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59"/>
  </p:notesMasterIdLst>
  <p:sldIdLst>
    <p:sldId id="307" r:id="rId5"/>
    <p:sldId id="308"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6" autoAdjust="0"/>
    <p:restoredTop sz="88095" autoAdjust="0"/>
  </p:normalViewPr>
  <p:slideViewPr>
    <p:cSldViewPr>
      <p:cViewPr varScale="1">
        <p:scale>
          <a:sx n="75" d="100"/>
          <a:sy n="75" d="100"/>
        </p:scale>
        <p:origin x="1546" y="43"/>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dirty="0"/>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dirty="0"/>
          </a:p>
        </p:txBody>
      </p:sp>
    </p:spTree>
    <p:extLst>
      <p:ext uri="{BB962C8B-B14F-4D97-AF65-F5344CB8AC3E}">
        <p14:creationId xmlns:p14="http://schemas.microsoft.com/office/powerpoint/2010/main" val="589483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6002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650240" y="5462588"/>
            <a:ext cx="7772400" cy="476250"/>
          </a:xfrm>
          <a:prstGeom prst="rect">
            <a:avLst/>
          </a:prstGeom>
          <a:noFill/>
          <a:ln w="9525">
            <a:noFill/>
            <a:miter lim="800000"/>
            <a:headEnd/>
            <a:tailEnd/>
          </a:ln>
        </p:spPr>
        <p:txBody>
          <a:bodyPr/>
          <a:lstStyle/>
          <a:p>
            <a:pPr algn="ctr"/>
            <a:r>
              <a:rPr lang="en-US" sz="2800" dirty="0">
                <a:latin typeface="Arial" charset="0"/>
                <a:cs typeface="Arial" charset="0"/>
              </a:rPr>
              <a:t>Chapter 5 </a:t>
            </a:r>
          </a:p>
          <a:p>
            <a:pPr algn="ctr"/>
            <a:r>
              <a:rPr lang="en-US" sz="2800" dirty="0">
                <a:latin typeface="Arial" charset="0"/>
                <a:cs typeface="Arial" charset="0"/>
              </a:rPr>
              <a:t>Threat Actors, Vectors, and Intelligence Sources</a:t>
            </a: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Script Kiddies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dirty="0"/>
              <a:t>At the low end of the spectrum, technically speaking, are what are generally referred to as script kiddies—individuals who do not have the technical expertise to develop scripts or discover new vulnerabilities in software, but who have just enough understanding of computer systems to be able to download and run scripts that others have developed.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dirty="0"/>
          </a:p>
        </p:txBody>
      </p:sp>
    </p:spTree>
    <p:extLst>
      <p:ext uri="{BB962C8B-B14F-4D97-AF65-F5344CB8AC3E}">
        <p14:creationId xmlns:p14="http://schemas.microsoft.com/office/powerpoint/2010/main" val="77369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Criminal Syndicates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As businesses became increasingly reliant upon computer systems and networks, and as the amount of financial transactions conducted via the Internet increased, it was inevitable that organized crime would eventually turn to the electronic world as a new target to exploit. </a:t>
            </a:r>
          </a:p>
          <a:p>
            <a:endParaRPr lang="en-US" dirty="0"/>
          </a:p>
          <a:p>
            <a:r>
              <a:rPr lang="en-US" dirty="0"/>
              <a:t>One of the major changes over the past decade in cybersecurity has been the ability for hackers to monetize their efforts due to the rise of cryptocurrency.</a:t>
            </a:r>
          </a:p>
          <a:p>
            <a:endParaRPr lang="en-US" dirty="0"/>
          </a:p>
          <a:p>
            <a:r>
              <a:rPr lang="en-US" dirty="0"/>
              <a:t>Criminal activity on the Internet at its most basic is no different from criminal activity in the physical world. Fraud, extortion, theft, embezzlement, and forgery all take place in the electronic environment.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dirty="0"/>
          </a:p>
        </p:txBody>
      </p:sp>
    </p:spTree>
    <p:extLst>
      <p:ext uri="{BB962C8B-B14F-4D97-AF65-F5344CB8AC3E}">
        <p14:creationId xmlns:p14="http://schemas.microsoft.com/office/powerpoint/2010/main" val="3481778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Hackers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dirty="0"/>
              <a:t>The original use of the term related to individuals who spent time trying to figure out how something worked so that they could control it in ways it wasn’t designed. This sometimes meant subverting controls, leading to unauthorized uses. </a:t>
            </a:r>
          </a:p>
          <a:p>
            <a:endParaRPr lang="en-US" dirty="0"/>
          </a:p>
          <a:p>
            <a:r>
              <a:rPr lang="en-US" dirty="0"/>
              <a:t>Today, this group still exists. But many also use the term to describe anyone who improperly uses computers, including criminals. </a:t>
            </a:r>
          </a:p>
          <a:p>
            <a:endParaRPr lang="en-US" dirty="0"/>
          </a:p>
          <a:p>
            <a:r>
              <a:rPr lang="en-US" dirty="0"/>
              <a:t>This has led to the descriptors authorized, unauthorized, and semi-authorized.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dirty="0"/>
          </a:p>
        </p:txBody>
      </p:sp>
    </p:spTree>
    <p:extLst>
      <p:ext uri="{BB962C8B-B14F-4D97-AF65-F5344CB8AC3E}">
        <p14:creationId xmlns:p14="http://schemas.microsoft.com/office/powerpoint/2010/main" val="2415495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Authorized</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Authorized individuals who use their computer “hacking” skills for good purposes have the common name “white hat” hackers. </a:t>
            </a:r>
          </a:p>
          <a:p>
            <a:endParaRPr lang="en-US" dirty="0"/>
          </a:p>
          <a:p>
            <a:r>
              <a:rPr lang="en-US" dirty="0"/>
              <a:t>They can be security consultants chasing vulnerabilities or performing penetration tests, as well as many other security activities. </a:t>
            </a:r>
          </a:p>
          <a:p>
            <a:endParaRPr lang="en-US" dirty="0"/>
          </a:p>
          <a:p>
            <a:r>
              <a:rPr lang="en-US" dirty="0"/>
              <a:t>The difference between a white hat and someone breaking the law is that the white hat hacker is using the same tools and techniques as the threat actors but is doing so with permission so that a firm can learn its weaknesses and fix them.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dirty="0"/>
          </a:p>
        </p:txBody>
      </p:sp>
    </p:spTree>
    <p:extLst>
      <p:ext uri="{BB962C8B-B14F-4D97-AF65-F5344CB8AC3E}">
        <p14:creationId xmlns:p14="http://schemas.microsoft.com/office/powerpoint/2010/main" val="445071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Unauthorized</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20000"/>
          </a:bodyPr>
          <a:lstStyle/>
          <a:p>
            <a:r>
              <a:rPr lang="en-US" dirty="0"/>
              <a:t>Black hat hackers are the opposite of white hats. </a:t>
            </a:r>
          </a:p>
          <a:p>
            <a:endParaRPr lang="en-US" dirty="0"/>
          </a:p>
          <a:p>
            <a:r>
              <a:rPr lang="en-US" dirty="0"/>
              <a:t>Rather than use their skills for good, they use their skills for illegal and criminal activities. </a:t>
            </a:r>
          </a:p>
          <a:p>
            <a:endParaRPr lang="en-US" dirty="0"/>
          </a:p>
          <a:p>
            <a:r>
              <a:rPr lang="en-US" dirty="0"/>
              <a:t>Individuals and groups that act in an unauthorized manner are violating laws and causing risk to systems. </a:t>
            </a:r>
          </a:p>
          <a:p>
            <a:endParaRPr lang="en-US" dirty="0"/>
          </a:p>
          <a:p>
            <a:r>
              <a:rPr lang="en-US" dirty="0"/>
              <a:t>There are many different motivations behind black hat hackers, but in the end, they are performing activities that are illegal.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dirty="0"/>
          </a:p>
        </p:txBody>
      </p:sp>
    </p:spTree>
    <p:extLst>
      <p:ext uri="{BB962C8B-B14F-4D97-AF65-F5344CB8AC3E}">
        <p14:creationId xmlns:p14="http://schemas.microsoft.com/office/powerpoint/2010/main" val="276280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Semi-authorized</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dirty="0"/>
              <a:t>Gray hat hackers live with one foot in each world. </a:t>
            </a:r>
          </a:p>
          <a:p>
            <a:endParaRPr lang="en-US" dirty="0"/>
          </a:p>
          <a:p>
            <a:r>
              <a:rPr lang="en-US" dirty="0"/>
              <a:t>They may use their skills for good at their job as a white hat hacker, but then at other times they use the same skills illegally acting as a black hat hacker. </a:t>
            </a:r>
          </a:p>
          <a:p>
            <a:endParaRPr lang="en-US" dirty="0"/>
          </a:p>
          <a:p>
            <a:r>
              <a:rPr lang="en-US" dirty="0"/>
              <a:t>This group of semi-authorized hackers works in both the legally sanctioned world of security and the illegal realm of criminal activity.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dirty="0"/>
          </a:p>
        </p:txBody>
      </p:sp>
    </p:spTree>
    <p:extLst>
      <p:ext uri="{BB962C8B-B14F-4D97-AF65-F5344CB8AC3E}">
        <p14:creationId xmlns:p14="http://schemas.microsoft.com/office/powerpoint/2010/main" val="3015803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Shadow IT</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Shadow IT is a name given to the parts of an organization that perform their own IT functions. </a:t>
            </a:r>
          </a:p>
          <a:p>
            <a:endParaRPr lang="en-US" dirty="0"/>
          </a:p>
          <a:p>
            <a:r>
              <a:rPr lang="en-US" dirty="0"/>
              <a:t>These groups rise up out of a desire to “get things done” when central IT does not respond in what the unit considers to be a reasonable time frame.</a:t>
            </a:r>
          </a:p>
          <a:p>
            <a:endParaRPr lang="en-US" dirty="0"/>
          </a:p>
          <a:p>
            <a:r>
              <a:rPr lang="en-US" dirty="0"/>
              <a:t>While this vigilante IT effort might seem helpful, because it is outside the control of the central IT function, the IT systems created are not in the same realm of protection.</a:t>
            </a:r>
          </a:p>
          <a:p>
            <a:endParaRPr lang="en-US" dirty="0"/>
          </a:p>
          <a:p>
            <a:r>
              <a:rPr lang="en-US" dirty="0"/>
              <a:t>Shadow IT can become a significant risk as its infrastructure provides inside users with increased access and connections.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dirty="0"/>
          </a:p>
        </p:txBody>
      </p:sp>
    </p:spTree>
    <p:extLst>
      <p:ext uri="{BB962C8B-B14F-4D97-AF65-F5344CB8AC3E}">
        <p14:creationId xmlns:p14="http://schemas.microsoft.com/office/powerpoint/2010/main" val="3401147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Competitors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Competitors can be a threat to a business on the field of battle: sales, markdowns, rival products—it is a battle for customers every day. </a:t>
            </a:r>
          </a:p>
          <a:p>
            <a:endParaRPr lang="en-US" dirty="0"/>
          </a:p>
          <a:p>
            <a:r>
              <a:rPr lang="en-US" dirty="0"/>
              <a:t>But this is just business—legal and normal. But competitors have been known to attack other firms’ IT processes. </a:t>
            </a:r>
          </a:p>
          <a:p>
            <a:endParaRPr lang="en-US" dirty="0"/>
          </a:p>
          <a:p>
            <a:r>
              <a:rPr lang="en-US" dirty="0"/>
              <a:t>The methods vary from simple false product reviews to more serious elements such as the actual hacking of systems. </a:t>
            </a:r>
          </a:p>
          <a:p>
            <a:endParaRPr lang="en-US" dirty="0"/>
          </a:p>
          <a:p>
            <a:r>
              <a:rPr lang="en-US" dirty="0"/>
              <a:t>There have been several recorded cases of criminal activity on the part of one firm against another. </a:t>
            </a:r>
          </a:p>
          <a:p>
            <a:endParaRPr lang="en-US" dirty="0"/>
          </a:p>
          <a:p>
            <a:r>
              <a:rPr lang="en-US" dirty="0"/>
              <a:t>This includes stealing intellectual property or customer lists as well as other activities such as denial-of-service attacks.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dirty="0"/>
          </a:p>
        </p:txBody>
      </p:sp>
    </p:spTree>
    <p:extLst>
      <p:ext uri="{BB962C8B-B14F-4D97-AF65-F5344CB8AC3E}">
        <p14:creationId xmlns:p14="http://schemas.microsoft.com/office/powerpoint/2010/main" val="3718263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Attributes of Actors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dirty="0"/>
              <a:t>Threat actors can be divided into groups based on abilities. </a:t>
            </a:r>
          </a:p>
          <a:p>
            <a:endParaRPr lang="en-US" dirty="0"/>
          </a:p>
          <a:p>
            <a:r>
              <a:rPr lang="en-US" dirty="0"/>
              <a:t>There are other ways to differentiate the threat actors: by location (internal or external), level of sophistication, level of resources, and intent. </a:t>
            </a:r>
          </a:p>
          <a:p>
            <a:endParaRPr lang="en-US" dirty="0"/>
          </a:p>
          <a:p>
            <a:r>
              <a:rPr lang="en-US" dirty="0"/>
              <a:t>These attributes are described next.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dirty="0"/>
          </a:p>
        </p:txBody>
      </p:sp>
    </p:spTree>
    <p:extLst>
      <p:ext uri="{BB962C8B-B14F-4D97-AF65-F5344CB8AC3E}">
        <p14:creationId xmlns:p14="http://schemas.microsoft.com/office/powerpoint/2010/main" val="1308899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Level of Sophistication/Capability</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Attacker skill or sophistication can be divided into a few categories. </a:t>
            </a:r>
          </a:p>
          <a:p>
            <a:endParaRPr lang="en-US" dirty="0"/>
          </a:p>
          <a:p>
            <a:r>
              <a:rPr lang="en-US" dirty="0"/>
              <a:t>However, within a group of threat actors, the skill level of the individual members of the group may well be mixed, with a few highly skilled individuals acting to move larger numbers of less skilled participants. </a:t>
            </a:r>
          </a:p>
          <a:p>
            <a:endParaRPr lang="en-US" dirty="0"/>
          </a:p>
          <a:p>
            <a:r>
              <a:rPr lang="en-US" dirty="0"/>
              <a:t>As the skill level goes up, so too does the use of minimal methods. </a:t>
            </a:r>
          </a:p>
          <a:p>
            <a:endParaRPr lang="en-US" dirty="0"/>
          </a:p>
          <a:p>
            <a:r>
              <a:rPr lang="en-US" dirty="0"/>
              <a:t>Even with highly sophisticated and resourced nation-state teams employing APT methods, a surprising number of attacks are old attacks, exploit old vulnerabilities, and use simple methods that take advantage of “low-hanging fruit.”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19</a:t>
            </a:fld>
            <a:endParaRPr lang="en-US" dirty="0"/>
          </a:p>
        </p:txBody>
      </p:sp>
    </p:spTree>
    <p:extLst>
      <p:ext uri="{BB962C8B-B14F-4D97-AF65-F5344CB8AC3E}">
        <p14:creationId xmlns:p14="http://schemas.microsoft.com/office/powerpoint/2010/main" val="2609539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457200" y="274638"/>
            <a:ext cx="8229600" cy="1143000"/>
          </a:xfrm>
          <a:noFill/>
        </p:spPr>
        <p:txBody>
          <a:bodyPr>
            <a:normAutofit fontScale="90000"/>
          </a:bodyPr>
          <a:lstStyle/>
          <a:p>
            <a:pPr eaLnBrk="1" hangingPunct="1"/>
            <a:r>
              <a:rPr lang="en-US" b="1" dirty="0"/>
              <a:t>Chapter 5 (Domain 1.5)</a:t>
            </a:r>
            <a:br>
              <a:rPr lang="en-US" b="1" dirty="0"/>
            </a:br>
            <a:r>
              <a:rPr lang="en-US" b="1" dirty="0"/>
              <a:t>Learning Objectives</a:t>
            </a:r>
            <a:endParaRPr lang="en-US" dirty="0">
              <a:latin typeface="Arial" charset="0"/>
              <a:cs typeface="Arial" charset="0"/>
            </a:endParaRPr>
          </a:p>
        </p:txBody>
      </p:sp>
      <p:sp>
        <p:nvSpPr>
          <p:cNvPr id="4" name="Rectangle 3"/>
          <p:cNvSpPr>
            <a:spLocks noGrp="1" noChangeArrowheads="1"/>
          </p:cNvSpPr>
          <p:nvPr>
            <p:ph idx="1"/>
          </p:nvPr>
        </p:nvSpPr>
        <p:spPr>
          <a:xfrm>
            <a:off x="152400" y="1676400"/>
            <a:ext cx="8839200" cy="533400"/>
          </a:xfrm>
        </p:spPr>
        <p:txBody>
          <a:bodyPr>
            <a:noAutofit/>
          </a:bodyPr>
          <a:lstStyle/>
          <a:p>
            <a:r>
              <a:rPr lang="en-US" sz="2200" dirty="0"/>
              <a:t>Explain different threat actors, vectors, and intelligence sources.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dirty="0"/>
          </a:p>
        </p:txBody>
      </p:sp>
      <p:sp>
        <p:nvSpPr>
          <p:cNvPr id="2" name="Content Placeholder 5">
            <a:extLst>
              <a:ext uri="{FF2B5EF4-FFF2-40B4-BE49-F238E27FC236}">
                <a16:creationId xmlns:a16="http://schemas.microsoft.com/office/drawing/2014/main" id="{2859C1BA-C472-9F11-D7AD-BE419FF112FB}"/>
              </a:ext>
            </a:extLst>
          </p:cNvPr>
          <p:cNvSpPr txBox="1">
            <a:spLocks/>
          </p:cNvSpPr>
          <p:nvPr/>
        </p:nvSpPr>
        <p:spPr bwMode="auto">
          <a:xfrm>
            <a:off x="457200" y="2209800"/>
            <a:ext cx="40386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900" b="1" dirty="0"/>
              <a:t>Actors and threats</a:t>
            </a:r>
          </a:p>
          <a:p>
            <a:pPr lvl="1"/>
            <a:r>
              <a:rPr lang="en-US" sz="900" dirty="0"/>
              <a:t>Advanced persistent threat (APT)</a:t>
            </a:r>
          </a:p>
          <a:p>
            <a:pPr lvl="1"/>
            <a:r>
              <a:rPr lang="en-US" sz="900" dirty="0"/>
              <a:t>Insider threats</a:t>
            </a:r>
          </a:p>
          <a:p>
            <a:pPr lvl="1"/>
            <a:r>
              <a:rPr lang="en-US" sz="900" dirty="0"/>
              <a:t>State actors</a:t>
            </a:r>
          </a:p>
          <a:p>
            <a:pPr lvl="1"/>
            <a:r>
              <a:rPr lang="en-US" sz="900" dirty="0"/>
              <a:t>Hacktivists</a:t>
            </a:r>
          </a:p>
          <a:p>
            <a:pPr lvl="1"/>
            <a:r>
              <a:rPr lang="en-US" sz="900" dirty="0"/>
              <a:t>Script kiddies</a:t>
            </a:r>
          </a:p>
          <a:p>
            <a:pPr lvl="1"/>
            <a:r>
              <a:rPr lang="en-US" sz="900" dirty="0"/>
              <a:t>Criminal syndicates</a:t>
            </a:r>
          </a:p>
          <a:p>
            <a:pPr lvl="1"/>
            <a:r>
              <a:rPr lang="en-US" sz="900" dirty="0"/>
              <a:t>Hackers</a:t>
            </a:r>
          </a:p>
          <a:p>
            <a:pPr lvl="2"/>
            <a:r>
              <a:rPr lang="en-US" sz="900" dirty="0"/>
              <a:t>Authorized</a:t>
            </a:r>
          </a:p>
          <a:p>
            <a:pPr lvl="2"/>
            <a:r>
              <a:rPr lang="en-US" sz="900" dirty="0"/>
              <a:t>Unauthorized</a:t>
            </a:r>
          </a:p>
          <a:p>
            <a:pPr lvl="1"/>
            <a:r>
              <a:rPr lang="en-US" sz="900" dirty="0"/>
              <a:t>Semi-authorized</a:t>
            </a:r>
          </a:p>
          <a:p>
            <a:pPr lvl="1"/>
            <a:r>
              <a:rPr lang="en-US" sz="900" dirty="0"/>
              <a:t>Shadow IT</a:t>
            </a:r>
          </a:p>
          <a:p>
            <a:pPr lvl="1"/>
            <a:r>
              <a:rPr lang="en-US" sz="900" dirty="0"/>
              <a:t>Competitors</a:t>
            </a:r>
          </a:p>
          <a:p>
            <a:r>
              <a:rPr lang="en-US" sz="900" b="1" dirty="0"/>
              <a:t>Attributes of actors</a:t>
            </a:r>
          </a:p>
          <a:p>
            <a:pPr lvl="1"/>
            <a:r>
              <a:rPr lang="en-US" sz="900" dirty="0"/>
              <a:t>Internal/external</a:t>
            </a:r>
          </a:p>
          <a:p>
            <a:pPr lvl="1"/>
            <a:r>
              <a:rPr lang="en-US" sz="900" dirty="0"/>
              <a:t>Level of sophistication/capability</a:t>
            </a:r>
          </a:p>
          <a:p>
            <a:pPr lvl="1"/>
            <a:r>
              <a:rPr lang="en-US" sz="900" dirty="0"/>
              <a:t>Resources/funding</a:t>
            </a:r>
          </a:p>
          <a:p>
            <a:pPr lvl="1"/>
            <a:r>
              <a:rPr lang="en-US" sz="900" dirty="0"/>
              <a:t>Intent/motivation</a:t>
            </a:r>
          </a:p>
          <a:p>
            <a:r>
              <a:rPr lang="en-US" sz="900" b="1" dirty="0"/>
              <a:t>Vectors</a:t>
            </a:r>
          </a:p>
          <a:p>
            <a:pPr lvl="1"/>
            <a:r>
              <a:rPr lang="en-US" sz="900" dirty="0"/>
              <a:t>Direct access</a:t>
            </a:r>
          </a:p>
          <a:p>
            <a:pPr lvl="1"/>
            <a:r>
              <a:rPr lang="en-US" sz="900" dirty="0"/>
              <a:t>Wireless</a:t>
            </a:r>
          </a:p>
          <a:p>
            <a:pPr lvl="1"/>
            <a:r>
              <a:rPr lang="en-US" sz="900" dirty="0"/>
              <a:t>Email</a:t>
            </a:r>
          </a:p>
          <a:p>
            <a:pPr lvl="1"/>
            <a:r>
              <a:rPr lang="en-US" sz="900" dirty="0"/>
              <a:t>Supply chain</a:t>
            </a:r>
          </a:p>
          <a:p>
            <a:pPr lvl="1"/>
            <a:r>
              <a:rPr lang="en-US" sz="900" dirty="0"/>
              <a:t>Social media</a:t>
            </a:r>
          </a:p>
          <a:p>
            <a:pPr lvl="1"/>
            <a:r>
              <a:rPr lang="en-US" sz="900" dirty="0"/>
              <a:t>Removable media</a:t>
            </a:r>
          </a:p>
          <a:p>
            <a:pPr lvl="1"/>
            <a:r>
              <a:rPr lang="en-US" sz="900" dirty="0"/>
              <a:t>Cloud</a:t>
            </a:r>
          </a:p>
        </p:txBody>
      </p:sp>
      <p:sp>
        <p:nvSpPr>
          <p:cNvPr id="3" name="Content Placeholder 6">
            <a:extLst>
              <a:ext uri="{FF2B5EF4-FFF2-40B4-BE49-F238E27FC236}">
                <a16:creationId xmlns:a16="http://schemas.microsoft.com/office/drawing/2014/main" id="{B0DF2AFD-3C31-2FDE-0427-6C9B720CAF8A}"/>
              </a:ext>
            </a:extLst>
          </p:cNvPr>
          <p:cNvSpPr txBox="1">
            <a:spLocks/>
          </p:cNvSpPr>
          <p:nvPr/>
        </p:nvSpPr>
        <p:spPr>
          <a:xfrm>
            <a:off x="4648200" y="2103437"/>
            <a:ext cx="4038600" cy="4754563"/>
          </a:xfrm>
          <a:prstGeom prst="rect">
            <a:avLst/>
          </a:prstGeom>
        </p:spPr>
        <p:txBody>
          <a:bodyPr>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000" b="1" dirty="0"/>
              <a:t>Threat intelligence sources</a:t>
            </a:r>
          </a:p>
          <a:p>
            <a:pPr lvl="1"/>
            <a:r>
              <a:rPr lang="en-US" sz="1000" dirty="0"/>
              <a:t>Open-source intelligence (OSINT)</a:t>
            </a:r>
          </a:p>
          <a:p>
            <a:pPr lvl="1"/>
            <a:r>
              <a:rPr lang="en-US" sz="1000" dirty="0"/>
              <a:t>Closed/proprietary</a:t>
            </a:r>
          </a:p>
          <a:p>
            <a:pPr lvl="1"/>
            <a:r>
              <a:rPr lang="en-US" sz="1000" dirty="0"/>
              <a:t>Vulnerability databases</a:t>
            </a:r>
          </a:p>
          <a:p>
            <a:pPr lvl="1"/>
            <a:r>
              <a:rPr lang="en-US" sz="1000" dirty="0"/>
              <a:t>Public/private information sharing centers</a:t>
            </a:r>
          </a:p>
          <a:p>
            <a:pPr lvl="1"/>
            <a:r>
              <a:rPr lang="en-US" sz="1000" dirty="0"/>
              <a:t>Dark web</a:t>
            </a:r>
          </a:p>
          <a:p>
            <a:pPr lvl="1"/>
            <a:r>
              <a:rPr lang="en-US" sz="1000" dirty="0"/>
              <a:t>Indicators of compromise</a:t>
            </a:r>
          </a:p>
          <a:p>
            <a:pPr lvl="1"/>
            <a:r>
              <a:rPr lang="en-US" sz="1000" dirty="0"/>
              <a:t>Automated Indicator Sharing (AIS)</a:t>
            </a:r>
          </a:p>
          <a:p>
            <a:pPr lvl="2"/>
            <a:r>
              <a:rPr lang="en-US" sz="1000" dirty="0"/>
              <a:t>Structured Threat Information eXpression (STIX)/Trusted Automated eXchange of Intelligence information (TAXII)</a:t>
            </a:r>
          </a:p>
          <a:p>
            <a:pPr lvl="1"/>
            <a:r>
              <a:rPr lang="en-US" sz="1000" dirty="0"/>
              <a:t>Predictive analysis</a:t>
            </a:r>
          </a:p>
          <a:p>
            <a:pPr lvl="1"/>
            <a:r>
              <a:rPr lang="en-US" sz="1000" dirty="0"/>
              <a:t>Threat maps</a:t>
            </a:r>
          </a:p>
          <a:p>
            <a:pPr lvl="1"/>
            <a:r>
              <a:rPr lang="en-US" sz="1000" dirty="0"/>
              <a:t>File/code repositories</a:t>
            </a:r>
          </a:p>
          <a:p>
            <a:r>
              <a:rPr lang="en-US" sz="1000" b="1" dirty="0"/>
              <a:t>Research sources</a:t>
            </a:r>
          </a:p>
          <a:p>
            <a:pPr lvl="1"/>
            <a:r>
              <a:rPr lang="en-US" sz="1000" dirty="0"/>
              <a:t>Vendor websites</a:t>
            </a:r>
          </a:p>
          <a:p>
            <a:pPr lvl="1"/>
            <a:r>
              <a:rPr lang="en-US" sz="1000" dirty="0"/>
              <a:t>Vulnerability feeds</a:t>
            </a:r>
          </a:p>
          <a:p>
            <a:pPr lvl="1"/>
            <a:r>
              <a:rPr lang="en-US" sz="1000" dirty="0"/>
              <a:t>Conferences</a:t>
            </a:r>
          </a:p>
          <a:p>
            <a:pPr lvl="1"/>
            <a:r>
              <a:rPr lang="en-US" sz="1000" dirty="0"/>
              <a:t>Academic journals</a:t>
            </a:r>
          </a:p>
          <a:p>
            <a:pPr lvl="1"/>
            <a:r>
              <a:rPr lang="en-US" sz="1000" dirty="0"/>
              <a:t>Request for comments (RFC)</a:t>
            </a:r>
          </a:p>
          <a:p>
            <a:pPr lvl="1"/>
            <a:r>
              <a:rPr lang="en-US" sz="1000" dirty="0"/>
              <a:t>Local industry groups</a:t>
            </a:r>
          </a:p>
          <a:p>
            <a:pPr lvl="1"/>
            <a:r>
              <a:rPr lang="en-US" sz="1000" dirty="0"/>
              <a:t>Social media</a:t>
            </a:r>
          </a:p>
          <a:p>
            <a:pPr lvl="1"/>
            <a:r>
              <a:rPr lang="en-US" sz="1000" dirty="0"/>
              <a:t>Threat feeds</a:t>
            </a:r>
          </a:p>
          <a:p>
            <a:pPr lvl="1"/>
            <a:r>
              <a:rPr lang="en-US" sz="1000" dirty="0"/>
              <a:t>Adversary tactics, techniques, and procedures (TTP)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Resources/Funding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Criminal organizations and nation-states have larger budgets, bigger teams, and the ability to pursue campaigns for longer periods of time. </a:t>
            </a:r>
          </a:p>
          <a:p>
            <a:endParaRPr lang="en-US" dirty="0"/>
          </a:p>
          <a:p>
            <a:r>
              <a:rPr lang="en-US" dirty="0"/>
              <a:t>Cybersecurity is challenging for attackers as well as defenders, and there are expenses associated with maintaining teams and tools used by threat actors against a system. </a:t>
            </a:r>
          </a:p>
          <a:p>
            <a:endParaRPr lang="en-US" dirty="0"/>
          </a:p>
          <a:p>
            <a:r>
              <a:rPr lang="en-US" dirty="0"/>
              <a:t>APTs, with their penchant for long-term attacks, some lasting for years, require significant resources to engage in this type of activity, so there is a need for long-term resources that only major organizations or governments can manage over time.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20</a:t>
            </a:fld>
            <a:endParaRPr lang="en-US" dirty="0"/>
          </a:p>
        </p:txBody>
      </p:sp>
    </p:spTree>
    <p:extLst>
      <p:ext uri="{BB962C8B-B14F-4D97-AF65-F5344CB8AC3E}">
        <p14:creationId xmlns:p14="http://schemas.microsoft.com/office/powerpoint/2010/main" val="2494226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Intent/Motivation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55000" lnSpcReduction="20000"/>
          </a:bodyPr>
          <a:lstStyle/>
          <a:p>
            <a:r>
              <a:rPr lang="en-US" dirty="0"/>
              <a:t>The intent or motivation behind an attack can be simple or multifold in nature. </a:t>
            </a:r>
          </a:p>
          <a:p>
            <a:endParaRPr lang="en-US" dirty="0"/>
          </a:p>
          <a:p>
            <a:r>
              <a:rPr lang="en-US" dirty="0"/>
              <a:t>A script kiddie is just trying to make a technique work. A more skilled threat actor is usually pursuing a specific objective, such as trying to make a point as a hacktivist.</a:t>
            </a:r>
          </a:p>
          <a:p>
            <a:endParaRPr lang="en-US" dirty="0"/>
          </a:p>
          <a:p>
            <a:r>
              <a:rPr lang="en-US" dirty="0"/>
              <a:t>At the top of the intent pyramid is the APT threat actor, whose intent or motivation is at least threefold: </a:t>
            </a:r>
          </a:p>
          <a:p>
            <a:pPr lvl="1"/>
            <a:r>
              <a:rPr lang="en-US" dirty="0"/>
              <a:t>First is the drive to maintain continual access. </a:t>
            </a:r>
          </a:p>
          <a:p>
            <a:pPr lvl="1"/>
            <a:r>
              <a:rPr lang="en-US" dirty="0"/>
              <a:t>Second is the drive to remain undetected. </a:t>
            </a:r>
          </a:p>
          <a:p>
            <a:endParaRPr lang="en-US" dirty="0"/>
          </a:p>
          <a:p>
            <a:r>
              <a:rPr lang="en-US" dirty="0"/>
              <a:t>In most APTs that are discovered, the length of intrusion is greater than a year and in many cases determining the original date of infection is not possible, as it is limited by the length of logs. </a:t>
            </a:r>
          </a:p>
          <a:p>
            <a:endParaRPr lang="en-US" dirty="0"/>
          </a:p>
          <a:p>
            <a:r>
              <a:rPr lang="en-US" dirty="0"/>
              <a:t>Third is the goal of stealing something of value on the network. APTs do not go to all the trouble of maintaining access and remaining invisible just to crash a system or force a rebuild.</a:t>
            </a:r>
            <a:endParaRPr lang="en-US" dirty="0">
              <a:solidFill>
                <a:srgbClr val="FF0000"/>
              </a:solidFill>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21</a:t>
            </a:fld>
            <a:endParaRPr lang="en-US" dirty="0"/>
          </a:p>
        </p:txBody>
      </p:sp>
    </p:spTree>
    <p:extLst>
      <p:ext uri="{BB962C8B-B14F-4D97-AF65-F5344CB8AC3E}">
        <p14:creationId xmlns:p14="http://schemas.microsoft.com/office/powerpoint/2010/main" val="2840059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Vectors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a:bodyPr>
          <a:lstStyle/>
          <a:p>
            <a:r>
              <a:rPr lang="en-US" dirty="0"/>
              <a:t>Vectors is the term for the various methods that an attacker can use to get in—whether it is direct access via wireless or e-mail channels, social media, supply chain, an external data source such as removable media, or the cloud.</a:t>
            </a:r>
          </a:p>
          <a:p>
            <a:endParaRPr lang="en-US" dirty="0"/>
          </a:p>
          <a:p>
            <a:r>
              <a:rPr lang="en-US" dirty="0"/>
              <a:t>If there is a way to move data into your system, this can be a potential vector for attackers to use, so you must take appropriate safeguards.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22</a:t>
            </a:fld>
            <a:endParaRPr lang="en-US" dirty="0"/>
          </a:p>
        </p:txBody>
      </p:sp>
    </p:spTree>
    <p:extLst>
      <p:ext uri="{BB962C8B-B14F-4D97-AF65-F5344CB8AC3E}">
        <p14:creationId xmlns:p14="http://schemas.microsoft.com/office/powerpoint/2010/main" val="2703328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Direct Access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Direct access is just that: the attacker has direct access to the system. </a:t>
            </a:r>
          </a:p>
          <a:p>
            <a:endParaRPr lang="en-US" dirty="0"/>
          </a:p>
          <a:p>
            <a:r>
              <a:rPr lang="en-US" dirty="0"/>
              <a:t>This can be an insider attack, or perhaps outsiders are given the ability to interact directly with the systems, such as web servers. </a:t>
            </a:r>
          </a:p>
          <a:p>
            <a:endParaRPr lang="en-US" dirty="0"/>
          </a:p>
          <a:p>
            <a:r>
              <a:rPr lang="en-US" dirty="0"/>
              <a:t>Direct access is why we need to use the principle of least privilege, only giving the necessary permissions and blocking all others. </a:t>
            </a:r>
          </a:p>
          <a:p>
            <a:endParaRPr lang="en-US" dirty="0"/>
          </a:p>
          <a:p>
            <a:r>
              <a:rPr lang="en-US" dirty="0"/>
              <a:t>In the case of an outsider being granted permission to use a system (say, to create pages on the site), it is imperative that all outside input is treated as dangerous until proven otherwise.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23</a:t>
            </a:fld>
            <a:endParaRPr lang="en-US" dirty="0"/>
          </a:p>
        </p:txBody>
      </p:sp>
    </p:spTree>
    <p:extLst>
      <p:ext uri="{BB962C8B-B14F-4D97-AF65-F5344CB8AC3E}">
        <p14:creationId xmlns:p14="http://schemas.microsoft.com/office/powerpoint/2010/main" val="1579273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Wireless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Wireless networks bring much in the way of networking simplicity. </a:t>
            </a:r>
          </a:p>
          <a:p>
            <a:endParaRPr lang="en-US" dirty="0"/>
          </a:p>
          <a:p>
            <a:r>
              <a:rPr lang="en-US" dirty="0"/>
              <a:t>But with this ease of connecting machines comes a whole host of security issues.</a:t>
            </a:r>
          </a:p>
          <a:p>
            <a:endParaRPr lang="en-US" dirty="0"/>
          </a:p>
          <a:p>
            <a:r>
              <a:rPr lang="en-US" dirty="0"/>
              <a:t>For details on the issues of overall wireless security, see Chapter 20. </a:t>
            </a:r>
          </a:p>
          <a:p>
            <a:endParaRPr lang="en-US" dirty="0"/>
          </a:p>
          <a:p>
            <a:r>
              <a:rPr lang="en-US" dirty="0"/>
              <a:t>With respect to attack vectors, wireless access brings a host of new opportunities. </a:t>
            </a:r>
          </a:p>
          <a:p>
            <a:endParaRPr lang="en-US" dirty="0"/>
          </a:p>
          <a:p>
            <a:r>
              <a:rPr lang="en-US" dirty="0"/>
              <a:t>No longer does the attacker have to have direct physical access to the network—a wireless signal can bring it to the attacker, who may only have to sit in the parking lot to perform their attack.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24</a:t>
            </a:fld>
            <a:endParaRPr lang="en-US" dirty="0"/>
          </a:p>
        </p:txBody>
      </p:sp>
    </p:spTree>
    <p:extLst>
      <p:ext uri="{BB962C8B-B14F-4D97-AF65-F5344CB8AC3E}">
        <p14:creationId xmlns:p14="http://schemas.microsoft.com/office/powerpoint/2010/main" val="44853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E-mail</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i="1" dirty="0"/>
              <a:t>E-mail</a:t>
            </a:r>
            <a:r>
              <a:rPr lang="en-US" dirty="0"/>
              <a:t> is one of the preferred vectors for social engineering attacks. </a:t>
            </a:r>
          </a:p>
          <a:p>
            <a:endParaRPr lang="en-US" dirty="0"/>
          </a:p>
          <a:p>
            <a:r>
              <a:rPr lang="en-US" dirty="0"/>
              <a:t>Sending an e-mail that includes links or attachments is a manner of interacting with a user. </a:t>
            </a:r>
          </a:p>
          <a:p>
            <a:endParaRPr lang="en-US" dirty="0"/>
          </a:p>
          <a:p>
            <a:r>
              <a:rPr lang="en-US" dirty="0"/>
              <a:t>If a convincing message is included, users may click on the links or open the attachment, and the vector has done its job—delivering the payload.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25</a:t>
            </a:fld>
            <a:endParaRPr lang="en-US" dirty="0"/>
          </a:p>
        </p:txBody>
      </p:sp>
    </p:spTree>
    <p:extLst>
      <p:ext uri="{BB962C8B-B14F-4D97-AF65-F5344CB8AC3E}">
        <p14:creationId xmlns:p14="http://schemas.microsoft.com/office/powerpoint/2010/main" val="492288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Supply Chain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A supply chain vector involves using a company’s supply chain as an unwitting agent in the attack.</a:t>
            </a:r>
          </a:p>
          <a:p>
            <a:endParaRPr lang="en-US" dirty="0"/>
          </a:p>
          <a:p>
            <a:r>
              <a:rPr lang="en-US" dirty="0"/>
              <a:t>An attacker finds a means by which they can get their attack code into the supply chain for a product or an update—for example, attacking a vendor and leaving the code on a program used to test storage hardware, thus leaving the bad code on new storage device, or attacking the update mechanism by poisoning one of the update files that is distributed via the web. </a:t>
            </a:r>
          </a:p>
          <a:p>
            <a:endParaRPr lang="en-US" dirty="0"/>
          </a:p>
          <a:p>
            <a:r>
              <a:rPr lang="en-US" dirty="0"/>
              <a:t>Firms tend to trust their vendors and may skip security checks such as validating downloads with hashes. </a:t>
            </a:r>
          </a:p>
          <a:p>
            <a:endParaRPr lang="en-US" dirty="0"/>
          </a:p>
          <a:p>
            <a:r>
              <a:rPr lang="en-US" dirty="0"/>
              <a:t>This is an area where Microsoft has excelled: its update process has numerous security checks, making it virtually impossible to poison one of the company’s updates.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26</a:t>
            </a:fld>
            <a:endParaRPr lang="en-US" dirty="0"/>
          </a:p>
        </p:txBody>
      </p:sp>
    </p:spTree>
    <p:extLst>
      <p:ext uri="{BB962C8B-B14F-4D97-AF65-F5344CB8AC3E}">
        <p14:creationId xmlns:p14="http://schemas.microsoft.com/office/powerpoint/2010/main" val="2902274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Social Media</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20000"/>
          </a:bodyPr>
          <a:lstStyle/>
          <a:p>
            <a:r>
              <a:rPr lang="en-US" dirty="0"/>
              <a:t>Social media can be a vector for social engineering attacks because it connects an attacker directly to a user, and many of the security checks seen with corporate e-mail and other communication channels are not present. </a:t>
            </a:r>
          </a:p>
          <a:p>
            <a:endParaRPr lang="en-US" dirty="0"/>
          </a:p>
          <a:p>
            <a:r>
              <a:rPr lang="en-US" dirty="0"/>
              <a:t>By sending a shortened URL, the attacker can often get people to click on it, and then with crafty redirection, bad things can happen prior to the desired GIF showing up, and the user is never the wiser of the payload that was delivered.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27</a:t>
            </a:fld>
            <a:endParaRPr lang="en-US" dirty="0"/>
          </a:p>
        </p:txBody>
      </p:sp>
    </p:spTree>
    <p:extLst>
      <p:ext uri="{BB962C8B-B14F-4D97-AF65-F5344CB8AC3E}">
        <p14:creationId xmlns:p14="http://schemas.microsoft.com/office/powerpoint/2010/main" val="1953386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Removable Media</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Removable media, typically in the form of USB memory sticks, represents a clear threat vector. </a:t>
            </a:r>
          </a:p>
          <a:p>
            <a:endParaRPr lang="en-US" dirty="0"/>
          </a:p>
          <a:p>
            <a:r>
              <a:rPr lang="en-US" dirty="0"/>
              <a:t>This type of storage is small, ubiquitous, and takes no skill to attach to a PC. </a:t>
            </a:r>
          </a:p>
          <a:p>
            <a:endParaRPr lang="en-US" dirty="0"/>
          </a:p>
          <a:p>
            <a:r>
              <a:rPr lang="en-US" dirty="0"/>
              <a:t>How this becomes a threat is driven by social engineering.</a:t>
            </a:r>
          </a:p>
          <a:p>
            <a:endParaRPr lang="en-US" dirty="0"/>
          </a:p>
          <a:p>
            <a:r>
              <a:rPr lang="en-US" dirty="0"/>
              <a:t>An attacker takes a USB storage device and puts the attacking module on it so that it can be executed. </a:t>
            </a:r>
          </a:p>
          <a:p>
            <a:endParaRPr lang="en-US" dirty="0"/>
          </a:p>
          <a:p>
            <a:r>
              <a:rPr lang="en-US" dirty="0"/>
              <a:t>Then, the trick is to get someone to interact with the file. Placing the USB device in a location prone to discovery leads to an attack referred to as a “USB drop attack”, aka “Baiting”.</a:t>
            </a:r>
          </a:p>
          <a:p>
            <a:endParaRPr lang="en-US" dirty="0"/>
          </a:p>
          <a:p>
            <a:r>
              <a:rPr lang="en-US" dirty="0"/>
              <a:t>You can also employ USB blockers and disable AutoPlay (which may be enabled by default) for USB and removable media.</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28</a:t>
            </a:fld>
            <a:endParaRPr lang="en-US" dirty="0"/>
          </a:p>
        </p:txBody>
      </p:sp>
    </p:spTree>
    <p:extLst>
      <p:ext uri="{BB962C8B-B14F-4D97-AF65-F5344CB8AC3E}">
        <p14:creationId xmlns:p14="http://schemas.microsoft.com/office/powerpoint/2010/main" val="3617584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Cloud</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dirty="0"/>
              <a:t>The cloud is another attack vector. If you are connected to the cloud, it will be for business purposes, and therefore you will have some form of trust in it. </a:t>
            </a:r>
          </a:p>
          <a:p>
            <a:endParaRPr lang="en-US" dirty="0"/>
          </a:p>
          <a:p>
            <a:r>
              <a:rPr lang="en-US" dirty="0"/>
              <a:t>But if you view the cloud, and especially cloud storage, as just someone else’s computer, you can see the vector. </a:t>
            </a:r>
          </a:p>
          <a:p>
            <a:endParaRPr lang="en-US" dirty="0"/>
          </a:p>
          <a:p>
            <a:r>
              <a:rPr lang="en-US" dirty="0"/>
              <a:t>If your cloud agreement does not include antivirus protections on files, then it is really no different from any other Internet-connected source.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29</a:t>
            </a:fld>
            <a:endParaRPr lang="en-US" dirty="0"/>
          </a:p>
        </p:txBody>
      </p:sp>
    </p:spTree>
    <p:extLst>
      <p:ext uri="{BB962C8B-B14F-4D97-AF65-F5344CB8AC3E}">
        <p14:creationId xmlns:p14="http://schemas.microsoft.com/office/powerpoint/2010/main" val="3190041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Actors and Threats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20000"/>
          </a:bodyPr>
          <a:lstStyle/>
          <a:p>
            <a:r>
              <a:rPr lang="en-US" dirty="0"/>
              <a:t>The act of deliberately accessing computer systems and networks without authorization is generally referred to as hacking, with individuals who conduct this activity being referred to as hackers. </a:t>
            </a:r>
          </a:p>
          <a:p>
            <a:endParaRPr lang="en-US" dirty="0"/>
          </a:p>
          <a:p>
            <a:r>
              <a:rPr lang="en-US" dirty="0"/>
              <a:t>The term hacking also applies to the act of exceeding one’s authority in a system.</a:t>
            </a:r>
          </a:p>
          <a:p>
            <a:endParaRPr lang="en-US" dirty="0"/>
          </a:p>
          <a:p>
            <a:r>
              <a:rPr lang="en-US" dirty="0"/>
              <a:t>Attacks by an individual or even a small group of attackers fall into the unstructured threat category.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dirty="0"/>
          </a:p>
        </p:txBody>
      </p:sp>
    </p:spTree>
    <p:extLst>
      <p:ext uri="{BB962C8B-B14F-4D97-AF65-F5344CB8AC3E}">
        <p14:creationId xmlns:p14="http://schemas.microsoft.com/office/powerpoint/2010/main" val="1533229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Threat Intelligence Sources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dirty="0"/>
              <a:t>Threat intelligence is the gathering of information from a variety of sources, including nonpublic sources, to allow an entity to properly focus its defenses against the most likely threat actors. </a:t>
            </a:r>
          </a:p>
          <a:p>
            <a:endParaRPr lang="en-US" dirty="0"/>
          </a:p>
          <a:p>
            <a:r>
              <a:rPr lang="en-US" dirty="0"/>
              <a:t>Threat intelligence sources are the places where one can get this information, and there is a wide range of them—from open source, to proprietary, to specialized sources. </a:t>
            </a:r>
          </a:p>
          <a:p>
            <a:endParaRPr lang="en-US" dirty="0"/>
          </a:p>
          <a:p>
            <a:r>
              <a:rPr lang="en-US" dirty="0"/>
              <a:t>These are covered in the following sessions.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30</a:t>
            </a:fld>
            <a:endParaRPr lang="en-US" dirty="0"/>
          </a:p>
        </p:txBody>
      </p:sp>
    </p:spTree>
    <p:extLst>
      <p:ext uri="{BB962C8B-B14F-4D97-AF65-F5344CB8AC3E}">
        <p14:creationId xmlns:p14="http://schemas.microsoft.com/office/powerpoint/2010/main" val="3887390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Open-Source Intelligence (OSINT)</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Open-source intelligence, sometimes called open-source threat intelligence, refers to intelligence data collected from public sources. </a:t>
            </a:r>
          </a:p>
          <a:p>
            <a:endParaRPr lang="en-US" dirty="0"/>
          </a:p>
          <a:p>
            <a:r>
              <a:rPr lang="en-US" dirty="0"/>
              <a:t>There is a wide range of public sources of information concerning current cybersecurity activity.</a:t>
            </a:r>
          </a:p>
          <a:p>
            <a:endParaRPr lang="en-US" dirty="0"/>
          </a:p>
          <a:p>
            <a:r>
              <a:rPr lang="en-US" dirty="0"/>
              <a:t>The challenge is in collating the information into a usable format, which is a need that open-source intelligence feeds fill.</a:t>
            </a:r>
          </a:p>
          <a:p>
            <a:endParaRPr lang="en-US" dirty="0"/>
          </a:p>
          <a:p>
            <a:r>
              <a:rPr lang="en-US" dirty="0"/>
              <a:t>There are a wide range of open-source feeds, and each can add value, but the important question for each feed is where its information comes from, how vetted the information is, and how up to date the collection is.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31</a:t>
            </a:fld>
            <a:endParaRPr lang="en-US" dirty="0"/>
          </a:p>
        </p:txBody>
      </p:sp>
    </p:spTree>
    <p:extLst>
      <p:ext uri="{BB962C8B-B14F-4D97-AF65-F5344CB8AC3E}">
        <p14:creationId xmlns:p14="http://schemas.microsoft.com/office/powerpoint/2010/main" val="3801933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Distributed Denial-of-Service (DDoS)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Once the network has been created, the agents (zombies) wait for an attack message that will include data on the specific target before launching the attack. </a:t>
            </a:r>
          </a:p>
          <a:p>
            <a:endParaRPr lang="en-US" dirty="0"/>
          </a:p>
          <a:p>
            <a:r>
              <a:rPr lang="en-US" dirty="0"/>
              <a:t>One important aspect of a DDoS attack is that with just a few messages to the agents, the attacker can have a flood of messages sent against the targeted system.</a:t>
            </a:r>
          </a:p>
          <a:p>
            <a:endParaRPr lang="en-US" dirty="0"/>
          </a:p>
          <a:p>
            <a:r>
              <a:rPr lang="en-US" dirty="0"/>
              <a:t>To prevent a DDoS attack, you must be able either to intercept or block the attack messages or to keep the DDoS network from being established in the first place. </a:t>
            </a:r>
          </a:p>
          <a:p>
            <a:endParaRPr lang="en-US" dirty="0"/>
          </a:p>
          <a:p>
            <a:r>
              <a:rPr lang="en-US" dirty="0"/>
              <a:t>Tools have been developed that will scan your systems, searching for sleeping zombies waiting for an attack signal.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32</a:t>
            </a:fld>
            <a:endParaRPr lang="en-US" dirty="0"/>
          </a:p>
        </p:txBody>
      </p:sp>
    </p:spTree>
    <p:extLst>
      <p:ext uri="{BB962C8B-B14F-4D97-AF65-F5344CB8AC3E}">
        <p14:creationId xmlns:p14="http://schemas.microsoft.com/office/powerpoint/2010/main" val="1218001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Distributed Denial-of-Service (DDoS)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dirty="0"/>
              <a:t>Sources of OSINT:</a:t>
            </a:r>
          </a:p>
          <a:p>
            <a:pPr lvl="1"/>
            <a:r>
              <a:rPr lang="en-US" dirty="0"/>
              <a:t>DHS</a:t>
            </a:r>
          </a:p>
          <a:p>
            <a:pPr lvl="1"/>
            <a:r>
              <a:rPr lang="en-US" dirty="0"/>
              <a:t>FBI</a:t>
            </a:r>
          </a:p>
          <a:p>
            <a:pPr lvl="1"/>
            <a:r>
              <a:rPr lang="en-US" dirty="0"/>
              <a:t>SANS</a:t>
            </a:r>
          </a:p>
          <a:p>
            <a:pPr lvl="1"/>
            <a:r>
              <a:rPr lang="en-US" dirty="0"/>
              <a:t>VirusTotal</a:t>
            </a:r>
          </a:p>
          <a:p>
            <a:pPr lvl="1"/>
            <a:r>
              <a:rPr lang="en-US" dirty="0"/>
              <a:t>Cisco</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33</a:t>
            </a:fld>
            <a:endParaRPr lang="en-US" dirty="0"/>
          </a:p>
        </p:txBody>
      </p:sp>
    </p:spTree>
    <p:extLst>
      <p:ext uri="{BB962C8B-B14F-4D97-AF65-F5344CB8AC3E}">
        <p14:creationId xmlns:p14="http://schemas.microsoft.com/office/powerpoint/2010/main" val="1102192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Closed/Proprietary</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55000" lnSpcReduction="20000"/>
          </a:bodyPr>
          <a:lstStyle/>
          <a:p>
            <a:r>
              <a:rPr lang="en-US" dirty="0"/>
              <a:t>The threat intelligence marketplace is filled with security firms offering threat intelligence products. </a:t>
            </a:r>
          </a:p>
          <a:p>
            <a:endParaRPr lang="en-US" dirty="0"/>
          </a:p>
          <a:p>
            <a:r>
              <a:rPr lang="en-US" dirty="0"/>
              <a:t>One of their primary offerings is access to their closed or proprietary threat intelligence database. </a:t>
            </a:r>
          </a:p>
          <a:p>
            <a:endParaRPr lang="en-US" dirty="0"/>
          </a:p>
          <a:p>
            <a:r>
              <a:rPr lang="en-US" dirty="0"/>
              <a:t>In evaluating these offerings, one of the key factors is the number and diversity of data feeds.</a:t>
            </a:r>
          </a:p>
          <a:p>
            <a:endParaRPr lang="en-US" dirty="0"/>
          </a:p>
          <a:p>
            <a:r>
              <a:rPr lang="en-US" dirty="0"/>
              <a:t>Most firms will offer an automatable file format feed from their data structures to provide information to security tools from their data.</a:t>
            </a:r>
          </a:p>
          <a:p>
            <a:endParaRPr lang="en-US" dirty="0"/>
          </a:p>
          <a:p>
            <a:r>
              <a:rPr lang="en-US" dirty="0"/>
              <a:t>Other important factors include things such as how often the data is updated and what industries are the focus of the data. </a:t>
            </a:r>
          </a:p>
          <a:p>
            <a:endParaRPr lang="en-US" dirty="0"/>
          </a:p>
          <a:p>
            <a:r>
              <a:rPr lang="en-US" dirty="0"/>
              <a:t>The industry question is important because, although at one level all IT systems face the same sea of vulnerabilities, threat actors have patterns and they tend to operate by industry, making industry exposures different from one to the next.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34</a:t>
            </a:fld>
            <a:endParaRPr lang="en-US" dirty="0"/>
          </a:p>
        </p:txBody>
      </p:sp>
    </p:spTree>
    <p:extLst>
      <p:ext uri="{BB962C8B-B14F-4D97-AF65-F5344CB8AC3E}">
        <p14:creationId xmlns:p14="http://schemas.microsoft.com/office/powerpoint/2010/main" val="4187363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Vulnerability Databases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Vulnerabilities are the weaknesses in software that allow an attacker a means of entry. </a:t>
            </a:r>
          </a:p>
          <a:p>
            <a:endParaRPr lang="en-US" dirty="0"/>
          </a:p>
          <a:p>
            <a:r>
              <a:rPr lang="en-US" dirty="0"/>
              <a:t>Knowing what vulnerabilities exist in software is a challenge.</a:t>
            </a:r>
          </a:p>
          <a:p>
            <a:endParaRPr lang="en-US" dirty="0"/>
          </a:p>
          <a:p>
            <a:r>
              <a:rPr lang="en-US" dirty="0"/>
              <a:t>The National Vulnerability Database (NVD) hosted at nvd.nist.gov is a repository of vulnerabilities and related information such as security checklist references, security-related software flaws, misconfigurations, product names, and impact metrics.</a:t>
            </a:r>
          </a:p>
          <a:p>
            <a:endParaRPr lang="en-US" dirty="0"/>
          </a:p>
          <a:p>
            <a:r>
              <a:rPr lang="en-US" dirty="0"/>
              <a:t>Most of the vulnerability databases marketed by security firms are modified from the NVD. </a:t>
            </a:r>
          </a:p>
          <a:p>
            <a:endParaRPr lang="en-US" dirty="0"/>
          </a:p>
          <a:p>
            <a:r>
              <a:rPr lang="en-US" dirty="0"/>
              <a:t>One major exception is the Metasploit vulnerability database, which is a curated repository of vetted exploits to vulnerabilities that are used in the Metasploit framework.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35</a:t>
            </a:fld>
            <a:endParaRPr lang="en-US" dirty="0"/>
          </a:p>
        </p:txBody>
      </p:sp>
    </p:spTree>
    <p:extLst>
      <p:ext uri="{BB962C8B-B14F-4D97-AF65-F5344CB8AC3E}">
        <p14:creationId xmlns:p14="http://schemas.microsoft.com/office/powerpoint/2010/main" val="126939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Public/Private Information Sharing Centers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In the realm of public/private information sharing centers are Information Sharing and Analysis Centers (ISACs) and Information Sharing and Analysis Organizations (ISAOs).</a:t>
            </a:r>
          </a:p>
          <a:p>
            <a:endParaRPr lang="en-US" dirty="0"/>
          </a:p>
          <a:p>
            <a:r>
              <a:rPr lang="en-US" dirty="0"/>
              <a:t>ISACs are a special category of ISAO consisting of privately run, but government approved, industry-based cybersecurity. </a:t>
            </a:r>
          </a:p>
          <a:p>
            <a:endParaRPr lang="en-US" dirty="0"/>
          </a:p>
          <a:p>
            <a:r>
              <a:rPr lang="en-US" dirty="0"/>
              <a:t>ISACs may be considered fusion centers where real-time information can be shared between members. </a:t>
            </a:r>
          </a:p>
          <a:p>
            <a:endParaRPr lang="en-US" dirty="0"/>
          </a:p>
          <a:p>
            <a:r>
              <a:rPr lang="en-US" dirty="0"/>
              <a:t>The sharing is anonymized, the analysis is performed by highly skilled workers in a security operations center, and the resulting information is fed back to members as close to real time as possible.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36</a:t>
            </a:fld>
            <a:endParaRPr lang="en-US" dirty="0"/>
          </a:p>
        </p:txBody>
      </p:sp>
    </p:spTree>
    <p:extLst>
      <p:ext uri="{BB962C8B-B14F-4D97-AF65-F5344CB8AC3E}">
        <p14:creationId xmlns:p14="http://schemas.microsoft.com/office/powerpoint/2010/main" val="38290618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Dark Web</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The dark web is a subset of the worldwide content on the Internet that has its access restricted via specific obfuscation methods. </a:t>
            </a:r>
          </a:p>
          <a:p>
            <a:endParaRPr lang="en-US" dirty="0"/>
          </a:p>
          <a:p>
            <a:r>
              <a:rPr lang="en-US" dirty="0"/>
              <a:t>Dark web sites are sites that require Tor—a free, open-source software that enables anonymous communication. </a:t>
            </a:r>
          </a:p>
          <a:p>
            <a:endParaRPr lang="en-US" dirty="0"/>
          </a:p>
          <a:p>
            <a:r>
              <a:rPr lang="en-US" dirty="0"/>
              <a:t>Because the dark web exists only in the realm of onion routing, dark web sites end with .onion, as opposed to .com, .net, and so on. </a:t>
            </a:r>
          </a:p>
          <a:p>
            <a:endParaRPr lang="en-US" dirty="0"/>
          </a:p>
          <a:p>
            <a:r>
              <a:rPr lang="en-US" dirty="0"/>
              <a:t>When a browser is on the dark web, because of the onion routing protocol, the access is anonymous. </a:t>
            </a:r>
          </a:p>
          <a:p>
            <a:endParaRPr lang="en-US" dirty="0"/>
          </a:p>
          <a:p>
            <a:r>
              <a:rPr lang="en-US" dirty="0"/>
              <a:t>This has made the dark web a haven for criminal activity, and one can find a lot of illegal items there—from stolen information to illicit substances.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37</a:t>
            </a:fld>
            <a:endParaRPr lang="en-US" dirty="0"/>
          </a:p>
        </p:txBody>
      </p:sp>
    </p:spTree>
    <p:extLst>
      <p:ext uri="{BB962C8B-B14F-4D97-AF65-F5344CB8AC3E}">
        <p14:creationId xmlns:p14="http://schemas.microsoft.com/office/powerpoint/2010/main" val="20882559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Indicators of Compromise</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Indicators of compromise (IoCs) are just as the name suggests: indications that a system has been compromised by unauthorized activity. </a:t>
            </a:r>
          </a:p>
          <a:p>
            <a:endParaRPr lang="en-US" dirty="0"/>
          </a:p>
          <a:p>
            <a:r>
              <a:rPr lang="en-US" dirty="0"/>
              <a:t>When a threat actor makes changes to a system, either by direct action, malware, or other exploit, forensic artifacts are left behind in the system. </a:t>
            </a:r>
          </a:p>
          <a:p>
            <a:endParaRPr lang="en-US" dirty="0"/>
          </a:p>
          <a:p>
            <a:r>
              <a:rPr lang="en-US" dirty="0"/>
              <a:t>IoCs act as breadcrumbs for investigators, providing little clues that can help identify the presence of an attack on a system. </a:t>
            </a:r>
          </a:p>
          <a:p>
            <a:endParaRPr lang="en-US" dirty="0"/>
          </a:p>
          <a:p>
            <a:r>
              <a:rPr lang="en-US" dirty="0"/>
              <a:t>Primary tasks for an incident responder: gathering and processing disparate pieces of data and creating a meaningful picture of the current state of a system.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38</a:t>
            </a:fld>
            <a:endParaRPr lang="en-US" dirty="0"/>
          </a:p>
        </p:txBody>
      </p:sp>
    </p:spTree>
    <p:extLst>
      <p:ext uri="{BB962C8B-B14F-4D97-AF65-F5344CB8AC3E}">
        <p14:creationId xmlns:p14="http://schemas.microsoft.com/office/powerpoint/2010/main" val="41516125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Indicators of Compromise</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4267200" cy="5105400"/>
          </a:xfrm>
        </p:spPr>
        <p:txBody>
          <a:bodyPr>
            <a:normAutofit fontScale="70000" lnSpcReduction="20000"/>
          </a:bodyPr>
          <a:lstStyle/>
          <a:p>
            <a:r>
              <a:rPr lang="en-US" sz="3200" dirty="0"/>
              <a:t>Tools such as YARA can take a set of signatures (also called IoCs) and then scan a system for them, determining whether or not a specific threshold is met indicating a particular infection. </a:t>
            </a:r>
          </a:p>
          <a:p>
            <a:endParaRPr lang="en-US" sz="3200" dirty="0"/>
          </a:p>
          <a:p>
            <a:r>
              <a:rPr lang="en-US" sz="3200" dirty="0"/>
              <a:t>Although the specific list will vary based on the system and the specific threat that one is looking for, a common set of IoCs that firms should monitor include the following:</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39</a:t>
            </a:fld>
            <a:endParaRPr lang="en-US" dirty="0"/>
          </a:p>
        </p:txBody>
      </p:sp>
      <p:sp>
        <p:nvSpPr>
          <p:cNvPr id="6" name="Content Placeholder 3">
            <a:extLst>
              <a:ext uri="{FF2B5EF4-FFF2-40B4-BE49-F238E27FC236}">
                <a16:creationId xmlns:a16="http://schemas.microsoft.com/office/drawing/2014/main" id="{CA3CF36D-6C12-4997-AC97-F5BDAFE35DE4}"/>
              </a:ext>
            </a:extLst>
          </p:cNvPr>
          <p:cNvSpPr txBox="1">
            <a:spLocks/>
          </p:cNvSpPr>
          <p:nvPr/>
        </p:nvSpPr>
        <p:spPr>
          <a:xfrm>
            <a:off x="4724400" y="2005012"/>
            <a:ext cx="4114800" cy="4852988"/>
          </a:xfrm>
          <a:prstGeom prst="rect">
            <a:avLst/>
          </a:prstGeom>
        </p:spPr>
        <p:txBody>
          <a:bodyPr>
            <a:normAutofit fontScale="475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Unusual outbound network traffic</a:t>
            </a:r>
          </a:p>
          <a:p>
            <a:r>
              <a:rPr lang="en-US" dirty="0"/>
              <a:t>Anomalies in privileged user account activity</a:t>
            </a:r>
          </a:p>
          <a:p>
            <a:r>
              <a:rPr lang="en-US" dirty="0"/>
              <a:t>Geographical irregularities in network traffic</a:t>
            </a:r>
          </a:p>
          <a:p>
            <a:r>
              <a:rPr lang="en-US" dirty="0"/>
              <a:t>Account login red flags</a:t>
            </a:r>
          </a:p>
          <a:p>
            <a:r>
              <a:rPr lang="en-US" dirty="0"/>
              <a:t>Increases in database read volumes</a:t>
            </a:r>
          </a:p>
          <a:p>
            <a:r>
              <a:rPr lang="en-US" dirty="0"/>
              <a:t>HTML response sizes</a:t>
            </a:r>
          </a:p>
          <a:p>
            <a:r>
              <a:rPr lang="en-US" dirty="0"/>
              <a:t>Large numbers of requests for the same file</a:t>
            </a:r>
          </a:p>
          <a:p>
            <a:r>
              <a:rPr lang="en-US" dirty="0"/>
              <a:t>Mismatched port-application traffic, including encrypted traffic on plain ports</a:t>
            </a:r>
          </a:p>
          <a:p>
            <a:r>
              <a:rPr lang="en-US" dirty="0"/>
              <a:t>Suspicious registry or system file changes</a:t>
            </a:r>
          </a:p>
          <a:p>
            <a:r>
              <a:rPr lang="en-US" dirty="0"/>
              <a:t>Unusual DNS requests</a:t>
            </a:r>
          </a:p>
          <a:p>
            <a:r>
              <a:rPr lang="en-US" dirty="0"/>
              <a:t>Unexpected patching of systems</a:t>
            </a:r>
          </a:p>
          <a:p>
            <a:r>
              <a:rPr lang="en-US" dirty="0"/>
              <a:t>Mobile device profile changes</a:t>
            </a:r>
          </a:p>
          <a:p>
            <a:r>
              <a:rPr lang="en-US" dirty="0"/>
              <a:t>Bundles of data in the wrong place</a:t>
            </a:r>
          </a:p>
          <a:p>
            <a:r>
              <a:rPr lang="en-US" dirty="0"/>
              <a:t>Web traffic with nonhuman behavior</a:t>
            </a:r>
          </a:p>
          <a:p>
            <a:r>
              <a:rPr lang="en-US" dirty="0"/>
              <a:t>Signs of DDoS activity, even if temporary</a:t>
            </a:r>
          </a:p>
        </p:txBody>
      </p:sp>
    </p:spTree>
    <p:extLst>
      <p:ext uri="{BB962C8B-B14F-4D97-AF65-F5344CB8AC3E}">
        <p14:creationId xmlns:p14="http://schemas.microsoft.com/office/powerpoint/2010/main" val="1072147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Actors and Threats</a:t>
            </a:r>
            <a:endParaRPr lang="en-US" sz="3600"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dirty="0"/>
          </a:p>
        </p:txBody>
      </p:sp>
      <p:pic>
        <p:nvPicPr>
          <p:cNvPr id="7" name="Content Placeholder 2">
            <a:extLst>
              <a:ext uri="{FF2B5EF4-FFF2-40B4-BE49-F238E27FC236}">
                <a16:creationId xmlns:a16="http://schemas.microsoft.com/office/drawing/2014/main" id="{D356DFA5-C60A-4440-9AE3-A81639B3D05A}"/>
              </a:ext>
            </a:extLst>
          </p:cNvPr>
          <p:cNvPicPr>
            <a:picLocks noGrp="1" noChangeAspect="1"/>
          </p:cNvPicPr>
          <p:nvPr>
            <p:ph idx="1"/>
          </p:nvPr>
        </p:nvPicPr>
        <p:blipFill>
          <a:blip r:embed="rId2"/>
          <a:stretch>
            <a:fillRect/>
          </a:stretch>
        </p:blipFill>
        <p:spPr>
          <a:xfrm>
            <a:off x="1229139" y="1920705"/>
            <a:ext cx="6162261" cy="4327695"/>
          </a:xfrm>
          <a:prstGeom prst="rect">
            <a:avLst/>
          </a:prstGeom>
        </p:spPr>
      </p:pic>
    </p:spTree>
    <p:extLst>
      <p:ext uri="{BB962C8B-B14F-4D97-AF65-F5344CB8AC3E}">
        <p14:creationId xmlns:p14="http://schemas.microsoft.com/office/powerpoint/2010/main" val="34526158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Automated Indicator Sharing (AIS)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55000" lnSpcReduction="20000"/>
          </a:bodyPr>
          <a:lstStyle/>
          <a:p>
            <a:r>
              <a:rPr lang="en-US" dirty="0"/>
              <a:t>Created by the U.S. Department of Homeland Security, Automated Indicator Sharing (AIS) is an automated, bidirectional cyber-threat indicator method that’s used for reporting. </a:t>
            </a:r>
          </a:p>
          <a:p>
            <a:endParaRPr lang="en-US" dirty="0"/>
          </a:p>
          <a:p>
            <a:r>
              <a:rPr lang="en-US" dirty="0"/>
              <a:t>A key element of AIS is that it operates at machine speed, permitting near-real-time reporting and response. </a:t>
            </a:r>
          </a:p>
          <a:p>
            <a:endParaRPr lang="en-US" dirty="0"/>
          </a:p>
          <a:p>
            <a:r>
              <a:rPr lang="en-US" dirty="0"/>
              <a:t>Firms must sign up to join this effort, and once they agree to anonymized information sharing, their connection is established. </a:t>
            </a:r>
          </a:p>
          <a:p>
            <a:endParaRPr lang="en-US" dirty="0"/>
          </a:p>
          <a:p>
            <a:r>
              <a:rPr lang="en-US" dirty="0"/>
              <a:t>The goal of the AIS program is to commoditize collection of threat intelligence information to enable everyone access to feeds of cyber threats. </a:t>
            </a:r>
          </a:p>
          <a:p>
            <a:endParaRPr lang="en-US" dirty="0"/>
          </a:p>
          <a:p>
            <a:r>
              <a:rPr lang="en-US" dirty="0"/>
              <a:t>The AIS system uses the Structured Threat Information Expression (STIX) and Trusted Automated Exchange of Intelligence Information (TAXII) specifications to enable machine-to-machine communication at machine speed. </a:t>
            </a:r>
          </a:p>
          <a:p>
            <a:endParaRPr lang="en-US" dirty="0"/>
          </a:p>
          <a:p>
            <a:r>
              <a:rPr lang="en-US" dirty="0"/>
              <a:t>Participants in AIS must be able to produce and consume these protocols.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40</a:t>
            </a:fld>
            <a:endParaRPr lang="en-US" dirty="0"/>
          </a:p>
        </p:txBody>
      </p:sp>
    </p:spTree>
    <p:extLst>
      <p:ext uri="{BB962C8B-B14F-4D97-AF65-F5344CB8AC3E}">
        <p14:creationId xmlns:p14="http://schemas.microsoft.com/office/powerpoint/2010/main" val="24502263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00200" y="274638"/>
            <a:ext cx="7315200" cy="1143000"/>
          </a:xfrm>
          <a:noFill/>
        </p:spPr>
        <p:txBody>
          <a:bodyPr>
            <a:noAutofit/>
          </a:bodyPr>
          <a:lstStyle/>
          <a:p>
            <a:pPr eaLnBrk="1" hangingPunct="1"/>
            <a:r>
              <a:rPr lang="en-US" sz="2800" b="1" dirty="0"/>
              <a:t>Structured Threat Information Expression (STIX) / Trusted Automated Exchange of Intelligence Information (TAXII)</a:t>
            </a:r>
            <a:endParaRPr lang="en-US" sz="28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55000" lnSpcReduction="20000"/>
          </a:bodyPr>
          <a:lstStyle/>
          <a:p>
            <a:r>
              <a:rPr lang="en-US" dirty="0"/>
              <a:t>To communicate cyber-threat information at machine speed, the U.S. Department of Homeland Security initiated the STIX/TAXII (Structured Threat Information Expression / Trusted Automated Exchange of Intelligence Information) program in 2012. </a:t>
            </a:r>
          </a:p>
          <a:p>
            <a:endParaRPr lang="en-US" dirty="0"/>
          </a:p>
          <a:p>
            <a:r>
              <a:rPr lang="en-US" dirty="0"/>
              <a:t>Now governed by the international consensus body OASIS, both STIX and TAXII provide a set of community-driven standards that enable the automated exchange of information associated with cyber threats, network defense, and threat analysis. </a:t>
            </a:r>
          </a:p>
          <a:p>
            <a:endParaRPr lang="en-US" dirty="0"/>
          </a:p>
          <a:p>
            <a:r>
              <a:rPr lang="en-US" dirty="0"/>
              <a:t>STIX is a standardized, machine-readable (yet also human-readable) structured language to represent cyber-threat information. </a:t>
            </a:r>
          </a:p>
          <a:p>
            <a:endParaRPr lang="en-US" dirty="0"/>
          </a:p>
          <a:p>
            <a:r>
              <a:rPr lang="en-US" dirty="0"/>
              <a:t>TAXII defines a set of services and message exchanges that enable the automated sharing of actionable cyber-threat information across organizational, product line, and service boundaries. </a:t>
            </a:r>
          </a:p>
          <a:p>
            <a:endParaRPr lang="en-US" dirty="0"/>
          </a:p>
          <a:p>
            <a:r>
              <a:rPr lang="en-US" dirty="0"/>
              <a:t>TAXII represents the transport method, and STIX represents the message.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41</a:t>
            </a:fld>
            <a:endParaRPr lang="en-US" dirty="0"/>
          </a:p>
        </p:txBody>
      </p:sp>
    </p:spTree>
    <p:extLst>
      <p:ext uri="{BB962C8B-B14F-4D97-AF65-F5344CB8AC3E}">
        <p14:creationId xmlns:p14="http://schemas.microsoft.com/office/powerpoint/2010/main" val="6276593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Predictive Analysis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Predictive analysis is the use of threat intelligence information to anticipate the next move of a threat. </a:t>
            </a:r>
          </a:p>
          <a:p>
            <a:endParaRPr lang="en-US" dirty="0"/>
          </a:p>
          <a:p>
            <a:r>
              <a:rPr lang="en-US" dirty="0"/>
              <a:t>Typically, this is done by curating large quantities of data from multiple sources and sifting through this sea of data to find the key pieces of information that are necessary to put together a hypothesis about what threats are potentially up to and determine how to find them in your enterprise. </a:t>
            </a:r>
          </a:p>
          <a:p>
            <a:endParaRPr lang="en-US" dirty="0"/>
          </a:p>
          <a:p>
            <a:r>
              <a:rPr lang="en-US" dirty="0"/>
              <a:t>It can also be useful in examining new threats that emerge because of some specific factor, such as negative press surrounding your firm, making it a target for a variety of hacktivists.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42</a:t>
            </a:fld>
            <a:endParaRPr lang="en-US" dirty="0"/>
          </a:p>
        </p:txBody>
      </p:sp>
    </p:spTree>
    <p:extLst>
      <p:ext uri="{BB962C8B-B14F-4D97-AF65-F5344CB8AC3E}">
        <p14:creationId xmlns:p14="http://schemas.microsoft.com/office/powerpoint/2010/main" val="4028385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Threat Maps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Threat maps are geographical representations of attacks showing where packets are coming from and going to, as shown in Figure 5-2. </a:t>
            </a:r>
          </a:p>
          <a:p>
            <a:endParaRPr lang="en-US" dirty="0"/>
          </a:p>
          <a:p>
            <a:r>
              <a:rPr lang="en-US" dirty="0"/>
              <a:t>These gain a lot of media attention and are nice to look at, but one must approach them with caution. </a:t>
            </a:r>
          </a:p>
          <a:p>
            <a:endParaRPr lang="en-US" dirty="0"/>
          </a:p>
          <a:p>
            <a:r>
              <a:rPr lang="en-US" dirty="0"/>
              <a:t>Attribution is difficult, and just because an attack comes from an IP in a certain city does not mean the attack actually originated from there. </a:t>
            </a:r>
          </a:p>
          <a:p>
            <a:endParaRPr lang="en-US" dirty="0"/>
          </a:p>
          <a:p>
            <a:r>
              <a:rPr lang="en-US" dirty="0"/>
              <a:t>The machine that is attacking you may well be a victim, with the attacker working from somewhere else to make investigations across borders more difficult and expensive.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43</a:t>
            </a:fld>
            <a:endParaRPr lang="en-US" dirty="0"/>
          </a:p>
        </p:txBody>
      </p:sp>
    </p:spTree>
    <p:extLst>
      <p:ext uri="{BB962C8B-B14F-4D97-AF65-F5344CB8AC3E}">
        <p14:creationId xmlns:p14="http://schemas.microsoft.com/office/powerpoint/2010/main" val="224118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File/Code Repositories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One of the major areas of growth in software development over the past decade has been file/code repositories. </a:t>
            </a:r>
          </a:p>
          <a:p>
            <a:endParaRPr lang="en-US" dirty="0"/>
          </a:p>
          <a:p>
            <a:r>
              <a:rPr lang="en-US" dirty="0"/>
              <a:t>Repositories such as GitHub act as locations where people can work together on projects and develop software. </a:t>
            </a:r>
          </a:p>
          <a:p>
            <a:endParaRPr lang="en-US" dirty="0"/>
          </a:p>
          <a:p>
            <a:r>
              <a:rPr lang="en-US" dirty="0"/>
              <a:t>These repositories can play two distinct roles in threat intelligence.</a:t>
            </a:r>
          </a:p>
          <a:p>
            <a:pPr lvl="1"/>
            <a:r>
              <a:rPr lang="en-US" dirty="0"/>
              <a:t>First, they can offer a source of information to adversaries about how software is built, giving them a chance to examine the source code for vulnerabilities.</a:t>
            </a:r>
          </a:p>
          <a:p>
            <a:pPr lvl="1"/>
            <a:r>
              <a:rPr lang="en-US" dirty="0"/>
              <a:t>Second, you can use the same sources to examine the capabilities of some of the tools your adversaries will use against you.</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44</a:t>
            </a:fld>
            <a:endParaRPr lang="en-US" dirty="0"/>
          </a:p>
        </p:txBody>
      </p:sp>
    </p:spTree>
    <p:extLst>
      <p:ext uri="{BB962C8B-B14F-4D97-AF65-F5344CB8AC3E}">
        <p14:creationId xmlns:p14="http://schemas.microsoft.com/office/powerpoint/2010/main" val="3033317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Research Sources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When someone wants to research a topic, one of the challenges is finding sources of information that are vetted for veracity. </a:t>
            </a:r>
          </a:p>
          <a:p>
            <a:endParaRPr lang="en-US" dirty="0"/>
          </a:p>
          <a:p>
            <a:r>
              <a:rPr lang="en-US" dirty="0"/>
              <a:t>Threat intelligence is no different. </a:t>
            </a:r>
          </a:p>
          <a:p>
            <a:endParaRPr lang="en-US" dirty="0"/>
          </a:p>
          <a:p>
            <a:r>
              <a:rPr lang="en-US" dirty="0"/>
              <a:t>There are a wide range of sources, from vendors to local industry groups, from vulnerability feeds to threat feeds, from conferences to academic journals to requests for comment (RFCs) entries. </a:t>
            </a:r>
          </a:p>
          <a:p>
            <a:endParaRPr lang="en-US" dirty="0"/>
          </a:p>
          <a:p>
            <a:r>
              <a:rPr lang="en-US" dirty="0"/>
              <a:t>These and more will be reviewed in this section, but note that each has strengths and weaknesses, which can be critical, so a good mix of sources is important to employ.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45</a:t>
            </a:fld>
            <a:endParaRPr lang="en-US" dirty="0"/>
          </a:p>
        </p:txBody>
      </p:sp>
    </p:spTree>
    <p:extLst>
      <p:ext uri="{BB962C8B-B14F-4D97-AF65-F5344CB8AC3E}">
        <p14:creationId xmlns:p14="http://schemas.microsoft.com/office/powerpoint/2010/main" val="29916296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Vendor Websites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a:bodyPr>
          <a:lstStyle/>
          <a:p>
            <a:r>
              <a:rPr lang="en-US" i="1" dirty="0"/>
              <a:t>Vendor websites </a:t>
            </a:r>
            <a:r>
              <a:rPr lang="en-US" dirty="0"/>
              <a:t>appear to be teeming with information—information designed to make you want to partner with them. </a:t>
            </a:r>
          </a:p>
          <a:p>
            <a:endParaRPr lang="en-US" dirty="0"/>
          </a:p>
          <a:p>
            <a:r>
              <a:rPr lang="en-US" dirty="0"/>
              <a:t>But remember, this is just marketing—you need to find out what their sources are, how they are curated, and what standards they use. </a:t>
            </a:r>
          </a:p>
          <a:p>
            <a:endParaRPr lang="en-US" dirty="0"/>
          </a:p>
          <a:p>
            <a:r>
              <a:rPr lang="en-US" dirty="0"/>
              <a:t>This is not saying that the material is bad, just that the old axiom caveat emptor applies.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46</a:t>
            </a:fld>
            <a:endParaRPr lang="en-US" dirty="0"/>
          </a:p>
        </p:txBody>
      </p:sp>
    </p:spTree>
    <p:extLst>
      <p:ext uri="{BB962C8B-B14F-4D97-AF65-F5344CB8AC3E}">
        <p14:creationId xmlns:p14="http://schemas.microsoft.com/office/powerpoint/2010/main" val="29978095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Vulnerability Feeds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The quality of vulnerability feeds can vary greatly from one source to another. </a:t>
            </a:r>
          </a:p>
          <a:p>
            <a:endParaRPr lang="en-US" dirty="0"/>
          </a:p>
          <a:p>
            <a:r>
              <a:rPr lang="en-US" dirty="0"/>
              <a:t>To ensure you have good sources, it is important to vet your feeds for a variety of issues, including what the source of the data is and what specific characteristics are presented as part of the feed. </a:t>
            </a:r>
          </a:p>
          <a:p>
            <a:endParaRPr lang="en-US" dirty="0"/>
          </a:p>
          <a:p>
            <a:r>
              <a:rPr lang="en-US" dirty="0"/>
              <a:t>Additionally, multiple feeds are almost mandatory for coverage, but that also means you need to compare the items between the feeds because two sets of feeds with a single common source do not actually provide more value. </a:t>
            </a:r>
          </a:p>
          <a:p>
            <a:endParaRPr lang="en-US" dirty="0"/>
          </a:p>
          <a:p>
            <a:r>
              <a:rPr lang="en-US" dirty="0"/>
              <a:t>Using multiple feeds, with different sources and characteristics, consolidated to a single database is the path to better coverage.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47</a:t>
            </a:fld>
            <a:endParaRPr lang="en-US" dirty="0"/>
          </a:p>
        </p:txBody>
      </p:sp>
    </p:spTree>
    <p:extLst>
      <p:ext uri="{BB962C8B-B14F-4D97-AF65-F5344CB8AC3E}">
        <p14:creationId xmlns:p14="http://schemas.microsoft.com/office/powerpoint/2010/main" val="40380448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Conferences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Academics perform research, and when the research has a timeliness component, then waiting for a journal article (covered in the next section) is a problem. </a:t>
            </a:r>
          </a:p>
          <a:p>
            <a:endParaRPr lang="en-US" dirty="0"/>
          </a:p>
          <a:p>
            <a:r>
              <a:rPr lang="en-US" dirty="0"/>
              <a:t>The solution to this problem is publishing the material and presenting it at a conference. </a:t>
            </a:r>
          </a:p>
          <a:p>
            <a:endParaRPr lang="en-US" dirty="0"/>
          </a:p>
          <a:p>
            <a:r>
              <a:rPr lang="en-US" dirty="0"/>
              <a:t>This has two advantages: </a:t>
            </a:r>
          </a:p>
          <a:p>
            <a:pPr lvl="1"/>
            <a:r>
              <a:rPr lang="en-US" dirty="0"/>
              <a:t>First, the timelines for conference submissions are much shorter than journals. </a:t>
            </a:r>
          </a:p>
          <a:p>
            <a:pPr lvl="1"/>
            <a:r>
              <a:rPr lang="en-US" dirty="0"/>
              <a:t>Second, the presentation of the material at the conference is a good way to get multiple points of view in the form of feedback in a quicker fashion.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48</a:t>
            </a:fld>
            <a:endParaRPr lang="en-US" dirty="0"/>
          </a:p>
        </p:txBody>
      </p:sp>
    </p:spTree>
    <p:extLst>
      <p:ext uri="{BB962C8B-B14F-4D97-AF65-F5344CB8AC3E}">
        <p14:creationId xmlns:p14="http://schemas.microsoft.com/office/powerpoint/2010/main" val="3595702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Academic Journals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20000"/>
          </a:bodyPr>
          <a:lstStyle/>
          <a:p>
            <a:r>
              <a:rPr lang="en-US" dirty="0"/>
              <a:t>Research that has been peer reviewed and is published in academic journals. </a:t>
            </a:r>
          </a:p>
          <a:p>
            <a:endParaRPr lang="en-US" dirty="0"/>
          </a:p>
          <a:p>
            <a:r>
              <a:rPr lang="en-US" dirty="0"/>
              <a:t>However, academic journals have two issues: timeliness and applicability. </a:t>
            </a:r>
          </a:p>
          <a:p>
            <a:endParaRPr lang="en-US" dirty="0"/>
          </a:p>
          <a:p>
            <a:r>
              <a:rPr lang="en-US" dirty="0"/>
              <a:t>Publishing a paper in an academic journal can take from a year to 18 months at the minimum—after the work is done.</a:t>
            </a:r>
          </a:p>
          <a:p>
            <a:endParaRPr lang="en-US" dirty="0"/>
          </a:p>
          <a:p>
            <a:r>
              <a:rPr lang="en-US" dirty="0"/>
              <a:t>In many cases, it is outdated by the time it is printed.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49</a:t>
            </a:fld>
            <a:endParaRPr lang="en-US" dirty="0"/>
          </a:p>
        </p:txBody>
      </p:sp>
    </p:spTree>
    <p:extLst>
      <p:ext uri="{BB962C8B-B14F-4D97-AF65-F5344CB8AC3E}">
        <p14:creationId xmlns:p14="http://schemas.microsoft.com/office/powerpoint/2010/main" val="1859309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Advanced Persistent Threats (APTs)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A major advance in cyberattacks is the development of advanced persistent threats (APTs). </a:t>
            </a:r>
          </a:p>
          <a:p>
            <a:endParaRPr lang="en-US" dirty="0"/>
          </a:p>
          <a:p>
            <a:r>
              <a:rPr lang="en-US" dirty="0"/>
              <a:t>An APT attack is characterized by using toolkits to achieve a presence on a target network and then, instead of just moving to steal information, focusing on the long game by maintaining a persistent presence on the target network.</a:t>
            </a:r>
          </a:p>
          <a:p>
            <a:endParaRPr lang="en-US" dirty="0"/>
          </a:p>
          <a:p>
            <a:r>
              <a:rPr lang="en-US" dirty="0"/>
              <a:t>The tactics, tools, and procedures of APTs are focused on maintaining administrative access to the target network and avoiding detection. </a:t>
            </a:r>
          </a:p>
          <a:p>
            <a:endParaRPr lang="en-US" dirty="0"/>
          </a:p>
          <a:p>
            <a:r>
              <a:rPr lang="en-US" dirty="0"/>
              <a:t>Then, over the long haul, the attacker can remove intellectual property and more from the organization, typically undetected.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dirty="0"/>
          </a:p>
        </p:txBody>
      </p:sp>
    </p:spTree>
    <p:extLst>
      <p:ext uri="{BB962C8B-B14F-4D97-AF65-F5344CB8AC3E}">
        <p14:creationId xmlns:p14="http://schemas.microsoft.com/office/powerpoint/2010/main" val="4190759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Requests for Comment (RFCs)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Requests for comment (RFCs) are the sets of standards used to define how the Internet and the protocols involved in the World Wide Web are established and managed. </a:t>
            </a:r>
          </a:p>
          <a:p>
            <a:endParaRPr lang="en-US" dirty="0"/>
          </a:p>
          <a:p>
            <a:r>
              <a:rPr lang="en-US" dirty="0"/>
              <a:t>They are free and openly available, and unlike some constantly evolving items like wikis, they are fixed in time when written. </a:t>
            </a:r>
          </a:p>
          <a:p>
            <a:endParaRPr lang="en-US" dirty="0"/>
          </a:p>
          <a:p>
            <a:r>
              <a:rPr lang="en-US" dirty="0"/>
              <a:t>Changes to these documents are formal and noted, and if an Internet standard requires updating, a new RFC is drafted and approved. </a:t>
            </a:r>
          </a:p>
          <a:p>
            <a:endParaRPr lang="en-US" dirty="0"/>
          </a:p>
          <a:p>
            <a:r>
              <a:rPr lang="en-US" dirty="0"/>
              <a:t>These are useful as source documents because they list the details by which the protocols operate, including methods not widely used but available.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50</a:t>
            </a:fld>
            <a:endParaRPr lang="en-US" dirty="0"/>
          </a:p>
        </p:txBody>
      </p:sp>
    </p:spTree>
    <p:extLst>
      <p:ext uri="{BB962C8B-B14F-4D97-AF65-F5344CB8AC3E}">
        <p14:creationId xmlns:p14="http://schemas.microsoft.com/office/powerpoint/2010/main" val="3674726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Local Industry Groups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Local industry groups are a valuable resource from a couple perspectives. </a:t>
            </a:r>
          </a:p>
          <a:p>
            <a:endParaRPr lang="en-US" dirty="0"/>
          </a:p>
          <a:p>
            <a:r>
              <a:rPr lang="en-US" dirty="0"/>
              <a:t>First, they are a good source of practical information concerning threats, threat actors, and what can be done to defend networks. </a:t>
            </a:r>
          </a:p>
          <a:p>
            <a:endParaRPr lang="en-US" dirty="0"/>
          </a:p>
          <a:p>
            <a:r>
              <a:rPr lang="en-US" dirty="0"/>
              <a:t>Second, they are a solid networking source of information that enables one to get answers to questions that have been vetted by others in similar positions. </a:t>
            </a:r>
          </a:p>
          <a:p>
            <a:endParaRPr lang="en-US" dirty="0"/>
          </a:p>
          <a:p>
            <a:r>
              <a:rPr lang="en-US" dirty="0"/>
              <a:t>Much of cybersecurity revolves around sharing of information between trusted parties and joining and being active in local industry groups is a good way to build these trusted relationships. </a:t>
            </a:r>
          </a:p>
          <a:p>
            <a:endParaRPr lang="en-US" dirty="0"/>
          </a:p>
          <a:p>
            <a:r>
              <a:rPr lang="en-US" dirty="0"/>
              <a:t>The time to build these relationships is before you need them, not when you need an answer or help.</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51</a:t>
            </a:fld>
            <a:endParaRPr lang="en-US" dirty="0"/>
          </a:p>
        </p:txBody>
      </p:sp>
    </p:spTree>
    <p:extLst>
      <p:ext uri="{BB962C8B-B14F-4D97-AF65-F5344CB8AC3E}">
        <p14:creationId xmlns:p14="http://schemas.microsoft.com/office/powerpoint/2010/main" val="14965141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Social Media</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dirty="0"/>
              <a:t>Social media is ubiquitous these days, with a variety of different platforms targeting different market segments. </a:t>
            </a:r>
          </a:p>
          <a:p>
            <a:endParaRPr lang="en-US" dirty="0"/>
          </a:p>
          <a:p>
            <a:r>
              <a:rPr lang="en-US" dirty="0"/>
              <a:t>At the end of the day, each of these platforms is designed so that users can share ideas with like-minded people.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52</a:t>
            </a:fld>
            <a:endParaRPr lang="en-US" dirty="0"/>
          </a:p>
        </p:txBody>
      </p:sp>
    </p:spTree>
    <p:extLst>
      <p:ext uri="{BB962C8B-B14F-4D97-AF65-F5344CB8AC3E}">
        <p14:creationId xmlns:p14="http://schemas.microsoft.com/office/powerpoint/2010/main" val="31568902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Threat Feeds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dirty="0"/>
              <a:t>Threat feeds are very much like vulnerability feeds when you are evaluating them for utility as a research source. </a:t>
            </a:r>
          </a:p>
          <a:p>
            <a:endParaRPr lang="en-US" dirty="0"/>
          </a:p>
          <a:p>
            <a:r>
              <a:rPr lang="en-US" dirty="0"/>
              <a:t>Understanding where the information comes from, how it has been vetted, and how it applies to your industry are all important elements. </a:t>
            </a:r>
          </a:p>
          <a:p>
            <a:endParaRPr lang="en-US" dirty="0"/>
          </a:p>
          <a:p>
            <a:r>
              <a:rPr lang="en-US" dirty="0"/>
              <a:t>Likewise, the need exists for multiple, non-overlapping feeds, as there is no single source that covers all needs.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53</a:t>
            </a:fld>
            <a:endParaRPr lang="en-US" dirty="0"/>
          </a:p>
        </p:txBody>
      </p:sp>
    </p:spTree>
    <p:extLst>
      <p:ext uri="{BB962C8B-B14F-4D97-AF65-F5344CB8AC3E}">
        <p14:creationId xmlns:p14="http://schemas.microsoft.com/office/powerpoint/2010/main" val="19401200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Adversary Tactics, Techniques, and Procedures (TTPs)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The acronym TTP is used to describe how threat agents organize and orchestrate their efforts. </a:t>
            </a:r>
          </a:p>
          <a:p>
            <a:endParaRPr lang="en-US" dirty="0"/>
          </a:p>
          <a:p>
            <a:r>
              <a:rPr lang="en-US" dirty="0"/>
              <a:t>Like any other organization, hackers evolve to use repeatable methods that are effective. </a:t>
            </a:r>
          </a:p>
          <a:p>
            <a:endParaRPr lang="en-US" dirty="0"/>
          </a:p>
          <a:p>
            <a:r>
              <a:rPr lang="en-US" dirty="0"/>
              <a:t>These methods can be cataloged and understood as attack patterns, enabling defenses to have countering plays developed in advance. </a:t>
            </a:r>
          </a:p>
          <a:p>
            <a:endParaRPr lang="en-US" dirty="0"/>
          </a:p>
          <a:p>
            <a:r>
              <a:rPr lang="en-US" dirty="0"/>
              <a:t>TTPs, or the patterns used by adversaries, are a key element of a threat intelligence program. </a:t>
            </a:r>
          </a:p>
          <a:p>
            <a:endParaRPr lang="en-US" dirty="0"/>
          </a:p>
          <a:p>
            <a:r>
              <a:rPr lang="en-US" dirty="0"/>
              <a:t>Different sources of information associated with TTPs exist, and what is important is to find a solid source based on understandable sources that fit your industry.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54</a:t>
            </a:fld>
            <a:endParaRPr lang="en-US" dirty="0"/>
          </a:p>
        </p:txBody>
      </p:sp>
    </p:spTree>
    <p:extLst>
      <p:ext uri="{BB962C8B-B14F-4D97-AF65-F5344CB8AC3E}">
        <p14:creationId xmlns:p14="http://schemas.microsoft.com/office/powerpoint/2010/main" val="3717109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Insider Threats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Insiders </a:t>
            </a:r>
            <a:r>
              <a:rPr lang="en-US" dirty="0"/>
              <a:t>are more dangerous in many respects than outside intruders.</a:t>
            </a:r>
          </a:p>
          <a:p>
            <a:endParaRPr lang="en-US" dirty="0"/>
          </a:p>
          <a:p>
            <a:r>
              <a:rPr lang="en-US" dirty="0"/>
              <a:t>Insiders have the access and knowledge necessary to cause immediate damage to an organization.</a:t>
            </a:r>
          </a:p>
          <a:p>
            <a:endParaRPr lang="en-US" dirty="0"/>
          </a:p>
          <a:p>
            <a:r>
              <a:rPr lang="en-US" dirty="0"/>
              <a:t>Attacks by insiders are often the result of employees who have become disgruntled with their organization and are looking for ways to disrupt operations. </a:t>
            </a:r>
          </a:p>
          <a:p>
            <a:endParaRPr lang="en-US" dirty="0"/>
          </a:p>
          <a:p>
            <a:r>
              <a:rPr lang="en-US" dirty="0"/>
              <a:t>It is also possible that an “attack” by an insider may be an accident and not intended as an attack at all. </a:t>
            </a:r>
          </a:p>
          <a:p>
            <a:endParaRPr lang="en-US" dirty="0"/>
          </a:p>
          <a:p>
            <a:r>
              <a:rPr lang="en-US" dirty="0"/>
              <a:t>Other Insiders include custodial crews, contractors, or partners.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dirty="0"/>
          </a:p>
        </p:txBody>
      </p:sp>
    </p:spTree>
    <p:extLst>
      <p:ext uri="{BB962C8B-B14F-4D97-AF65-F5344CB8AC3E}">
        <p14:creationId xmlns:p14="http://schemas.microsoft.com/office/powerpoint/2010/main" val="2912543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State Actors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Elite hackers make up only 1 to 2 percent of intrusive activity.</a:t>
            </a:r>
          </a:p>
          <a:p>
            <a:endParaRPr lang="en-US" dirty="0"/>
          </a:p>
          <a:p>
            <a:r>
              <a:rPr lang="en-US" dirty="0"/>
              <a:t>Many elite hackers are employed by major cybersecurity firms; others are employed by nation-states and other international organizations.</a:t>
            </a:r>
          </a:p>
          <a:p>
            <a:endParaRPr lang="en-US" dirty="0"/>
          </a:p>
          <a:p>
            <a:r>
              <a:rPr lang="en-US" dirty="0"/>
              <a:t>Many nations today have developed to some extent the capability to conduct information warfare.</a:t>
            </a:r>
          </a:p>
          <a:p>
            <a:endParaRPr lang="en-US" dirty="0"/>
          </a:p>
          <a:p>
            <a:r>
              <a:rPr lang="en-US" dirty="0"/>
              <a:t>Information warfare falls into the </a:t>
            </a:r>
            <a:r>
              <a:rPr lang="en-US" i="1" dirty="0"/>
              <a:t>highly structured threat </a:t>
            </a:r>
            <a:r>
              <a:rPr lang="en-US" dirty="0"/>
              <a:t>category.</a:t>
            </a:r>
          </a:p>
          <a:p>
            <a:pPr lvl="1"/>
            <a:r>
              <a:rPr lang="en-US" dirty="0"/>
              <a:t>This type of threat is characterized by a much longer period of preparation (years is not uncommon), tremendous financial backing, and a large and organized group of attackers.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dirty="0"/>
          </a:p>
        </p:txBody>
      </p:sp>
    </p:spTree>
    <p:extLst>
      <p:ext uri="{BB962C8B-B14F-4D97-AF65-F5344CB8AC3E}">
        <p14:creationId xmlns:p14="http://schemas.microsoft.com/office/powerpoint/2010/main" val="469264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State Actors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dirty="0"/>
              <a:t>Information warfare has many possible targets.</a:t>
            </a:r>
          </a:p>
          <a:p>
            <a:endParaRPr lang="en-US" dirty="0"/>
          </a:p>
          <a:p>
            <a:r>
              <a:rPr lang="en-US" dirty="0"/>
              <a:t>Targets include critical infrastructure.</a:t>
            </a:r>
          </a:p>
          <a:p>
            <a:endParaRPr lang="en-US" dirty="0"/>
          </a:p>
          <a:p>
            <a:r>
              <a:rPr lang="en-US" dirty="0"/>
              <a:t>Water, electricity, oil and gas refineries and distribution, banking and finance, telecommunications.</a:t>
            </a:r>
          </a:p>
          <a:p>
            <a:endParaRPr lang="en-US" dirty="0"/>
          </a:p>
          <a:p>
            <a:r>
              <a:rPr lang="en-US" dirty="0"/>
              <a:t>Given how dependent these infrastructures are on computer systems and networks, it is also inevitable that these same computer systems and networks will be targeted for a cyberattack in an information war.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dirty="0"/>
          </a:p>
        </p:txBody>
      </p:sp>
    </p:spTree>
    <p:extLst>
      <p:ext uri="{BB962C8B-B14F-4D97-AF65-F5344CB8AC3E}">
        <p14:creationId xmlns:p14="http://schemas.microsoft.com/office/powerpoint/2010/main" val="4006906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Hacktivists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lnSpcReduction="10000"/>
          </a:bodyPr>
          <a:lstStyle/>
          <a:p>
            <a:r>
              <a:rPr lang="en-US" dirty="0"/>
              <a:t>When hackers work together for a collectivist effort, typically on behalf of some cause, they are referred to as hacktivists. </a:t>
            </a:r>
          </a:p>
          <a:p>
            <a:endParaRPr lang="en-US" dirty="0"/>
          </a:p>
          <a:p>
            <a:r>
              <a:rPr lang="en-US" dirty="0"/>
              <a:t>Hacktivist groups may include script kiddies, but in general script kiddies do not have the skills to participate in a meaningful manner in advancing a hacktivist cause, although they may be enlisted as ground troops to add volume to an attack.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dirty="0"/>
          </a:p>
        </p:txBody>
      </p:sp>
    </p:spTree>
    <p:extLst>
      <p:ext uri="{BB962C8B-B14F-4D97-AF65-F5344CB8AC3E}">
        <p14:creationId xmlns:p14="http://schemas.microsoft.com/office/powerpoint/2010/main" val="1638550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Props1.xml><?xml version="1.0" encoding="utf-8"?>
<ds:datastoreItem xmlns:ds="http://schemas.openxmlformats.org/officeDocument/2006/customXml" ds:itemID="{468E1C24-4954-4095-8B4F-64CE93EDD321}"/>
</file>

<file path=customXml/itemProps2.xml><?xml version="1.0" encoding="utf-8"?>
<ds:datastoreItem xmlns:ds="http://schemas.openxmlformats.org/officeDocument/2006/customXml" ds:itemID="{9DD1A344-B63D-4AE8-BA55-A1B9A7C57179}">
  <ds:schemaRefs>
    <ds:schemaRef ds:uri="http://schemas.microsoft.com/sharepoint/v3/contenttype/forms"/>
  </ds:schemaRefs>
</ds:datastoreItem>
</file>

<file path=customXml/itemProps3.xml><?xml version="1.0" encoding="utf-8"?>
<ds:datastoreItem xmlns:ds="http://schemas.openxmlformats.org/officeDocument/2006/customXml" ds:itemID="{1C0B0726-258C-4E57-8068-9599F33DF1F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7868</TotalTime>
  <Words>5211</Words>
  <Application>Microsoft Office PowerPoint</Application>
  <PresentationFormat>On-screen Show (4:3)</PresentationFormat>
  <Paragraphs>514</Paragraphs>
  <Slides>54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Tahoma</vt:lpstr>
      <vt:lpstr>Verdana</vt:lpstr>
      <vt:lpstr>Office Theme</vt:lpstr>
      <vt:lpstr>PowerPoint Presentation</vt:lpstr>
      <vt:lpstr>Chapter 5 (Domain 1.5) Learning Objectives</vt:lpstr>
      <vt:lpstr>Actors and Threats</vt:lpstr>
      <vt:lpstr>Actors and Threats</vt:lpstr>
      <vt:lpstr>Advanced Persistent Threats (APTs)</vt:lpstr>
      <vt:lpstr>Insider Threats</vt:lpstr>
      <vt:lpstr>State Actors</vt:lpstr>
      <vt:lpstr>State Actors</vt:lpstr>
      <vt:lpstr>Hacktivists</vt:lpstr>
      <vt:lpstr>Script Kiddies</vt:lpstr>
      <vt:lpstr>Criminal Syndicates</vt:lpstr>
      <vt:lpstr>Hackers</vt:lpstr>
      <vt:lpstr>Authorized</vt:lpstr>
      <vt:lpstr>Unauthorized</vt:lpstr>
      <vt:lpstr>Semi-authorized</vt:lpstr>
      <vt:lpstr>Shadow IT</vt:lpstr>
      <vt:lpstr>Competitors</vt:lpstr>
      <vt:lpstr>Attributes of Actors</vt:lpstr>
      <vt:lpstr>Level of Sophistication/Capability</vt:lpstr>
      <vt:lpstr>Resources/Funding</vt:lpstr>
      <vt:lpstr>Intent/Motivation</vt:lpstr>
      <vt:lpstr>Vectors</vt:lpstr>
      <vt:lpstr>Direct Access</vt:lpstr>
      <vt:lpstr>Wireless</vt:lpstr>
      <vt:lpstr>E-mail</vt:lpstr>
      <vt:lpstr>Supply Chain</vt:lpstr>
      <vt:lpstr>Social Media</vt:lpstr>
      <vt:lpstr>Removable Media</vt:lpstr>
      <vt:lpstr>Cloud</vt:lpstr>
      <vt:lpstr>Threat Intelligence Sources</vt:lpstr>
      <vt:lpstr>Open-Source Intelligence (OSINT)</vt:lpstr>
      <vt:lpstr>Distributed Denial-of-Service (DDoS)</vt:lpstr>
      <vt:lpstr>Distributed Denial-of-Service (DDoS)</vt:lpstr>
      <vt:lpstr>Closed/Proprietary</vt:lpstr>
      <vt:lpstr>Vulnerability Databases</vt:lpstr>
      <vt:lpstr>Public/Private Information Sharing Centers</vt:lpstr>
      <vt:lpstr>Dark Web</vt:lpstr>
      <vt:lpstr>Indicators of Compromise</vt:lpstr>
      <vt:lpstr>Indicators of Compromise</vt:lpstr>
      <vt:lpstr>Automated Indicator Sharing (AIS)</vt:lpstr>
      <vt:lpstr>Structured Threat Information Expression (STIX) / Trusted Automated Exchange of Intelligence Information (TAXII)</vt:lpstr>
      <vt:lpstr>Predictive Analysis</vt:lpstr>
      <vt:lpstr>Threat Maps</vt:lpstr>
      <vt:lpstr>File/Code Repositories</vt:lpstr>
      <vt:lpstr>Research Sources</vt:lpstr>
      <vt:lpstr>Vendor Websites</vt:lpstr>
      <vt:lpstr>Vulnerability Feeds</vt:lpstr>
      <vt:lpstr>Conferences</vt:lpstr>
      <vt:lpstr>Academic Journals</vt:lpstr>
      <vt:lpstr>Requests for Comment (RFCs)</vt:lpstr>
      <vt:lpstr>Local Industry Groups</vt:lpstr>
      <vt:lpstr>Social Media</vt:lpstr>
      <vt:lpstr>Threat Feeds</vt:lpstr>
      <vt:lpstr>Adversary Tactics, Techniques, and Procedures (TTPs)</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219</cp:revision>
  <dcterms:created xsi:type="dcterms:W3CDTF">2007-03-12T15:36:22Z</dcterms:created>
  <dcterms:modified xsi:type="dcterms:W3CDTF">2022-09-15T16:33:08Z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