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6"/>
  </p:notesMasterIdLst>
  <p:sldIdLst>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893830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1676400" y="274638"/>
            <a:ext cx="7010400" cy="1143000"/>
          </a:xfrm>
          <a:prstGeom prst="rect">
            <a:avLst/>
          </a:prstGeom>
        </p:spPr>
        <p:txBody>
          <a:bodyPr rtlCol="0">
            <a:normAutofit/>
          </a:bodyPr>
          <a:lstStyle>
            <a:lvl1pPr>
              <a:defRPr sz="3600"/>
            </a:lvl1pPr>
          </a:lstStyle>
          <a:p>
            <a:r>
              <a:rPr lang="en-US" dirty="0"/>
              <a:t>Click to edit Master title style</a:t>
            </a:r>
          </a:p>
        </p:txBody>
      </p:sp>
      <p:sp>
        <p:nvSpPr>
          <p:cNvPr id="13" name="Content Placeholder 2"/>
          <p:cNvSpPr>
            <a:spLocks noGrp="1"/>
          </p:cNvSpPr>
          <p:nvPr>
            <p:ph idx="1"/>
          </p:nvPr>
        </p:nvSpPr>
        <p:spPr>
          <a:xfrm>
            <a:off x="457200" y="1676400"/>
            <a:ext cx="8229600" cy="5181600"/>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546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6 </a:t>
            </a:r>
          </a:p>
          <a:p>
            <a:pPr algn="ctr"/>
            <a:r>
              <a:rPr lang="en-US" sz="2800" dirty="0">
                <a:latin typeface="Arial" charset="0"/>
                <a:cs typeface="Arial" charset="0"/>
              </a:rPr>
              <a:t>Vulnerabilities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Default Settings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Default settings can be a security risk unless they were created with security in mind. Older operating systems used to have everything enabled by default.</a:t>
            </a:r>
          </a:p>
          <a:p>
            <a:endParaRPr lang="en-US" dirty="0"/>
          </a:p>
          <a:p>
            <a:r>
              <a:rPr lang="en-US" dirty="0"/>
              <a:t>Today, most vendors have cleaned these issues up, setting default values with security in mind. </a:t>
            </a:r>
          </a:p>
          <a:p>
            <a:endParaRPr lang="en-US" dirty="0"/>
          </a:p>
          <a:p>
            <a:r>
              <a:rPr lang="en-US" dirty="0"/>
              <a:t>But when you instantiate something in your enterprise, it is then yours. </a:t>
            </a:r>
          </a:p>
          <a:p>
            <a:endParaRPr lang="en-US" dirty="0"/>
          </a:p>
          <a:p>
            <a:r>
              <a:rPr lang="en-US" dirty="0"/>
              <a:t>Therefore, you should make the settings what you need and only what you need, and you should create these settings as the default configuration baseline.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62534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Open Ports and Services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For a service to respond to a request, its port must be open for communication. Having open ports is like having doors in a building. Even a bank vault has a door. </a:t>
            </a:r>
          </a:p>
          <a:p>
            <a:endParaRPr lang="en-US" dirty="0"/>
          </a:p>
          <a:p>
            <a:r>
              <a:rPr lang="en-US" dirty="0"/>
              <a:t>Having excess open services only leads to pathways into your systems that must be protected. </a:t>
            </a:r>
          </a:p>
          <a:p>
            <a:endParaRPr lang="en-US" dirty="0"/>
          </a:p>
          <a:p>
            <a:r>
              <a:rPr lang="en-US" dirty="0"/>
              <a:t>Disabling unnecessary services, closing ports, and using firewalls to prevent communications except on approved channels creates a barrier to entry by unauthorized users. </a:t>
            </a:r>
          </a:p>
          <a:p>
            <a:endParaRPr lang="en-US" dirty="0"/>
          </a:p>
          <a:p>
            <a:r>
              <a:rPr lang="en-US" dirty="0"/>
              <a:t>Many services run with elevated privileges by default, and malware takes advantage of this. </a:t>
            </a:r>
          </a:p>
          <a:p>
            <a:endParaRPr lang="en-US" dirty="0"/>
          </a:p>
          <a:p>
            <a:r>
              <a:rPr lang="en-US" dirty="0"/>
              <a:t>Security professionals should make every effort to audit services and disable any that aren’t required.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6331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Third-Party Risks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Common third-party risks that are often overlooked are issues of vendor management, system integration, and lack of vendor support.</a:t>
            </a:r>
          </a:p>
          <a:p>
            <a:endParaRPr lang="en-US" dirty="0"/>
          </a:p>
          <a:p>
            <a:r>
              <a:rPr lang="en-US" dirty="0"/>
              <a:t>Enterprise's change, vendors change, capabilities and needs change, and what was once a good fit might not be at a future point in time.</a:t>
            </a:r>
          </a:p>
          <a:p>
            <a:endParaRPr lang="en-US" dirty="0"/>
          </a:p>
          <a:p>
            <a:r>
              <a:rPr lang="en-US" dirty="0"/>
              <a:t>Supply chains seldom stop with the next hop, and in technology those chains can be long and complex. With these supply chains comes risk from elements such as outsourced code development, maintenance of systems, and, in the world of cloud systems, data storage on another party’s computer.</a:t>
            </a:r>
          </a:p>
          <a:p>
            <a:endParaRPr lang="en-US" dirty="0"/>
          </a:p>
          <a:p>
            <a:r>
              <a:rPr lang="en-US" dirty="0"/>
              <a:t>With respect to third-party software running in the enterprise, it is important to have an inventory of what the software is, by version, and where it is used.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5877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Vendor Management</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vendor or supplier is a firm that has a business relationship with the enterprise. In most cases, this relationship in the enterprise is one of many customers. </a:t>
            </a:r>
          </a:p>
          <a:p>
            <a:endParaRPr lang="en-US" dirty="0"/>
          </a:p>
          <a:p>
            <a:r>
              <a:rPr lang="en-US" dirty="0"/>
              <a:t>While the voice of the customer is important, the voice of a single customer is almost never heard. </a:t>
            </a:r>
          </a:p>
          <a:p>
            <a:endParaRPr lang="en-US" dirty="0"/>
          </a:p>
          <a:p>
            <a:r>
              <a:rPr lang="en-US" dirty="0"/>
              <a:t>The challenge of vendor management is one of determining one’s own needs and then finding the vendors that offer the best value proposition against those needs.</a:t>
            </a:r>
          </a:p>
          <a:p>
            <a:endParaRPr lang="en-US" dirty="0"/>
          </a:p>
          <a:p>
            <a:r>
              <a:rPr lang="en-US" dirty="0"/>
              <a:t>Mapping the needs and managing the multidimensional problem of determining the best fit and then maintaining that relationship over time is essential in the ever-changing enterprise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45592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System Integration</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Enterprises are composed of many different components that all work together to process the information that flows through the enterprise. </a:t>
            </a:r>
          </a:p>
          <a:p>
            <a:endParaRPr lang="en-US" dirty="0"/>
          </a:p>
          <a:p>
            <a:r>
              <a:rPr lang="en-US" dirty="0"/>
              <a:t>Different components serve different functions, but in the end, they have to work together. </a:t>
            </a:r>
          </a:p>
          <a:p>
            <a:endParaRPr lang="en-US" dirty="0"/>
          </a:p>
          <a:p>
            <a:r>
              <a:rPr lang="en-US" dirty="0"/>
              <a:t>System integration is the connecting of these components, each representing a portion of the system into a complete functioning unit. </a:t>
            </a:r>
          </a:p>
          <a:p>
            <a:endParaRPr lang="en-US" dirty="0"/>
          </a:p>
          <a:p>
            <a:r>
              <a:rPr lang="en-US" dirty="0"/>
              <a:t>System integration is an area where vulnerabilities can exist, as the pieces can have gaps in their integration or capabilities that do not manifest per the desired specification. </a:t>
            </a:r>
          </a:p>
          <a:p>
            <a:endParaRPr lang="en-US" dirty="0"/>
          </a:p>
          <a:p>
            <a:r>
              <a:rPr lang="en-US" dirty="0"/>
              <a:t>System integration is coupled with configuration management because the configurations of the individual pieces can affect how the system as a whole functions. </a:t>
            </a:r>
          </a:p>
          <a:p>
            <a:endParaRPr lang="en-US" dirty="0"/>
          </a:p>
          <a:p>
            <a:r>
              <a:rPr lang="en-US" dirty="0"/>
              <a:t>Any deviations from design specifications represent an opportunity for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32761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Lack of Vendor Support</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Lack of vendor support can become an issue at several different levels. </a:t>
            </a:r>
          </a:p>
          <a:p>
            <a:endParaRPr lang="en-US" dirty="0"/>
          </a:p>
          <a:p>
            <a:r>
              <a:rPr lang="en-US" dirty="0"/>
              <a:t>The most obvious scenario is when the original manufacturer of the item, be it hardware or software, no longer offers support. </a:t>
            </a:r>
          </a:p>
          <a:p>
            <a:endParaRPr lang="en-US" dirty="0"/>
          </a:p>
          <a:p>
            <a:r>
              <a:rPr lang="en-US" dirty="0"/>
              <a:t>When an item reaches its end of life (EOL) from the original manufacturer’s standpoint, this signifies the finality of its life under almost all circumstances. </a:t>
            </a:r>
          </a:p>
          <a:p>
            <a:endParaRPr lang="en-US" dirty="0"/>
          </a:p>
          <a:p>
            <a:r>
              <a:rPr lang="en-US" dirty="0"/>
              <a:t>After the manufacturer stops supporting an item, options to keep it up to date with patches and fixes seldom exist. </a:t>
            </a:r>
          </a:p>
          <a:p>
            <a:endParaRPr lang="en-US" dirty="0"/>
          </a:p>
          <a:p>
            <a:r>
              <a:rPr lang="en-US" dirty="0"/>
              <a:t>At this point, an organization that continues to use the product assumes all of the risk associated with issues uncovered after the product has entered EOL status, and the options to address these risks are limited to compensating controls.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260004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Supply Chain</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Supply chain risk is caused by vulnerabilities that lie within the supply chain. </a:t>
            </a:r>
          </a:p>
          <a:p>
            <a:endParaRPr lang="en-US" dirty="0"/>
          </a:p>
          <a:p>
            <a:r>
              <a:rPr lang="en-US" dirty="0"/>
              <a:t>Whether these vulnerabilities are in the actual supply chain itself or a product coming from a third party, the results are the same—a level of increased risk. </a:t>
            </a:r>
          </a:p>
          <a:p>
            <a:endParaRPr lang="en-US" dirty="0"/>
          </a:p>
          <a:p>
            <a:r>
              <a:rPr lang="en-US" dirty="0"/>
              <a:t>As we saw in 2020 as a result of the pandemic, global supply chains can be interrupted by external events that then go on to cause issues for firms that depend on the supply chain functioning efficiently. </a:t>
            </a:r>
          </a:p>
          <a:p>
            <a:endParaRPr lang="en-US" dirty="0"/>
          </a:p>
          <a:p>
            <a:r>
              <a:rPr lang="en-US" dirty="0"/>
              <a:t>Delays of product launches, updates, and milestones can all occur when parts, components, or software elements are not delivered on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51789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Outsourced Code Development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Code can be one of the greatest sources of vulnerabilities and risk in an enterprise. </a:t>
            </a:r>
          </a:p>
          <a:p>
            <a:endParaRPr lang="en-US" dirty="0"/>
          </a:p>
          <a:p>
            <a:r>
              <a:rPr lang="en-US" dirty="0"/>
              <a:t>Code is embedded in so many aspects of the enterprise—from the equipment to the business processes, from the applications that make things run to the infrastructure it all runs on. </a:t>
            </a:r>
          </a:p>
          <a:p>
            <a:endParaRPr lang="en-US" dirty="0"/>
          </a:p>
          <a:p>
            <a:r>
              <a:rPr lang="en-US" dirty="0"/>
              <a:t>Code is the glue that holds it all together. However, when code is buried in the processes, and that code was developed by a third party, often using third-party code fragments, the chain of risk becomes long and difficult to manage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138386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Outsourced Code Development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Creating code that is both maintainable and secure is not a simple task. </a:t>
            </a:r>
          </a:p>
          <a:p>
            <a:endParaRPr lang="en-US" dirty="0"/>
          </a:p>
          <a:p>
            <a:r>
              <a:rPr lang="en-US" dirty="0"/>
              <a:t>It is important to have conditions in contracts requiring appropriate development measures be in place for third-party code, including the rights to inspect and verify security functionality. </a:t>
            </a:r>
          </a:p>
          <a:p>
            <a:endParaRPr lang="en-US" dirty="0"/>
          </a:p>
          <a:p>
            <a:r>
              <a:rPr lang="en-US" dirty="0"/>
              <a:t>Items such as backdoors, either placed intentionally or left from a testing process, typically require access to the source code to find and remove. </a:t>
            </a:r>
          </a:p>
          <a:p>
            <a:endParaRPr lang="en-US" dirty="0"/>
          </a:p>
          <a:p>
            <a:r>
              <a:rPr lang="en-US" dirty="0"/>
              <a:t>Ensuring third-party developers have appropriately secure coding practices and having their code reviewed by independent testers and placed in escrow for safekeeping are considered best practices.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344711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Data Storage</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1600" dirty="0"/>
              <a:t>Data storage is an important aspect of every enterprise, and it is typically distributed throughout the enterprise in different capacities and configurations. </a:t>
            </a:r>
          </a:p>
          <a:p>
            <a:endParaRPr lang="en-US" sz="1600" dirty="0"/>
          </a:p>
          <a:p>
            <a:r>
              <a:rPr lang="en-US" sz="1600" dirty="0"/>
              <a:t>If all data was in a single location, then data storage management, including backup and recovery functions, would be easy to manage. </a:t>
            </a:r>
          </a:p>
          <a:p>
            <a:endParaRPr lang="en-US" sz="1600" dirty="0"/>
          </a:p>
          <a:p>
            <a:r>
              <a:rPr lang="en-US" sz="1600" dirty="0"/>
              <a:t>As data storage is distributed across the enterprise into multiple enclaves with differing requirements and criticalities, the management of data storage becomes more difficult. </a:t>
            </a:r>
          </a:p>
          <a:p>
            <a:endParaRPr lang="en-US" sz="1600" dirty="0"/>
          </a:p>
          <a:p>
            <a:r>
              <a:rPr lang="en-US" sz="1600" dirty="0"/>
              <a:t>Ensuring the correct access controls and security protections, such as backups, is important for all data stores, and when gaps in these controls emerge, this creates vulnerabilities.</a:t>
            </a:r>
          </a:p>
          <a:p>
            <a:endParaRPr lang="en-US" sz="1600" dirty="0"/>
          </a:p>
          <a:p>
            <a:r>
              <a:rPr lang="en-US" sz="1600" dirty="0"/>
              <a:t>If attackers can manipulate data stores, then they can affect enterprise operations. </a:t>
            </a:r>
          </a:p>
          <a:p>
            <a:endParaRPr lang="en-US" sz="1600" dirty="0"/>
          </a:p>
          <a:p>
            <a:r>
              <a:rPr lang="en-US" sz="1600" dirty="0"/>
              <a:t>To ensure all data is protected from becoming a vulnerability to the system, having a standardized data storage policy and checklist is good practice in the enterprise. </a:t>
            </a:r>
          </a:p>
          <a:p>
            <a:endParaRPr lang="en-US" sz="1600" dirty="0"/>
          </a:p>
          <a:p>
            <a:r>
              <a:rPr lang="en-US" sz="1600" dirty="0"/>
              <a:t>Elements can be varied based on criticality of the data store but following a standard procedure will reduce the chances of gaps existing from oversight or errors.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62243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rmAutofit fontScale="90000"/>
          </a:bodyPr>
          <a:lstStyle/>
          <a:p>
            <a:pPr eaLnBrk="1" hangingPunct="1"/>
            <a:r>
              <a:rPr lang="en-US" b="1" dirty="0"/>
              <a:t>Chapter 6 (Domain 1.6)</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76400"/>
            <a:ext cx="8229600" cy="838200"/>
          </a:xfrm>
        </p:spPr>
        <p:txBody>
          <a:bodyPr>
            <a:normAutofit/>
          </a:bodyPr>
          <a:lstStyle/>
          <a:p>
            <a:r>
              <a:rPr lang="en-US" sz="2400" dirty="0"/>
              <a:t>Explain the security concerns associated with various types of vulnerabilities.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EC3AFD6C-37BD-0AA8-560E-E51393DF44A8}"/>
              </a:ext>
            </a:extLst>
          </p:cNvPr>
          <p:cNvSpPr txBox="1">
            <a:spLocks/>
          </p:cNvSpPr>
          <p:nvPr/>
        </p:nvSpPr>
        <p:spPr bwMode="auto">
          <a:xfrm>
            <a:off x="838200" y="2590800"/>
            <a:ext cx="37338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dirty="0"/>
              <a:t>Cloud-based vs on-premises</a:t>
            </a:r>
          </a:p>
          <a:p>
            <a:r>
              <a:rPr lang="en-US" sz="1400" b="1" dirty="0"/>
              <a:t>Zero-day</a:t>
            </a:r>
          </a:p>
          <a:p>
            <a:r>
              <a:rPr lang="en-US" sz="1400" b="1" dirty="0"/>
              <a:t>Weak configurations</a:t>
            </a:r>
          </a:p>
          <a:p>
            <a:pPr lvl="1"/>
            <a:r>
              <a:rPr lang="en-US" sz="1400" dirty="0"/>
              <a:t>Open permissions</a:t>
            </a:r>
          </a:p>
          <a:p>
            <a:pPr lvl="1"/>
            <a:r>
              <a:rPr lang="en-US" sz="1400" dirty="0"/>
              <a:t>Unsecure root accounts</a:t>
            </a:r>
          </a:p>
          <a:p>
            <a:pPr lvl="1"/>
            <a:r>
              <a:rPr lang="en-US" sz="1400" dirty="0"/>
              <a:t>Errors</a:t>
            </a:r>
          </a:p>
          <a:p>
            <a:pPr lvl="1"/>
            <a:r>
              <a:rPr lang="en-US" sz="1400" dirty="0"/>
              <a:t>Weak encryption</a:t>
            </a:r>
          </a:p>
          <a:p>
            <a:pPr lvl="1"/>
            <a:r>
              <a:rPr lang="en-US" sz="1400" dirty="0"/>
              <a:t>Unsecure protocols</a:t>
            </a:r>
          </a:p>
          <a:p>
            <a:pPr lvl="1"/>
            <a:r>
              <a:rPr lang="en-US" sz="1400" dirty="0"/>
              <a:t>Default settings</a:t>
            </a:r>
          </a:p>
          <a:p>
            <a:pPr lvl="1"/>
            <a:r>
              <a:rPr lang="en-US" sz="1400" dirty="0"/>
              <a:t>Open ports and services</a:t>
            </a:r>
          </a:p>
          <a:p>
            <a:r>
              <a:rPr lang="en-US" sz="1400" b="1" dirty="0"/>
              <a:t>Third-party risks</a:t>
            </a:r>
          </a:p>
          <a:p>
            <a:pPr lvl="1"/>
            <a:r>
              <a:rPr lang="en-US" sz="1400" dirty="0"/>
              <a:t>Vendor management</a:t>
            </a:r>
          </a:p>
          <a:p>
            <a:pPr lvl="1"/>
            <a:r>
              <a:rPr lang="en-US" sz="1400" dirty="0"/>
              <a:t>System integration</a:t>
            </a:r>
          </a:p>
          <a:p>
            <a:pPr lvl="1"/>
            <a:r>
              <a:rPr lang="en-US" sz="1400" dirty="0"/>
              <a:t>Lack vendor support</a:t>
            </a:r>
          </a:p>
          <a:p>
            <a:pPr lvl="1"/>
            <a:r>
              <a:rPr lang="en-US" sz="1400" dirty="0"/>
              <a:t>Supply chain</a:t>
            </a:r>
          </a:p>
          <a:p>
            <a:pPr lvl="1"/>
            <a:r>
              <a:rPr lang="en-US" sz="1600" dirty="0"/>
              <a:t>Outsourced code development</a:t>
            </a:r>
          </a:p>
          <a:p>
            <a:pPr lvl="1"/>
            <a:r>
              <a:rPr lang="en-US" sz="1600" dirty="0"/>
              <a:t>Data storage</a:t>
            </a:r>
          </a:p>
        </p:txBody>
      </p:sp>
      <p:sp>
        <p:nvSpPr>
          <p:cNvPr id="3" name="Content Placeholder 6">
            <a:extLst>
              <a:ext uri="{FF2B5EF4-FFF2-40B4-BE49-F238E27FC236}">
                <a16:creationId xmlns:a16="http://schemas.microsoft.com/office/drawing/2014/main" id="{D774E7F5-A073-F662-12CE-C9C1B660E8DD}"/>
              </a:ext>
            </a:extLst>
          </p:cNvPr>
          <p:cNvSpPr txBox="1">
            <a:spLocks/>
          </p:cNvSpPr>
          <p:nvPr/>
        </p:nvSpPr>
        <p:spPr>
          <a:xfrm>
            <a:off x="4648200" y="2590800"/>
            <a:ext cx="3733800" cy="4191000"/>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t>Improper or weak patch management</a:t>
            </a:r>
          </a:p>
          <a:p>
            <a:pPr lvl="1"/>
            <a:r>
              <a:rPr lang="en-US" sz="1600" dirty="0"/>
              <a:t>Firmware</a:t>
            </a:r>
          </a:p>
          <a:p>
            <a:pPr lvl="1"/>
            <a:r>
              <a:rPr lang="en-US" sz="1600" dirty="0"/>
              <a:t>Operating systems (OS)</a:t>
            </a:r>
          </a:p>
          <a:p>
            <a:pPr lvl="1"/>
            <a:r>
              <a:rPr lang="en-US" sz="1600" dirty="0"/>
              <a:t>Applications</a:t>
            </a:r>
          </a:p>
          <a:p>
            <a:r>
              <a:rPr lang="en-US" sz="1600" b="1" dirty="0"/>
              <a:t>Legacy platforms</a:t>
            </a:r>
          </a:p>
          <a:p>
            <a:r>
              <a:rPr lang="en-US" sz="1600" b="1" dirty="0"/>
              <a:t>Impacts</a:t>
            </a:r>
          </a:p>
          <a:p>
            <a:pPr lvl="1"/>
            <a:r>
              <a:rPr lang="en-US" sz="1600" dirty="0"/>
              <a:t>Data loss</a:t>
            </a:r>
          </a:p>
          <a:p>
            <a:pPr lvl="1"/>
            <a:r>
              <a:rPr lang="en-US" sz="1600" dirty="0"/>
              <a:t>Data breaches</a:t>
            </a:r>
          </a:p>
          <a:p>
            <a:pPr lvl="1"/>
            <a:r>
              <a:rPr lang="en-US" sz="1600" dirty="0"/>
              <a:t>Data exfiltration</a:t>
            </a:r>
          </a:p>
          <a:p>
            <a:pPr lvl="1"/>
            <a:r>
              <a:rPr lang="en-US" sz="1600" dirty="0"/>
              <a:t>Identity theft</a:t>
            </a:r>
          </a:p>
          <a:p>
            <a:pPr lvl="1"/>
            <a:r>
              <a:rPr lang="en-US" sz="1600" dirty="0"/>
              <a:t>Financial</a:t>
            </a:r>
          </a:p>
          <a:p>
            <a:pPr lvl="1"/>
            <a:r>
              <a:rPr lang="en-US" sz="1600" dirty="0"/>
              <a:t>Reputation</a:t>
            </a:r>
          </a:p>
          <a:p>
            <a:pPr lvl="1"/>
            <a:r>
              <a:rPr lang="en-US" sz="1600" dirty="0"/>
              <a:t>Availability loss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Improper or Weak Patch Management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All systems need patches periodically as errors and vulnerabilities are discovered and vendors issue software fixes to these vulnerabilities. </a:t>
            </a:r>
          </a:p>
          <a:p>
            <a:endParaRPr lang="en-US" dirty="0"/>
          </a:p>
          <a:p>
            <a:r>
              <a:rPr lang="en-US" dirty="0"/>
              <a:t>One of the important takeaways from patching is that once a supplier patches their software, hackers can reverse engineer the vulnerability from the patch. </a:t>
            </a:r>
          </a:p>
          <a:p>
            <a:endParaRPr lang="en-US" dirty="0"/>
          </a:p>
          <a:p>
            <a:r>
              <a:rPr lang="en-US" dirty="0"/>
              <a:t>Therefore, once the patch is released, attackers learn where to attack. </a:t>
            </a:r>
          </a:p>
          <a:p>
            <a:endParaRPr lang="en-US" dirty="0"/>
          </a:p>
          <a:p>
            <a:r>
              <a:rPr lang="en-US" dirty="0"/>
              <a:t>To manage the risk associated with patch management vulnerabilities, it is important to establish a strong patch management program that covers all systems and all software.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419630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Improper or Weak Patch Management</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Having an improper or weak patch management system is an open invitation to having vulnerabilities exploited. </a:t>
            </a:r>
          </a:p>
          <a:p>
            <a:endParaRPr lang="en-US" dirty="0"/>
          </a:p>
          <a:p>
            <a:r>
              <a:rPr lang="en-US" dirty="0"/>
              <a:t>This makes patch management one of the essential security controls and one where there should be no excuses as to why it was not implemented.</a:t>
            </a:r>
          </a:p>
          <a:p>
            <a:endParaRPr lang="en-US" dirty="0"/>
          </a:p>
          <a:p>
            <a:r>
              <a:rPr lang="en-US" dirty="0"/>
              <a:t>To minimize the risks associated with applying patches to production systems, it is recommended that the enterprise change control process be used. </a:t>
            </a:r>
          </a:p>
          <a:p>
            <a:endParaRPr lang="en-US" dirty="0"/>
          </a:p>
          <a:p>
            <a:r>
              <a:rPr lang="en-US" dirty="0"/>
              <a:t>Because patches can be time sensitive, it is important to have defined periods of time when patches must be installed as well as an automated means of determining what patches are needed, where they are needed, and status of the current patch level by target location.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128813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Firmware</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Firmware is just another form of software with one noted distinction: it is stored in hardware to be present when the system boots up. </a:t>
            </a:r>
          </a:p>
          <a:p>
            <a:endParaRPr lang="en-US" dirty="0"/>
          </a:p>
          <a:p>
            <a:r>
              <a:rPr lang="en-US" dirty="0"/>
              <a:t>However, it is still software, with all the baggage of software—bugs, vulnerabilities, patch requirements, updates, and so on. </a:t>
            </a:r>
          </a:p>
          <a:p>
            <a:endParaRPr lang="en-US" dirty="0"/>
          </a:p>
          <a:p>
            <a:r>
              <a:rPr lang="en-US" dirty="0"/>
              <a:t>With firmware being part of the system itself, always present, it is frequently missed when considering how to keep software up to date.</a:t>
            </a:r>
          </a:p>
          <a:p>
            <a:endParaRPr lang="en-US" dirty="0"/>
          </a:p>
          <a:p>
            <a:r>
              <a:rPr lang="en-US" dirty="0"/>
              <a:t>The lifecycle, vulnerabilities, and maintenance issues associated with firmware mirror those of software. </a:t>
            </a:r>
          </a:p>
          <a:p>
            <a:endParaRPr lang="en-US" dirty="0"/>
          </a:p>
          <a:p>
            <a:r>
              <a:rPr lang="en-US" dirty="0"/>
              <a:t>Patching firmware is an often-neglected issue, and this can lead to vulnerabilities, especially given the typical lifetime of some equipment.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400981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Operating System (OS)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Operating system (OS) patch management was a chore years ago, with patches coming haphazardly over time, each requiring manual intervention. </a:t>
            </a:r>
          </a:p>
          <a:p>
            <a:endParaRPr lang="en-US" dirty="0"/>
          </a:p>
          <a:p>
            <a:r>
              <a:rPr lang="en-US" dirty="0"/>
              <a:t>Today, major operating systems can patch themselves, and with a little automation, the tracking and management of patches is easy.</a:t>
            </a:r>
          </a:p>
          <a:p>
            <a:endParaRPr lang="en-US" dirty="0"/>
          </a:p>
          <a:p>
            <a:r>
              <a:rPr lang="en-US" dirty="0"/>
              <a:t>Have a patch management policy, and make it patch everything and track all patches and follow up on the policy.</a:t>
            </a:r>
          </a:p>
          <a:p>
            <a:endParaRPr lang="en-US" dirty="0"/>
          </a:p>
          <a:p>
            <a:r>
              <a:rPr lang="en-US" dirty="0"/>
              <a:t>Patch one system, test to see if it still works, and then patch the rest.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57675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Applications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Applications are the programs that comprise the functional aspect of the enterprise. </a:t>
            </a:r>
          </a:p>
          <a:p>
            <a:endParaRPr lang="en-US" dirty="0"/>
          </a:p>
          <a:p>
            <a:r>
              <a:rPr lang="en-US" dirty="0"/>
              <a:t>From server-based elements such as web servers and database servers, to desktop applications like Microsoft Office, applications are the tools that handle the data and add value to the system. </a:t>
            </a:r>
          </a:p>
          <a:p>
            <a:endParaRPr lang="en-US" dirty="0"/>
          </a:p>
          <a:p>
            <a:r>
              <a:rPr lang="en-US" dirty="0"/>
              <a:t>Applications, like all software, require updating and patching to fix vulnerabilities and bugs. </a:t>
            </a:r>
          </a:p>
          <a:p>
            <a:endParaRPr lang="en-US" dirty="0"/>
          </a:p>
          <a:p>
            <a:r>
              <a:rPr lang="en-US" dirty="0"/>
              <a:t>The challenge with application patching across an enterprise is in the tracking of all of the applications used, including even small, seemingly meaningless programs that are installed on desktops.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348058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Applications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Not only does the enterprise have to keep track of all the applications it has, but it has to determine which ones have updates and when. </a:t>
            </a:r>
          </a:p>
          <a:p>
            <a:endParaRPr lang="en-US" dirty="0"/>
          </a:p>
          <a:p>
            <a:r>
              <a:rPr lang="en-US" dirty="0"/>
              <a:t>Some major software vendors make this process easy, but the myriad of additional vendors make the task of knowing what needs updating, when and where, a real challenge. </a:t>
            </a:r>
          </a:p>
          <a:p>
            <a:endParaRPr lang="en-US" dirty="0"/>
          </a:p>
          <a:p>
            <a:r>
              <a:rPr lang="en-US" dirty="0"/>
              <a:t>There are applications designed to manage this aspect, and it is highly recommended that enterprises use patch-tracking software that can identify when patches are available and install them.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77273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Legacy Platforms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Legacy platforms is the term used to describe systems that are no longer being marketed or supported. </a:t>
            </a:r>
          </a:p>
          <a:p>
            <a:endParaRPr lang="en-US" dirty="0"/>
          </a:p>
          <a:p>
            <a:r>
              <a:rPr lang="en-US" dirty="0"/>
              <a:t>They are also considered old, which in IT terms can be as little as a few years. </a:t>
            </a:r>
          </a:p>
          <a:p>
            <a:endParaRPr lang="en-US" dirty="0"/>
          </a:p>
          <a:p>
            <a:r>
              <a:rPr lang="en-US" dirty="0"/>
              <a:t>Legacy systems represent an interesting vulnerability because, by being in the legacy category, they are no longer supported, so if new problems are discovered, the only fix is a compensating control. </a:t>
            </a:r>
          </a:p>
          <a:p>
            <a:endParaRPr lang="en-US" dirty="0"/>
          </a:p>
          <a:p>
            <a:r>
              <a:rPr lang="en-US" dirty="0"/>
              <a:t>Having systems that can’t be patched is a risk, but like all risks, it must be measured and weighed against the costs of change. </a:t>
            </a:r>
          </a:p>
          <a:p>
            <a:endParaRPr lang="en-US" dirty="0"/>
          </a:p>
          <a:p>
            <a:r>
              <a:rPr lang="en-US" dirty="0"/>
              <a:t>In a properly architected secure environment, the risk of legacy vulnerabilities is partially covered by the compensating controls that make executing those vulnerabilities extremely hard if not impossible.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48978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Impacts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dirty="0"/>
              <a:t>Impacts are the resulting effects of a risk that is realized. </a:t>
            </a:r>
          </a:p>
          <a:p>
            <a:endParaRPr lang="en-US" dirty="0"/>
          </a:p>
          <a:p>
            <a:r>
              <a:rPr lang="en-US" dirty="0"/>
              <a:t>Impacts are the items that an organization is attempting to avoid with a security incident. Impacts can be categorized in several different groups, and these are described in the sections that follow. </a:t>
            </a:r>
          </a:p>
          <a:p>
            <a:endParaRPr lang="en-US" dirty="0"/>
          </a:p>
          <a:p>
            <a:r>
              <a:rPr lang="en-US" dirty="0"/>
              <a:t>Risk management implications of impacts are covered in detail in Chapter 34, “Risk Management.”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974724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Data Loss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Data loss is when an organization actually loses information. </a:t>
            </a:r>
          </a:p>
          <a:p>
            <a:endParaRPr lang="en-US" dirty="0"/>
          </a:p>
          <a:p>
            <a:r>
              <a:rPr lang="en-US" dirty="0"/>
              <a:t>Files can be deleted, overwritten, or even misplaced. </a:t>
            </a:r>
          </a:p>
          <a:p>
            <a:endParaRPr lang="en-US" dirty="0"/>
          </a:p>
          <a:p>
            <a:r>
              <a:rPr lang="en-US" dirty="0"/>
              <a:t>Ransomware is the most dangerous form of data loss because it is driven by outside forces and its very nature is to make the data unavailable to the enterprise until a ransom is paid. </a:t>
            </a:r>
          </a:p>
          <a:p>
            <a:endParaRPr lang="en-US" dirty="0"/>
          </a:p>
          <a:p>
            <a:r>
              <a:rPr lang="en-US" dirty="0"/>
              <a:t>Hardware failure is another source of data loss. The primary defense for data loss is a solid backup program that can restore lost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2701979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Data Breaches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Data breaches are the release of data to unauthorized parties. </a:t>
            </a:r>
          </a:p>
          <a:p>
            <a:endParaRPr lang="en-US" dirty="0"/>
          </a:p>
          <a:p>
            <a:r>
              <a:rPr lang="en-US" dirty="0"/>
              <a:t>Attackers that infiltrate a system are frequently looking to steal information such as personally identifiable information (PII), financial data, corporate data with value on the open market, and intellectual property. </a:t>
            </a:r>
          </a:p>
          <a:p>
            <a:endParaRPr lang="en-US" dirty="0"/>
          </a:p>
          <a:p>
            <a:r>
              <a:rPr lang="en-US" dirty="0"/>
              <a:t>Having a data breach can be a legal issue, a financial issue, a reputation issue, or any combination of these issues, depending on the type and scope of the breach.</a:t>
            </a:r>
          </a:p>
          <a:p>
            <a:endParaRPr lang="en-US" dirty="0"/>
          </a:p>
          <a:p>
            <a:r>
              <a:rPr lang="en-US" dirty="0"/>
              <a:t>Strong access controls, encryption of data at rest, and data loss prevention (DLP) elements can lessen the impact.</a:t>
            </a:r>
          </a:p>
          <a:p>
            <a:endParaRPr lang="en-US" dirty="0"/>
          </a:p>
          <a:p>
            <a:r>
              <a:rPr lang="en-US" dirty="0"/>
              <a:t>Encryption is the strongest control because a breach of encrypted data without the key isn’t actually a breach.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38359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Cloud-based vs. On-premises Vulnerabilities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With on-premises vulnerabilities, the enterprise has unfettered access to the infrastructure elements, making the discovery and remediation of vulnerabilities a problem defined by scope and resources. </a:t>
            </a:r>
          </a:p>
          <a:p>
            <a:endParaRPr lang="en-US" dirty="0"/>
          </a:p>
          <a:p>
            <a:r>
              <a:rPr lang="en-US" dirty="0"/>
              <a:t>With the cloud, the economies of scale and standardized environments give cloud providers an advantage in the scope and resource side of the equation. </a:t>
            </a:r>
          </a:p>
          <a:p>
            <a:endParaRPr lang="en-US" dirty="0"/>
          </a:p>
          <a:p>
            <a:r>
              <a:rPr lang="en-US" dirty="0"/>
              <a:t>What is lacking in vulnerability management from the enterprise point of view is visibility into the infrastructure element itself, as this is under the purview of the cloud provider.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Data Exfiltration</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Stealing data becomes an exercise in data exfiltration or taking the copy out of the enterprise. Just as when a thief steals anything, the true theft only occurs when they escape with the item. </a:t>
            </a:r>
          </a:p>
          <a:p>
            <a:endParaRPr lang="en-US" dirty="0"/>
          </a:p>
          <a:p>
            <a:r>
              <a:rPr lang="en-US" dirty="0"/>
              <a:t>Data exfiltration is the exporting of stolen data from an enterprise. </a:t>
            </a:r>
          </a:p>
          <a:p>
            <a:endParaRPr lang="en-US" dirty="0"/>
          </a:p>
          <a:p>
            <a:r>
              <a:rPr lang="en-US" dirty="0"/>
              <a:t>Data exfiltration impact is related to the data being stolen. If it is intellectual property, then the impact can be directly to the bottom line. </a:t>
            </a:r>
          </a:p>
          <a:p>
            <a:endParaRPr lang="en-US" dirty="0"/>
          </a:p>
          <a:p>
            <a:r>
              <a:rPr lang="en-US" dirty="0"/>
              <a:t>Loss of intellectual property can result in loss of future sales.</a:t>
            </a:r>
          </a:p>
          <a:p>
            <a:endParaRPr lang="en-US" dirty="0"/>
          </a:p>
          <a:p>
            <a:r>
              <a:rPr lang="en-US" dirty="0"/>
              <a:t>The loss of customer data can have impacts to reputation as well as direct financial impacts via regulatory penalties. </a:t>
            </a:r>
          </a:p>
          <a:p>
            <a:endParaRPr lang="en-US" dirty="0"/>
          </a:p>
          <a:p>
            <a:r>
              <a:rPr lang="en-US" dirty="0"/>
              <a:t>Major data breaches have cost companies hundreds of millions of dollars in penalties, fines, and court settlements.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18685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Identity Theft</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Identity theft is a crime where someone uses information on another party to impersonate them. </a:t>
            </a:r>
          </a:p>
          <a:p>
            <a:endParaRPr lang="en-US" dirty="0"/>
          </a:p>
          <a:p>
            <a:r>
              <a:rPr lang="en-US" dirty="0"/>
              <a:t>This is a secondary impact once data is exfiltrated.</a:t>
            </a:r>
          </a:p>
          <a:p>
            <a:endParaRPr lang="en-US" dirty="0"/>
          </a:p>
          <a:p>
            <a:r>
              <a:rPr lang="en-US" dirty="0"/>
              <a:t>The impact of data exfiltration that includes personally identifiable information (PII) can be significant in terms of regulatory costs. </a:t>
            </a:r>
          </a:p>
          <a:p>
            <a:endParaRPr lang="en-US" dirty="0"/>
          </a:p>
          <a:p>
            <a:r>
              <a:rPr lang="en-US" dirty="0"/>
              <a:t>Recent major breaches have had substantial regulatory fines and legal costs associated with the loss of PII. </a:t>
            </a:r>
          </a:p>
          <a:p>
            <a:endParaRPr lang="en-US" dirty="0"/>
          </a:p>
          <a:p>
            <a:r>
              <a:rPr lang="en-US" dirty="0"/>
              <a:t>The most expensive type of record to lose was customer PII records, which were involved in around 80 percent of breaches in the Verizon breach report. </a:t>
            </a:r>
          </a:p>
          <a:p>
            <a:endParaRPr lang="en-US" dirty="0"/>
          </a:p>
          <a:p>
            <a:r>
              <a:rPr lang="en-US" dirty="0"/>
              <a:t>This is not just a big company financial issue.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21071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Zero Day</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Zero day is a term used to define vulnerabilities that are newly discovered and not yet addressed by a patch. </a:t>
            </a:r>
          </a:p>
          <a:p>
            <a:endParaRPr lang="en-US" dirty="0"/>
          </a:p>
          <a:p>
            <a:r>
              <a:rPr lang="en-US" dirty="0"/>
              <a:t>Most vulnerabilities exist in an unknown state until discovered by a researcher or developer.</a:t>
            </a:r>
          </a:p>
          <a:p>
            <a:endParaRPr lang="en-US" dirty="0"/>
          </a:p>
          <a:p>
            <a:r>
              <a:rPr lang="en-US" dirty="0"/>
              <a:t>From the time of discovery until a fix or patch is made available, the vulnerability goes by the name “zero day,” indicating that it has not been addressed yet.</a:t>
            </a:r>
          </a:p>
          <a:p>
            <a:endParaRPr lang="en-US" dirty="0"/>
          </a:p>
          <a:p>
            <a:r>
              <a:rPr lang="en-US" dirty="0"/>
              <a:t>Although there are no patches for zero-day vulnerabilities, you can use compensating controls to mitigate the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7794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Weak Configurations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Most systems have significant configuration options that administrators can adjust to enable or disable functionality based on usage. </a:t>
            </a:r>
          </a:p>
          <a:p>
            <a:endParaRPr lang="en-US" dirty="0"/>
          </a:p>
          <a:p>
            <a:r>
              <a:rPr lang="en-US" dirty="0"/>
              <a:t>When a system suffers from misconfiguration or weak configuration, it may not achieve all of the desired performance or security objectives. </a:t>
            </a:r>
          </a:p>
          <a:p>
            <a:endParaRPr lang="en-US" dirty="0"/>
          </a:p>
          <a:p>
            <a:r>
              <a:rPr lang="en-US" dirty="0"/>
              <a:t>Misconfiguration can result from omissions as well, such as when the administrator does not change default credentials, which is equivalent to having no credentials at all, thus leaving the system vulnerable.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22094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Unsecure Root Accounts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Unsecure root accounts are like leaving master keys to the enterprise outside on the curb. </a:t>
            </a:r>
          </a:p>
          <a:p>
            <a:endParaRPr lang="en-US" dirty="0"/>
          </a:p>
          <a:p>
            <a:r>
              <a:rPr lang="en-US" dirty="0"/>
              <a:t>Root accounts have access to everything and the ability to do virtually any activity on a network. All root accounts should be monitored, and all accesses should be verified as correct. </a:t>
            </a:r>
          </a:p>
          <a:p>
            <a:endParaRPr lang="en-US" dirty="0"/>
          </a:p>
          <a:p>
            <a:r>
              <a:rPr lang="en-US" dirty="0"/>
              <a:t>One method of protecting high-value accounts such as root accounts is through access control vaults, where credentials are checked out before use. </a:t>
            </a:r>
          </a:p>
          <a:p>
            <a:endParaRPr lang="en-US" dirty="0"/>
          </a:p>
          <a:p>
            <a:r>
              <a:rPr lang="en-US" dirty="0"/>
              <a:t>This prevents unauthorized activity using these accounts.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39325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Errors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Errors are the condition where something has gone wrong. </a:t>
            </a:r>
          </a:p>
          <a:p>
            <a:endParaRPr lang="en-US" dirty="0"/>
          </a:p>
          <a:p>
            <a:r>
              <a:rPr lang="en-US" dirty="0"/>
              <a:t>Every system will experience errors, and the key to managing this condition is in establishing error trapping and responses. </a:t>
            </a:r>
          </a:p>
          <a:p>
            <a:endParaRPr lang="en-US" dirty="0"/>
          </a:p>
          <a:p>
            <a:r>
              <a:rPr lang="en-US" dirty="0"/>
              <a:t>How a system handles errors is everything, because unhandled errors are eventually handled at some level, and the higher up through a system an error goes, the less likely it will be handled correctly.</a:t>
            </a:r>
          </a:p>
          <a:p>
            <a:endParaRPr lang="en-US" dirty="0"/>
          </a:p>
          <a:p>
            <a:r>
              <a:rPr lang="en-US" dirty="0"/>
              <a:t>One of the biggest weaknesses exploited by attackers is improper input validations.</a:t>
            </a:r>
          </a:p>
          <a:p>
            <a:endParaRPr lang="en-US" dirty="0"/>
          </a:p>
          <a:p>
            <a:r>
              <a:rPr lang="en-US" dirty="0"/>
              <a:t>Trapping and handling errors can reduce the possibility of an error becoming exploitable.</a:t>
            </a:r>
          </a:p>
          <a:p>
            <a:endParaRPr lang="en-US" dirty="0"/>
          </a:p>
          <a:p>
            <a:r>
              <a:rPr lang="en-US" dirty="0"/>
              <a:t>Errors should be trapped by the program and appropriate log files generated.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79072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Weak Encryption</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Development of a secure cryptographic algorithm is far from an easy task, and even when it’s attempted by experts, weaknesses can be discovered that make the algorithm unusable. </a:t>
            </a:r>
          </a:p>
          <a:p>
            <a:endParaRPr lang="en-US" dirty="0"/>
          </a:p>
          <a:p>
            <a:r>
              <a:rPr lang="en-US" dirty="0"/>
              <a:t>Cryptographic algorithms become trusted only after years of scrutiny and repelling attacks, so any new algorithms would take years to join the trusted set.</a:t>
            </a:r>
          </a:p>
          <a:p>
            <a:endParaRPr lang="en-US" dirty="0"/>
          </a:p>
          <a:p>
            <a:r>
              <a:rPr lang="en-US" dirty="0"/>
              <a:t>The second major cause of cryptographic weakness, or weak encryption, is the employment of deprecated or weak cryptographic algorithms. </a:t>
            </a:r>
          </a:p>
          <a:p>
            <a:endParaRPr lang="en-US" dirty="0"/>
          </a:p>
          <a:p>
            <a:r>
              <a:rPr lang="en-US" dirty="0"/>
              <a:t>Weak cipher suites are those that at one time were considered secure but are no longer considered secure.</a:t>
            </a:r>
          </a:p>
          <a:p>
            <a:pPr lvl="1"/>
            <a:r>
              <a:rPr lang="en-US" dirty="0"/>
              <a:t>Example:  SSL vs TLS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82924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b="1" dirty="0"/>
              <a:t>Unsecure Protocols</a:t>
            </a:r>
            <a:endParaRPr lang="en-US"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Another important weak configuration to guard against in the enterprise is unsecure protocols. </a:t>
            </a:r>
          </a:p>
          <a:p>
            <a:endParaRPr lang="en-US" dirty="0"/>
          </a:p>
          <a:p>
            <a:r>
              <a:rPr lang="en-US" dirty="0"/>
              <a:t>One of the most common protocols used, HTTP, is by its own nature unsecure. </a:t>
            </a:r>
          </a:p>
          <a:p>
            <a:endParaRPr lang="en-US" dirty="0"/>
          </a:p>
          <a:p>
            <a:r>
              <a:rPr lang="en-US" dirty="0"/>
              <a:t>Adding TLS to HTTP, using HTTPS, is a simple configuration change that should be enforced everywhere.</a:t>
            </a:r>
          </a:p>
          <a:p>
            <a:endParaRPr lang="en-US" dirty="0"/>
          </a:p>
          <a:p>
            <a:r>
              <a:rPr lang="en-US" dirty="0"/>
              <a:t>Unsecure protocols:</a:t>
            </a:r>
          </a:p>
          <a:p>
            <a:pPr lvl="1"/>
            <a:r>
              <a:rPr lang="en-US" dirty="0"/>
              <a:t>FTP</a:t>
            </a:r>
          </a:p>
          <a:p>
            <a:pPr lvl="1"/>
            <a:r>
              <a:rPr lang="en-US" dirty="0"/>
              <a:t>Telnet</a:t>
            </a:r>
          </a:p>
          <a:p>
            <a:pPr lvl="1"/>
            <a:r>
              <a:rPr lang="en-US" dirty="0"/>
              <a:t>SNMP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17773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2.xml><?xml version="1.0" encoding="utf-8"?>
<ds:datastoreItem xmlns:ds="http://schemas.openxmlformats.org/officeDocument/2006/customXml" ds:itemID="{B6247C48-5D75-4BE9-AA80-E1B2D3F5928C}"/>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7874</TotalTime>
  <Words>3203</Words>
  <Application>Microsoft Office PowerPoint</Application>
  <PresentationFormat>On-screen Show (4:3)</PresentationFormat>
  <Paragraphs>327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Verdana</vt:lpstr>
      <vt:lpstr>Office Theme</vt:lpstr>
      <vt:lpstr>PowerPoint Presentation</vt:lpstr>
      <vt:lpstr>Chapter 6 (Domain 1.6) Learning Objectives</vt:lpstr>
      <vt:lpstr>Cloud-based vs. On-premises Vulnerabilities</vt:lpstr>
      <vt:lpstr>Zero Day</vt:lpstr>
      <vt:lpstr>Weak Configurations</vt:lpstr>
      <vt:lpstr>Unsecure Root Accounts</vt:lpstr>
      <vt:lpstr>Errors</vt:lpstr>
      <vt:lpstr>Weak Encryption</vt:lpstr>
      <vt:lpstr>Unsecure Protocols</vt:lpstr>
      <vt:lpstr>Default Settings</vt:lpstr>
      <vt:lpstr>Open Ports and Services</vt:lpstr>
      <vt:lpstr>Third-Party Risks</vt:lpstr>
      <vt:lpstr>Vendor Management</vt:lpstr>
      <vt:lpstr>System Integration</vt:lpstr>
      <vt:lpstr>Lack of Vendor Support</vt:lpstr>
      <vt:lpstr>Supply Chain</vt:lpstr>
      <vt:lpstr>Outsourced Code Development</vt:lpstr>
      <vt:lpstr>Outsourced Code Development</vt:lpstr>
      <vt:lpstr>Data Storage</vt:lpstr>
      <vt:lpstr>Improper or Weak Patch Management</vt:lpstr>
      <vt:lpstr>Improper or Weak Patch Management</vt:lpstr>
      <vt:lpstr>Firmware</vt:lpstr>
      <vt:lpstr>Operating System (OS)</vt:lpstr>
      <vt:lpstr>Applications</vt:lpstr>
      <vt:lpstr>Applications</vt:lpstr>
      <vt:lpstr>Legacy Platforms</vt:lpstr>
      <vt:lpstr>Impacts</vt:lpstr>
      <vt:lpstr>Data Loss</vt:lpstr>
      <vt:lpstr>Data Breaches</vt:lpstr>
      <vt:lpstr>Data Exfiltration</vt:lpstr>
      <vt:lpstr>Identity Theft</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220</cp:revision>
  <dcterms:created xsi:type="dcterms:W3CDTF">2007-03-12T15:36:22Z</dcterms:created>
  <dcterms:modified xsi:type="dcterms:W3CDTF">2022-09-15T16:47:49Z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