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36"/>
  </p:notesMasterIdLst>
  <p:sldIdLst>
    <p:sldId id="307" r:id="rId5"/>
    <p:sldId id="308"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6" autoAdjust="0"/>
    <p:restoredTop sz="88095" autoAdjust="0"/>
  </p:normalViewPr>
  <p:slideViewPr>
    <p:cSldViewPr>
      <p:cViewPr varScale="1">
        <p:scale>
          <a:sx n="75" d="100"/>
          <a:sy n="75" d="100"/>
        </p:scale>
        <p:origin x="1546" y="53"/>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3870186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191EBD5-A87E-4693-A196-409EED94F4B6}" type="slidenum">
              <a:rPr lang="en-US" smtClean="0"/>
              <a:pPr>
                <a:defRPr/>
              </a:pPr>
              <a:t>2</a:t>
            </a:fld>
            <a:endParaRPr lang="en-US" dirty="0"/>
          </a:p>
        </p:txBody>
      </p:sp>
    </p:spTree>
    <p:extLst>
      <p:ext uri="{BB962C8B-B14F-4D97-AF65-F5344CB8AC3E}">
        <p14:creationId xmlns:p14="http://schemas.microsoft.com/office/powerpoint/2010/main" val="596806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685800" y="5805488"/>
            <a:ext cx="7772400" cy="476250"/>
          </a:xfrm>
          <a:prstGeom prst="rect">
            <a:avLst/>
          </a:prstGeom>
          <a:noFill/>
          <a:ln w="9525">
            <a:noFill/>
            <a:miter lim="800000"/>
            <a:headEnd/>
            <a:tailEnd/>
          </a:ln>
        </p:spPr>
        <p:txBody>
          <a:bodyPr/>
          <a:lstStyle/>
          <a:p>
            <a:pPr algn="ctr"/>
            <a:r>
              <a:rPr lang="en-US" sz="2800" dirty="0">
                <a:latin typeface="Arial" charset="0"/>
                <a:cs typeface="Arial" charset="0"/>
              </a:rPr>
              <a:t>Chapter 7 </a:t>
            </a:r>
          </a:p>
          <a:p>
            <a:pPr algn="ctr"/>
            <a:r>
              <a:rPr lang="en-US" sz="2800" dirty="0">
                <a:latin typeface="Arial" charset="0"/>
                <a:cs typeface="Arial" charset="0"/>
              </a:rPr>
              <a:t>Security Assessments</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False Positives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Any system that uses a measurement of some attribute to detect some other condition can be subject to errors. </a:t>
            </a:r>
          </a:p>
          <a:p>
            <a:endParaRPr lang="en-US" dirty="0"/>
          </a:p>
          <a:p>
            <a:r>
              <a:rPr lang="en-US" dirty="0"/>
              <a:t>When a measurement is used as part of a decision process, external factors can introduce errors. </a:t>
            </a:r>
          </a:p>
          <a:p>
            <a:endParaRPr lang="en-US" dirty="0"/>
          </a:p>
          <a:p>
            <a:r>
              <a:rPr lang="en-US" dirty="0"/>
              <a:t>In turn, these errors can influence a measurement to a condition that creates an error in the final number. </a:t>
            </a:r>
          </a:p>
          <a:p>
            <a:endParaRPr lang="en-US" dirty="0"/>
          </a:p>
          <a:p>
            <a:r>
              <a:rPr lang="en-US" dirty="0"/>
              <a:t>Two types of errors are involved: </a:t>
            </a:r>
          </a:p>
          <a:p>
            <a:pPr lvl="1">
              <a:buFont typeface="Wingdings" panose="05000000000000000000" pitchFamily="2" charset="2"/>
              <a:buChar char="Ø"/>
            </a:pPr>
            <a:r>
              <a:rPr lang="en-US" b="1" dirty="0"/>
              <a:t>False positive </a:t>
            </a:r>
            <a:r>
              <a:rPr lang="en-US" dirty="0"/>
              <a:t>– When a test returns a positive indicator but is wrong.</a:t>
            </a:r>
          </a:p>
          <a:p>
            <a:pPr lvl="1">
              <a:buFont typeface="Wingdings" panose="05000000000000000000" pitchFamily="2" charset="2"/>
              <a:buChar char="Ø"/>
            </a:pPr>
            <a:r>
              <a:rPr lang="en-US" b="1" dirty="0"/>
              <a:t>False negative </a:t>
            </a:r>
            <a:r>
              <a:rPr lang="en-US" dirty="0"/>
              <a:t>– When a test returns a negative indicator but should have been true.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2647242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False Negatives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lnSpcReduction="10000"/>
          </a:bodyPr>
          <a:lstStyle/>
          <a:p>
            <a:r>
              <a:rPr lang="en-US" dirty="0"/>
              <a:t>False negative results are the opposite of false positive results. </a:t>
            </a:r>
          </a:p>
          <a:p>
            <a:endParaRPr lang="en-US" dirty="0"/>
          </a:p>
          <a:p>
            <a:r>
              <a:rPr lang="en-US" dirty="0"/>
              <a:t>If you test something and it comes back negative, but it was in fact positive, then the result is a false negative. </a:t>
            </a:r>
          </a:p>
          <a:p>
            <a:endParaRPr lang="en-US" dirty="0"/>
          </a:p>
          <a:p>
            <a:r>
              <a:rPr lang="en-US" dirty="0"/>
              <a:t>When an intrusion detection system (IDS) does not generate an alert from a malware attack, this is a false negative.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Tree>
    <p:extLst>
      <p:ext uri="{BB962C8B-B14F-4D97-AF65-F5344CB8AC3E}">
        <p14:creationId xmlns:p14="http://schemas.microsoft.com/office/powerpoint/2010/main" val="1272992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Log Reviews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20000"/>
          </a:bodyPr>
          <a:lstStyle/>
          <a:p>
            <a:r>
              <a:rPr lang="en-US" dirty="0"/>
              <a:t>A properly configured log system can provide tremendous insight into what has happened on a computer system. </a:t>
            </a:r>
          </a:p>
          <a:p>
            <a:endParaRPr lang="en-US" dirty="0"/>
          </a:p>
          <a:p>
            <a:r>
              <a:rPr lang="en-US" dirty="0"/>
              <a:t>The key is in proper configuration so that you capture the events you want without adding extraneous data.</a:t>
            </a:r>
          </a:p>
          <a:p>
            <a:endParaRPr lang="en-US" dirty="0"/>
          </a:p>
          <a:p>
            <a:r>
              <a:rPr lang="en-US" dirty="0"/>
              <a:t>Log reviews can provide information as to security incidents, policy violations (or attempted policy violations), and other abnormal conditions that require further analysis.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41869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Credentialed vs. </a:t>
            </a:r>
            <a:br>
              <a:rPr lang="en-US" sz="3600" b="1" dirty="0"/>
            </a:br>
            <a:r>
              <a:rPr lang="en-US" sz="3600" b="1" dirty="0"/>
              <a:t>Non-Credentialed</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55000" lnSpcReduction="20000"/>
          </a:bodyPr>
          <a:lstStyle/>
          <a:p>
            <a:r>
              <a:rPr lang="en-US" dirty="0"/>
              <a:t>Vulnerability scans can be performed with and without credentials. </a:t>
            </a:r>
          </a:p>
          <a:p>
            <a:endParaRPr lang="en-US" dirty="0"/>
          </a:p>
          <a:p>
            <a:r>
              <a:rPr lang="en-US" dirty="0"/>
              <a:t>Performing a scan without credentials can provide some information as to the state of a service and whether or not it might be vulnerable. </a:t>
            </a:r>
          </a:p>
          <a:p>
            <a:endParaRPr lang="en-US" dirty="0"/>
          </a:p>
          <a:p>
            <a:r>
              <a:rPr lang="en-US" dirty="0"/>
              <a:t>This is the view of a true outsider on the network. It can be done quickly, in an automated fashion, across large segments of a network. </a:t>
            </a:r>
          </a:p>
          <a:p>
            <a:endParaRPr lang="en-US" dirty="0"/>
          </a:p>
          <a:p>
            <a:r>
              <a:rPr lang="en-US" dirty="0"/>
              <a:t>However, without credentials, it is not possible to see the detail that a login provides. </a:t>
            </a:r>
          </a:p>
          <a:p>
            <a:endParaRPr lang="en-US" dirty="0"/>
          </a:p>
          <a:p>
            <a:r>
              <a:rPr lang="en-US" dirty="0"/>
              <a:t>Credentialed vulnerability scans can look deeper into a host and return more accurate and critical risk information. </a:t>
            </a:r>
          </a:p>
          <a:p>
            <a:endParaRPr lang="en-US" dirty="0"/>
          </a:p>
          <a:p>
            <a:r>
              <a:rPr lang="en-US" dirty="0"/>
              <a:t>Frequently these scans are used together. First, a non-credentialed scan is performed across large network segments using automated tools. </a:t>
            </a:r>
          </a:p>
          <a:p>
            <a:endParaRPr lang="en-US" dirty="0"/>
          </a:p>
          <a:p>
            <a:r>
              <a:rPr lang="en-US" dirty="0"/>
              <a:t>Then, based on these preliminary results, more detailed credentialed scans are run on machines with the most promise for vulnerabilities.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spTree>
    <p:extLst>
      <p:ext uri="{BB962C8B-B14F-4D97-AF65-F5344CB8AC3E}">
        <p14:creationId xmlns:p14="http://schemas.microsoft.com/office/powerpoint/2010/main" val="2526222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Application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Applications are the software programs that perform data processing on the information in a system. </a:t>
            </a:r>
          </a:p>
          <a:p>
            <a:endParaRPr lang="en-US" dirty="0"/>
          </a:p>
          <a:p>
            <a:r>
              <a:rPr lang="en-US" dirty="0"/>
              <a:t>Being the operational element with respect to the data, as well as the typical means of interfacing between users and the data, applications are common targets of attackers. </a:t>
            </a:r>
          </a:p>
          <a:p>
            <a:endParaRPr lang="en-US" dirty="0"/>
          </a:p>
          <a:p>
            <a:r>
              <a:rPr lang="en-US" dirty="0"/>
              <a:t>Vulnerability scans assess the strength of a deployed application against the desired performance of the system when being attacked. </a:t>
            </a:r>
          </a:p>
          <a:p>
            <a:endParaRPr lang="en-US" dirty="0"/>
          </a:p>
          <a:p>
            <a:r>
              <a:rPr lang="en-US" dirty="0"/>
              <a:t>Application vulnerabilities represent some of the riskier problems in the enterprise because the applications are necessary, and there are fewer methods to handle miscommunications of data the higher up the stack one goes.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spTree>
    <p:extLst>
      <p:ext uri="{BB962C8B-B14F-4D97-AF65-F5344CB8AC3E}">
        <p14:creationId xmlns:p14="http://schemas.microsoft.com/office/powerpoint/2010/main" val="778726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Application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Web applications are just applications that are accessible across the web. </a:t>
            </a:r>
          </a:p>
          <a:p>
            <a:endParaRPr lang="en-US" dirty="0"/>
          </a:p>
          <a:p>
            <a:r>
              <a:rPr lang="en-US" dirty="0"/>
              <a:t>This method of accessibility brings convenience and greater potential exposure to unauthorized activity. </a:t>
            </a:r>
          </a:p>
          <a:p>
            <a:endParaRPr lang="en-US" dirty="0"/>
          </a:p>
          <a:p>
            <a:r>
              <a:rPr lang="en-US" dirty="0"/>
              <a:t>All the details of standard applications still apply, but the placing of the system on the web adds additional burdens on the system to prevent unauthorized access and keep web-based risks under control. </a:t>
            </a:r>
          </a:p>
          <a:p>
            <a:endParaRPr lang="en-US" dirty="0"/>
          </a:p>
          <a:p>
            <a:r>
              <a:rPr lang="en-US" dirty="0"/>
              <a:t>From a vulnerability scan perspective, a web application is like an invitation to explore how well it is secured. </a:t>
            </a:r>
          </a:p>
          <a:p>
            <a:endParaRPr lang="en-US" dirty="0"/>
          </a:p>
          <a:p>
            <a:r>
              <a:rPr lang="en-US" dirty="0"/>
              <a:t>At greatest risk are homegrown web applications because they seldom have the level of input protections needed for a hostile web environment.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948670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Network</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The network is the element that connects all the computing systems together, carrying data between the systems and users. </a:t>
            </a:r>
          </a:p>
          <a:p>
            <a:endParaRPr lang="en-US" dirty="0"/>
          </a:p>
          <a:p>
            <a:r>
              <a:rPr lang="en-US" dirty="0"/>
              <a:t>The network can also be used in vulnerability scanning to access connected systems. </a:t>
            </a:r>
          </a:p>
          <a:p>
            <a:endParaRPr lang="en-US" dirty="0"/>
          </a:p>
          <a:p>
            <a:r>
              <a:rPr lang="en-US" dirty="0"/>
              <a:t>The most common vulnerability scans are performed across the network in a sweep where all systems are scanned, mapped, and enumerated per the ports and services. </a:t>
            </a:r>
          </a:p>
          <a:p>
            <a:endParaRPr lang="en-US" dirty="0"/>
          </a:p>
          <a:p>
            <a:r>
              <a:rPr lang="en-US" dirty="0"/>
              <a:t>This information can then be used to further target specific scans of individual systems in a move-detailed fashion, using credentials and potentially intrusive operations.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1294623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00200" y="274638"/>
            <a:ext cx="7315200" cy="1143000"/>
          </a:xfrm>
          <a:noFill/>
        </p:spPr>
        <p:txBody>
          <a:bodyPr>
            <a:noAutofit/>
          </a:bodyPr>
          <a:lstStyle/>
          <a:p>
            <a:pPr eaLnBrk="1" hangingPunct="1"/>
            <a:r>
              <a:rPr lang="en-US" sz="3200" b="1" dirty="0"/>
              <a:t>Common Vulnerabilities and Exposures (CVE)/ Common Vulnerability Scoring System (CVSS)</a:t>
            </a:r>
            <a:endParaRPr lang="en-US" sz="32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47500" lnSpcReduction="20000"/>
          </a:bodyPr>
          <a:lstStyle/>
          <a:p>
            <a:r>
              <a:rPr lang="en-US" dirty="0"/>
              <a:t>The Common Vulnerabilities and Exposures (CVE) enumeration is a list of known vulnerabilities in software systems. </a:t>
            </a:r>
          </a:p>
          <a:p>
            <a:endParaRPr lang="en-US" dirty="0"/>
          </a:p>
          <a:p>
            <a:r>
              <a:rPr lang="en-US" dirty="0"/>
              <a:t>Each vulnerability in the list has an identification number, description, and reference. </a:t>
            </a:r>
          </a:p>
          <a:p>
            <a:endParaRPr lang="en-US" dirty="0"/>
          </a:p>
          <a:p>
            <a:r>
              <a:rPr lang="en-US" dirty="0"/>
              <a:t>This list is the basis for most vulnerability scanner systems, as the scanners determine the software version and look up known or reported vulnerabilities. </a:t>
            </a:r>
          </a:p>
          <a:p>
            <a:endParaRPr lang="en-US" dirty="0"/>
          </a:p>
          <a:p>
            <a:r>
              <a:rPr lang="en-US" dirty="0"/>
              <a:t>The Common Vulnerability Scoring System (CVSS) is a scoring system to determine how risky a vulnerability can be to a system. </a:t>
            </a:r>
          </a:p>
          <a:p>
            <a:endParaRPr lang="en-US" dirty="0"/>
          </a:p>
          <a:p>
            <a:r>
              <a:rPr lang="en-US" dirty="0"/>
              <a:t>The CVSS score ranges from 0 to 10. As the CVSS score increases, so does the severity of risk from the vulnerability. </a:t>
            </a:r>
          </a:p>
          <a:p>
            <a:endParaRPr lang="en-US" dirty="0"/>
          </a:p>
          <a:p>
            <a:r>
              <a:rPr lang="en-US" dirty="0"/>
              <a:t>Although the CVSS can’t take into account where the vulnerability is in an enterprise, it can help determine severity using metrics such as whether it’s easy to exploit, whether it requires user intervention, what level of privilege is required, and so on. </a:t>
            </a:r>
          </a:p>
          <a:p>
            <a:endParaRPr lang="en-US" dirty="0"/>
          </a:p>
          <a:p>
            <a:r>
              <a:rPr lang="en-US" dirty="0"/>
              <a:t>Together, these two sets of information can provide a lot of information on the potential risk associated with a specific software system.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3567913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518920" y="304800"/>
            <a:ext cx="7467600" cy="1143000"/>
          </a:xfrm>
          <a:noFill/>
        </p:spPr>
        <p:txBody>
          <a:bodyPr>
            <a:noAutofit/>
          </a:bodyPr>
          <a:lstStyle/>
          <a:p>
            <a:pPr eaLnBrk="1" hangingPunct="1"/>
            <a:r>
              <a:rPr lang="en-US" sz="3200" b="1" dirty="0"/>
              <a:t>Common Vulnerabilities and Exposures (CVE)/ Common Vulnerability Scoring System (CVSS)</a:t>
            </a:r>
            <a:endParaRPr lang="en-US" sz="3200"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pic>
        <p:nvPicPr>
          <p:cNvPr id="7" name="Content Placeholder 2">
            <a:extLst>
              <a:ext uri="{FF2B5EF4-FFF2-40B4-BE49-F238E27FC236}">
                <a16:creationId xmlns:a16="http://schemas.microsoft.com/office/drawing/2014/main" id="{6F06E3C3-C947-4295-BCFA-81B77B022DD9}"/>
              </a:ext>
            </a:extLst>
          </p:cNvPr>
          <p:cNvPicPr>
            <a:picLocks noGrp="1" noChangeAspect="1"/>
          </p:cNvPicPr>
          <p:nvPr>
            <p:ph idx="1"/>
          </p:nvPr>
        </p:nvPicPr>
        <p:blipFill>
          <a:blip r:embed="rId2"/>
          <a:stretch>
            <a:fillRect/>
          </a:stretch>
        </p:blipFill>
        <p:spPr>
          <a:xfrm>
            <a:off x="235662" y="1824308"/>
            <a:ext cx="8755938" cy="3281092"/>
          </a:xfrm>
          <a:prstGeom prst="rect">
            <a:avLst/>
          </a:prstGeom>
        </p:spPr>
      </p:pic>
    </p:spTree>
    <p:extLst>
      <p:ext uri="{BB962C8B-B14F-4D97-AF65-F5344CB8AC3E}">
        <p14:creationId xmlns:p14="http://schemas.microsoft.com/office/powerpoint/2010/main" val="3636418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Configuration Review</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System configurations play a significant role in system security. </a:t>
            </a:r>
          </a:p>
          <a:p>
            <a:endParaRPr lang="en-US" dirty="0"/>
          </a:p>
          <a:p>
            <a:r>
              <a:rPr lang="en-US" dirty="0"/>
              <a:t>Misconfigurations leave a system in a more vulnerable state, sometimes even causing security controls to be bypassed completely. </a:t>
            </a:r>
          </a:p>
          <a:p>
            <a:endParaRPr lang="en-US" dirty="0"/>
          </a:p>
          <a:p>
            <a:r>
              <a:rPr lang="en-US" dirty="0"/>
              <a:t>Verification of system configurations is an important vulnerability check item; if you find a misconfiguration, the chances are high that it exposes a vulnerability. </a:t>
            </a:r>
          </a:p>
          <a:p>
            <a:endParaRPr lang="en-US" dirty="0"/>
          </a:p>
          <a:p>
            <a:r>
              <a:rPr lang="en-US" dirty="0"/>
              <a:t>Configuration reviews are important enough that they should be automated and performed on a regular basis.</a:t>
            </a:r>
          </a:p>
          <a:p>
            <a:endParaRPr lang="en-US" dirty="0"/>
          </a:p>
          <a:p>
            <a:r>
              <a:rPr lang="en-US" dirty="0"/>
              <a:t>The Common Configuration Enumeration (CCE) and Common Platform Enumeration (CPE) guides, as part of the National Vulnerability Database (NVD) maintained by NIST.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Tree>
    <p:extLst>
      <p:ext uri="{BB962C8B-B14F-4D97-AF65-F5344CB8AC3E}">
        <p14:creationId xmlns:p14="http://schemas.microsoft.com/office/powerpoint/2010/main" val="20851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457200" y="274638"/>
            <a:ext cx="8229600" cy="1143000"/>
          </a:xfrm>
          <a:noFill/>
        </p:spPr>
        <p:txBody>
          <a:bodyPr>
            <a:normAutofit fontScale="90000"/>
          </a:bodyPr>
          <a:lstStyle/>
          <a:p>
            <a:pPr eaLnBrk="1" hangingPunct="1"/>
            <a:r>
              <a:rPr lang="en-US" b="1" dirty="0"/>
              <a:t>Chapter 7 (Domain 1.7)</a:t>
            </a:r>
            <a:br>
              <a:rPr lang="en-US" b="1" dirty="0"/>
            </a:br>
            <a:r>
              <a:rPr lang="en-US" b="1" dirty="0"/>
              <a:t>Learning Objectives</a:t>
            </a:r>
            <a:endParaRPr lang="en-US" dirty="0">
              <a:latin typeface="Arial" charset="0"/>
              <a:cs typeface="Arial" charset="0"/>
            </a:endParaRPr>
          </a:p>
        </p:txBody>
      </p:sp>
      <p:sp>
        <p:nvSpPr>
          <p:cNvPr id="4" name="Rectangle 3"/>
          <p:cNvSpPr>
            <a:spLocks noGrp="1" noChangeArrowheads="1"/>
          </p:cNvSpPr>
          <p:nvPr>
            <p:ph idx="1"/>
          </p:nvPr>
        </p:nvSpPr>
        <p:spPr>
          <a:xfrm>
            <a:off x="342900" y="1676400"/>
            <a:ext cx="8458200" cy="685799"/>
          </a:xfrm>
        </p:spPr>
        <p:txBody>
          <a:bodyPr>
            <a:normAutofit/>
          </a:bodyPr>
          <a:lstStyle/>
          <a:p>
            <a:r>
              <a:rPr lang="en-US" sz="2400" dirty="0"/>
              <a:t>Summarize the techniques used in security assessments.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2" name="Content Placeholder 5">
            <a:extLst>
              <a:ext uri="{FF2B5EF4-FFF2-40B4-BE49-F238E27FC236}">
                <a16:creationId xmlns:a16="http://schemas.microsoft.com/office/drawing/2014/main" id="{B2A514D4-1FCE-34A0-CDDA-13EF2EF70CD3}"/>
              </a:ext>
            </a:extLst>
          </p:cNvPr>
          <p:cNvSpPr txBox="1">
            <a:spLocks/>
          </p:cNvSpPr>
          <p:nvPr/>
        </p:nvSpPr>
        <p:spPr bwMode="auto">
          <a:xfrm>
            <a:off x="762000" y="2179637"/>
            <a:ext cx="4038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475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Threat hunting</a:t>
            </a:r>
          </a:p>
          <a:p>
            <a:pPr lvl="1"/>
            <a:r>
              <a:rPr lang="en-US" dirty="0"/>
              <a:t>Intelligence fusion</a:t>
            </a:r>
          </a:p>
          <a:p>
            <a:pPr lvl="1"/>
            <a:r>
              <a:rPr lang="en-US" dirty="0"/>
              <a:t>Threat feeds</a:t>
            </a:r>
          </a:p>
          <a:p>
            <a:pPr lvl="1"/>
            <a:r>
              <a:rPr lang="en-US" dirty="0"/>
              <a:t>Advisories and bulletins</a:t>
            </a:r>
          </a:p>
          <a:p>
            <a:pPr lvl="1"/>
            <a:r>
              <a:rPr lang="en-US" dirty="0"/>
              <a:t>Maneuver</a:t>
            </a:r>
          </a:p>
          <a:p>
            <a:r>
              <a:rPr lang="en-US" b="1" dirty="0"/>
              <a:t>Vulnerability scans</a:t>
            </a:r>
          </a:p>
          <a:p>
            <a:pPr lvl="1"/>
            <a:r>
              <a:rPr lang="en-US" dirty="0"/>
              <a:t>False positives</a:t>
            </a:r>
          </a:p>
          <a:p>
            <a:pPr lvl="1"/>
            <a:r>
              <a:rPr lang="en-US" dirty="0"/>
              <a:t>False negatives</a:t>
            </a:r>
          </a:p>
          <a:p>
            <a:pPr lvl="1"/>
            <a:r>
              <a:rPr lang="en-US" dirty="0"/>
              <a:t>Log reviews</a:t>
            </a:r>
          </a:p>
          <a:p>
            <a:pPr lvl="1"/>
            <a:r>
              <a:rPr lang="en-US" dirty="0"/>
              <a:t>Credentialed vs non-credentialed</a:t>
            </a:r>
          </a:p>
          <a:p>
            <a:pPr lvl="1"/>
            <a:r>
              <a:rPr lang="en-US" dirty="0"/>
              <a:t>Intrusive vs. non-intrusive</a:t>
            </a:r>
          </a:p>
          <a:p>
            <a:pPr lvl="1"/>
            <a:r>
              <a:rPr lang="en-US" dirty="0"/>
              <a:t>Application</a:t>
            </a:r>
          </a:p>
          <a:p>
            <a:pPr lvl="1"/>
            <a:r>
              <a:rPr lang="en-US" dirty="0"/>
              <a:t>Web application</a:t>
            </a:r>
          </a:p>
          <a:p>
            <a:pPr lvl="1"/>
            <a:r>
              <a:rPr lang="en-US" dirty="0"/>
              <a:t>Network</a:t>
            </a:r>
          </a:p>
          <a:p>
            <a:pPr lvl="1"/>
            <a:r>
              <a:rPr lang="en-US" dirty="0"/>
              <a:t>Common Vulnerabilities and Exposures (CVE)/ Common Vulnerability Scoring System (CVSS)</a:t>
            </a:r>
          </a:p>
          <a:p>
            <a:pPr lvl="1"/>
            <a:r>
              <a:rPr lang="en-US" dirty="0"/>
              <a:t>Configuration review</a:t>
            </a:r>
          </a:p>
        </p:txBody>
      </p:sp>
      <p:sp>
        <p:nvSpPr>
          <p:cNvPr id="3" name="Content Placeholder 6">
            <a:extLst>
              <a:ext uri="{FF2B5EF4-FFF2-40B4-BE49-F238E27FC236}">
                <a16:creationId xmlns:a16="http://schemas.microsoft.com/office/drawing/2014/main" id="{39B1A292-36D3-2A6D-AE6E-3F89982D1F5A}"/>
              </a:ext>
            </a:extLst>
          </p:cNvPr>
          <p:cNvSpPr txBox="1">
            <a:spLocks/>
          </p:cNvSpPr>
          <p:nvPr/>
        </p:nvSpPr>
        <p:spPr>
          <a:xfrm>
            <a:off x="4682490" y="2179637"/>
            <a:ext cx="4038600" cy="4525963"/>
          </a:xfrm>
          <a:prstGeom prst="rect">
            <a:avLst/>
          </a:prstGeom>
        </p:spPr>
        <p:txBody>
          <a:bodyPr>
            <a:normAutofit fontScale="70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Syslog/Security information and event management (SIEM)</a:t>
            </a:r>
          </a:p>
          <a:p>
            <a:pPr lvl="1"/>
            <a:r>
              <a:rPr lang="en-US" dirty="0"/>
              <a:t>Review reports</a:t>
            </a:r>
          </a:p>
          <a:p>
            <a:pPr lvl="1"/>
            <a:r>
              <a:rPr lang="en-US" dirty="0"/>
              <a:t>Packet capture</a:t>
            </a:r>
          </a:p>
          <a:p>
            <a:pPr lvl="1"/>
            <a:r>
              <a:rPr lang="en-US" dirty="0"/>
              <a:t>Data inputs</a:t>
            </a:r>
          </a:p>
          <a:p>
            <a:pPr lvl="1"/>
            <a:r>
              <a:rPr lang="en-US" dirty="0"/>
              <a:t>User behavior analysis</a:t>
            </a:r>
          </a:p>
          <a:p>
            <a:pPr lvl="1"/>
            <a:r>
              <a:rPr lang="en-US" dirty="0"/>
              <a:t>Sentiment analysis</a:t>
            </a:r>
          </a:p>
          <a:p>
            <a:pPr lvl="1"/>
            <a:r>
              <a:rPr lang="en-US" dirty="0"/>
              <a:t>Security monitoring Log aggregation</a:t>
            </a:r>
          </a:p>
          <a:p>
            <a:pPr lvl="1"/>
            <a:r>
              <a:rPr lang="en-US" dirty="0"/>
              <a:t>Log collectors</a:t>
            </a:r>
          </a:p>
          <a:p>
            <a:r>
              <a:rPr lang="en-US" b="1" dirty="0"/>
              <a:t>Security orchestration, automation, and response (SOAR)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Syslog/Security Information and Event Management (SIEM)</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Syslog stands for System Logging Protocol and is a standard protocol used in Linux systems to send system log or event messages to a specific server, called a syslog server. </a:t>
            </a:r>
          </a:p>
          <a:p>
            <a:endParaRPr lang="en-US" dirty="0"/>
          </a:p>
          <a:p>
            <a:r>
              <a:rPr lang="en-US" dirty="0"/>
              <a:t>A wide variety of devices, such as printers, networking equipment, and systems across many platforms, use the syslog standard. </a:t>
            </a:r>
          </a:p>
          <a:p>
            <a:endParaRPr lang="en-US" dirty="0"/>
          </a:p>
          <a:p>
            <a:r>
              <a:rPr lang="en-US" dirty="0"/>
              <a:t>The value in syslog is the separation of a system from error reports, allowing both for the security functions of logging to be separate from the system being monitored and for the aggregation of multiple log streams on a common server. </a:t>
            </a:r>
          </a:p>
          <a:p>
            <a:endParaRPr lang="en-US" dirty="0"/>
          </a:p>
          <a:p>
            <a:r>
              <a:rPr lang="en-US" dirty="0"/>
              <a:t>A syslog server listens on either UDP port 514 or TCP port 6514. </a:t>
            </a:r>
          </a:p>
          <a:p>
            <a:endParaRPr lang="en-US" dirty="0"/>
          </a:p>
          <a:p>
            <a:r>
              <a:rPr lang="en-US" dirty="0"/>
              <a:t>Syslog is for more than just errors; it is the standard for remote logging on Linux systems. </a:t>
            </a:r>
          </a:p>
          <a:p>
            <a:endParaRPr lang="en-US" dirty="0"/>
          </a:p>
          <a:p>
            <a:r>
              <a:rPr lang="en-US" dirty="0"/>
              <a:t>Ubuntu stores global activity and startup messages in </a:t>
            </a:r>
            <a:r>
              <a:rPr lang="en-US" b="1" dirty="0"/>
              <a:t>/var/log/syslog.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dirty="0"/>
          </a:p>
        </p:txBody>
      </p:sp>
    </p:spTree>
    <p:extLst>
      <p:ext uri="{BB962C8B-B14F-4D97-AF65-F5344CB8AC3E}">
        <p14:creationId xmlns:p14="http://schemas.microsoft.com/office/powerpoint/2010/main" val="2867663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Syslog/Security Information and Event Management (SIEM)</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The information in a syslog server is just tables of raw data. </a:t>
            </a:r>
          </a:p>
          <a:p>
            <a:endParaRPr lang="en-US" dirty="0"/>
          </a:p>
          <a:p>
            <a:r>
              <a:rPr lang="en-US" dirty="0"/>
              <a:t>To make this information easier to use, a system called security information and event management (SIEM) is employed to collect, aggregate, and apply pattern matching to the volumes of data. </a:t>
            </a:r>
          </a:p>
          <a:p>
            <a:endParaRPr lang="en-US" dirty="0"/>
          </a:p>
          <a:p>
            <a:r>
              <a:rPr lang="en-US" dirty="0"/>
              <a:t>This turns tables of data into meaningful actionable information based on rules established by an organization.</a:t>
            </a:r>
          </a:p>
          <a:p>
            <a:endParaRPr lang="en-US" dirty="0"/>
          </a:p>
          <a:p>
            <a:r>
              <a:rPr lang="en-US" dirty="0"/>
              <a:t>The first step of processing in a SIEM is to collect data into a series of structured tables. This allows different data sources with different data elements to potentially work together. </a:t>
            </a:r>
          </a:p>
          <a:p>
            <a:endParaRPr lang="en-US" dirty="0"/>
          </a:p>
          <a:p>
            <a:r>
              <a:rPr lang="en-US" dirty="0"/>
              <a:t>These data tables are then enriched using lookups and other joining features to provide greater context to the data that has been collected. </a:t>
            </a:r>
          </a:p>
          <a:p>
            <a:endParaRPr lang="en-US" dirty="0"/>
          </a:p>
          <a:p>
            <a:r>
              <a:rPr lang="en-US" dirty="0"/>
              <a:t>The system can then examine this time-related data for event correlations that can be used to trigger incident response actions.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dirty="0"/>
          </a:p>
        </p:txBody>
      </p:sp>
    </p:spTree>
    <p:extLst>
      <p:ext uri="{BB962C8B-B14F-4D97-AF65-F5344CB8AC3E}">
        <p14:creationId xmlns:p14="http://schemas.microsoft.com/office/powerpoint/2010/main" val="2284286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Review Reports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lnSpcReduction="10000"/>
          </a:bodyPr>
          <a:lstStyle/>
          <a:p>
            <a:r>
              <a:rPr lang="en-US" dirty="0"/>
              <a:t>The primary means of providing output from a SIEM is either an alert or a report. </a:t>
            </a:r>
          </a:p>
          <a:p>
            <a:endParaRPr lang="en-US" dirty="0"/>
          </a:p>
          <a:p>
            <a:r>
              <a:rPr lang="en-US" dirty="0"/>
              <a:t>These are predetermined conditions that trigger a specific output of information based on rules in the system. </a:t>
            </a:r>
          </a:p>
          <a:p>
            <a:endParaRPr lang="en-US" dirty="0"/>
          </a:p>
          <a:p>
            <a:r>
              <a:rPr lang="en-US" dirty="0"/>
              <a:t>These reports can then be reviewed to determine whether an incident exists or is a false alarm.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dirty="0"/>
          </a:p>
        </p:txBody>
      </p:sp>
    </p:spTree>
    <p:extLst>
      <p:ext uri="{BB962C8B-B14F-4D97-AF65-F5344CB8AC3E}">
        <p14:creationId xmlns:p14="http://schemas.microsoft.com/office/powerpoint/2010/main" val="1507978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Packet Capture</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55000" lnSpcReduction="20000"/>
          </a:bodyPr>
          <a:lstStyle/>
          <a:p>
            <a:r>
              <a:rPr lang="en-US" dirty="0"/>
              <a:t>Packet captures have been a staple of network engineers for as long as networks have existed. </a:t>
            </a:r>
          </a:p>
          <a:p>
            <a:endParaRPr lang="en-US" dirty="0"/>
          </a:p>
          <a:p>
            <a:r>
              <a:rPr lang="en-US" dirty="0"/>
              <a:t>Diagnosing and understanding network communication problems is easier when one can observe how packets flow through a network. </a:t>
            </a:r>
          </a:p>
          <a:p>
            <a:endParaRPr lang="en-US" dirty="0"/>
          </a:p>
          <a:p>
            <a:r>
              <a:rPr lang="en-US" dirty="0"/>
              <a:t>Most security alerting occurs after the fact.</a:t>
            </a:r>
          </a:p>
          <a:p>
            <a:endParaRPr lang="en-US" dirty="0"/>
          </a:p>
          <a:p>
            <a:r>
              <a:rPr lang="en-US" dirty="0"/>
              <a:t>the concept of continuous packet captures to monitor a segment of network has become a tool in the security professional’s toolbox.</a:t>
            </a:r>
          </a:p>
          <a:p>
            <a:endParaRPr lang="en-US" dirty="0"/>
          </a:p>
          <a:p>
            <a:r>
              <a:rPr lang="en-US" dirty="0"/>
              <a:t>In key areas of a network, where the ability to play back traffic from a previous period of time is important, a continuous collection of the packets can provide that opportunity.</a:t>
            </a:r>
          </a:p>
          <a:p>
            <a:endParaRPr lang="en-US" dirty="0"/>
          </a:p>
          <a:p>
            <a:r>
              <a:rPr lang="en-US" dirty="0"/>
              <a:t>Using a SIEM, coupled with smart appliances like next-generation firewalls, when a rule is fired, the network capture appliance can automatically collect and ship off a predetermined amount of traffic for later analysis.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dirty="0"/>
          </a:p>
        </p:txBody>
      </p:sp>
    </p:spTree>
    <p:extLst>
      <p:ext uri="{BB962C8B-B14F-4D97-AF65-F5344CB8AC3E}">
        <p14:creationId xmlns:p14="http://schemas.microsoft.com/office/powerpoint/2010/main" val="2219002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Data Inputs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55000" lnSpcReduction="20000"/>
          </a:bodyPr>
          <a:lstStyle/>
          <a:p>
            <a:r>
              <a:rPr lang="en-US" dirty="0"/>
              <a:t>The data inputs to a SIEM are as varied as the systems they are used to protect. </a:t>
            </a:r>
          </a:p>
          <a:p>
            <a:endParaRPr lang="en-US" dirty="0"/>
          </a:p>
          <a:p>
            <a:r>
              <a:rPr lang="en-US" dirty="0"/>
              <a:t>While a modern network can generate extremely large quantities of log data, what is important in a SIEM is to determine what information is needed to support what decisions. </a:t>
            </a:r>
          </a:p>
          <a:p>
            <a:endParaRPr lang="en-US" dirty="0"/>
          </a:p>
          <a:p>
            <a:r>
              <a:rPr lang="en-US" dirty="0"/>
              <a:t>One can collect everything, but that incurs a lot of cost and generates a lot of reports that no one needs. </a:t>
            </a:r>
          </a:p>
          <a:p>
            <a:endParaRPr lang="en-US" dirty="0"/>
          </a:p>
          <a:p>
            <a:r>
              <a:rPr lang="en-US" dirty="0"/>
              <a:t>What is important is to define the outputs desired from the SIEM and then trace the necessary inputs from firewalls, network appliances, key servers, and so on to support those determinations. </a:t>
            </a:r>
          </a:p>
          <a:p>
            <a:endParaRPr lang="en-US" dirty="0"/>
          </a:p>
          <a:p>
            <a:r>
              <a:rPr lang="en-US" dirty="0"/>
              <a:t>As a SIEM matures, more data sources are identified and included, and ones that are not used are removed. </a:t>
            </a:r>
          </a:p>
          <a:p>
            <a:endParaRPr lang="en-US" dirty="0"/>
          </a:p>
          <a:p>
            <a:r>
              <a:rPr lang="en-US" dirty="0"/>
              <a:t>A SIEM is tuned by the security personnel to answer the questions relative to their environment and their risks.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dirty="0"/>
          </a:p>
        </p:txBody>
      </p:sp>
    </p:spTree>
    <p:extLst>
      <p:ext uri="{BB962C8B-B14F-4D97-AF65-F5344CB8AC3E}">
        <p14:creationId xmlns:p14="http://schemas.microsoft.com/office/powerpoint/2010/main" val="1843648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User Behavior Analysis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SIEMS are systems built to apply rules to sets of data with respect to specific patterns. </a:t>
            </a:r>
          </a:p>
          <a:p>
            <a:endParaRPr lang="en-US" dirty="0"/>
          </a:p>
          <a:p>
            <a:r>
              <a:rPr lang="en-US" dirty="0"/>
              <a:t>Correlating events between systems can show patterns of activity that are either normal and expected or abnormal and require investigation. </a:t>
            </a:r>
          </a:p>
          <a:p>
            <a:endParaRPr lang="en-US" dirty="0"/>
          </a:p>
          <a:p>
            <a:r>
              <a:rPr lang="en-US" dirty="0"/>
              <a:t>Advances in user behavioral analysis has provided another interesting use of the SIEM: monitoring what people do with their systems and how they do it.</a:t>
            </a:r>
          </a:p>
          <a:p>
            <a:endParaRPr lang="en-US" dirty="0"/>
          </a:p>
          <a:p>
            <a:r>
              <a:rPr lang="en-US" dirty="0"/>
              <a:t>Many modern SIEMs have modules that analyze end-user behaviors, looking for anomalous behavior patterns that indicate a need for analysis.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dirty="0"/>
          </a:p>
        </p:txBody>
      </p:sp>
    </p:spTree>
    <p:extLst>
      <p:ext uri="{BB962C8B-B14F-4D97-AF65-F5344CB8AC3E}">
        <p14:creationId xmlns:p14="http://schemas.microsoft.com/office/powerpoint/2010/main" val="803079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Sentiment Analysis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The same systems that are used to pattern-match security issues can be adapted to match patterns of data indicating specific sentiments. </a:t>
            </a:r>
          </a:p>
          <a:p>
            <a:endParaRPr lang="en-US" dirty="0"/>
          </a:p>
          <a:p>
            <a:r>
              <a:rPr lang="en-US" dirty="0"/>
              <a:t>Approximations of sentiment can be determined by using inputs such as e-mails, chats, feedback collection mechanisms, and social media communications, coupled with AI systems that can interpret text communications. </a:t>
            </a:r>
          </a:p>
          <a:p>
            <a:endParaRPr lang="en-US" dirty="0"/>
          </a:p>
          <a:p>
            <a:r>
              <a:rPr lang="en-US" dirty="0"/>
              <a:t>Is the communicator happy, sad, mad, or frustrated? </a:t>
            </a:r>
          </a:p>
          <a:p>
            <a:endParaRPr lang="en-US" dirty="0"/>
          </a:p>
          <a:p>
            <a:r>
              <a:rPr lang="en-US" dirty="0"/>
              <a:t>These sentiments and more can be determined by how people communicate.</a:t>
            </a:r>
          </a:p>
          <a:p>
            <a:endParaRPr lang="en-US" dirty="0"/>
          </a:p>
          <a:p>
            <a:r>
              <a:rPr lang="en-US" dirty="0"/>
              <a:t>Sentiment analysis is used to identify and track patterns in human emotions, opinions, or attitudes that may be present in data.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dirty="0"/>
          </a:p>
        </p:txBody>
      </p:sp>
    </p:spTree>
    <p:extLst>
      <p:ext uri="{BB962C8B-B14F-4D97-AF65-F5344CB8AC3E}">
        <p14:creationId xmlns:p14="http://schemas.microsoft.com/office/powerpoint/2010/main" val="3232756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Security Monitoring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Security monitoring is the process of collecting and analyzing information to detect suspicious behavior or unauthorized changes on your network and connected systems. </a:t>
            </a:r>
          </a:p>
          <a:p>
            <a:endParaRPr lang="en-US" dirty="0"/>
          </a:p>
          <a:p>
            <a:r>
              <a:rPr lang="en-US" dirty="0"/>
              <a:t>This implies a process of defining which types of behavior should trigger alerts. Early SIEM devices focused on the collection of the information needed. </a:t>
            </a:r>
          </a:p>
          <a:p>
            <a:endParaRPr lang="en-US" dirty="0"/>
          </a:p>
          <a:p>
            <a:r>
              <a:rPr lang="en-US" dirty="0"/>
              <a:t>Later SIEMs advanced into managing the event data associated with the detected events. Today, security orchestration, automation, and response (SOAR) systems complete the move to full cycle automation of security processes. </a:t>
            </a:r>
          </a:p>
          <a:p>
            <a:endParaRPr lang="en-US" dirty="0"/>
          </a:p>
          <a:p>
            <a:r>
              <a:rPr lang="en-US" dirty="0"/>
              <a:t>Because of the complexity of modern IT systems and enterprises, together with the complexity of attacks and patterns of behaviors, without automated systems like SIEM and SOAR, security monitoring is just not possible.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dirty="0"/>
          </a:p>
        </p:txBody>
      </p:sp>
    </p:spTree>
    <p:extLst>
      <p:ext uri="{BB962C8B-B14F-4D97-AF65-F5344CB8AC3E}">
        <p14:creationId xmlns:p14="http://schemas.microsoft.com/office/powerpoint/2010/main" val="2124948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Log Aggregation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Log aggregation is the process of combining logs together. </a:t>
            </a:r>
          </a:p>
          <a:p>
            <a:endParaRPr lang="en-US" dirty="0"/>
          </a:p>
          <a:p>
            <a:r>
              <a:rPr lang="en-US" dirty="0"/>
              <a:t>This is done to allow different formats from different systems to work together. </a:t>
            </a:r>
          </a:p>
          <a:p>
            <a:endParaRPr lang="en-US" dirty="0"/>
          </a:p>
          <a:p>
            <a:r>
              <a:rPr lang="en-US" dirty="0"/>
              <a:t>Log aggregation works to allow multiple independent sources of information to be connected together in a more comprehensive picture of the system state than a single data source could provide. </a:t>
            </a:r>
          </a:p>
          <a:p>
            <a:endParaRPr lang="en-US" dirty="0"/>
          </a:p>
          <a:p>
            <a:r>
              <a:rPr lang="en-US" dirty="0"/>
              <a:t>During the process of aggregation, the log entries can be parsed, modified, and have key fields extracted or modified based on lookups or rules. </a:t>
            </a:r>
          </a:p>
          <a:p>
            <a:endParaRPr lang="en-US" dirty="0"/>
          </a:p>
          <a:p>
            <a:r>
              <a:rPr lang="en-US" dirty="0"/>
              <a:t>The objective of log aggregation is to take multiple different data sources and condition the data into a form that is searchable and useable for specific purposes.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dirty="0"/>
          </a:p>
        </p:txBody>
      </p:sp>
    </p:spTree>
    <p:extLst>
      <p:ext uri="{BB962C8B-B14F-4D97-AF65-F5344CB8AC3E}">
        <p14:creationId xmlns:p14="http://schemas.microsoft.com/office/powerpoint/2010/main" val="3741024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Log Collectors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dirty="0"/>
              <a:t>Log collectors are pieces of software that function to gather data from multiple independent sources and feed it into a unified source such as a SIEM. </a:t>
            </a:r>
          </a:p>
          <a:p>
            <a:endParaRPr lang="en-US" dirty="0"/>
          </a:p>
          <a:p>
            <a:r>
              <a:rPr lang="en-US" dirty="0"/>
              <a:t>Different sources may have differing formats, and log collectors can harmonize these different field elements into a comprehensive data stream.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dirty="0"/>
          </a:p>
        </p:txBody>
      </p:sp>
    </p:spTree>
    <p:extLst>
      <p:ext uri="{BB962C8B-B14F-4D97-AF65-F5344CB8AC3E}">
        <p14:creationId xmlns:p14="http://schemas.microsoft.com/office/powerpoint/2010/main" val="48895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Threat Hunting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55000" lnSpcReduction="20000"/>
          </a:bodyPr>
          <a:lstStyle/>
          <a:p>
            <a:r>
              <a:rPr lang="en-US" dirty="0"/>
              <a:t>Threat hunting is the practice of proactively searching for cyber threats that are inside a network yet remain undetected. </a:t>
            </a:r>
          </a:p>
          <a:p>
            <a:endParaRPr lang="en-US" dirty="0"/>
          </a:p>
          <a:p>
            <a:r>
              <a:rPr lang="en-US" dirty="0"/>
              <a:t>Cyber threat hunting uses tools, techniques, and procedures (TTPs) to uncover unauthorized actors in your network that have not been detected by your defenses. </a:t>
            </a:r>
          </a:p>
          <a:p>
            <a:endParaRPr lang="en-US" dirty="0"/>
          </a:p>
          <a:p>
            <a:r>
              <a:rPr lang="en-US" dirty="0"/>
              <a:t>Most defensive elements are outward facing and are on or near the network perimeter, as this is where you are most likely to catch an unauthorized user. </a:t>
            </a:r>
          </a:p>
          <a:p>
            <a:endParaRPr lang="en-US" dirty="0"/>
          </a:p>
          <a:p>
            <a:r>
              <a:rPr lang="en-US" dirty="0"/>
              <a:t>But if the attacker can get past that line of defense, they can hide in a network for months, if not years. </a:t>
            </a:r>
          </a:p>
          <a:p>
            <a:endParaRPr lang="en-US" dirty="0"/>
          </a:p>
          <a:p>
            <a:r>
              <a:rPr lang="en-US" dirty="0"/>
              <a:t>During this time, they can quietly collect data, look for confidential material, or obtain login credentials as they move laterally across the environment. </a:t>
            </a:r>
          </a:p>
          <a:p>
            <a:endParaRPr lang="en-US" dirty="0"/>
          </a:p>
          <a:p>
            <a:r>
              <a:rPr lang="en-US" dirty="0"/>
              <a:t>Attackers can use system resources to continue their presence, a technique known as “living off the land.”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Tree>
    <p:extLst>
      <p:ext uri="{BB962C8B-B14F-4D97-AF65-F5344CB8AC3E}">
        <p14:creationId xmlns:p14="http://schemas.microsoft.com/office/powerpoint/2010/main" val="1533229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200" b="1" dirty="0"/>
              <a:t>Security Orchestration, Automation, and Response (SOAR)</a:t>
            </a:r>
            <a:endParaRPr lang="en-US" sz="32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Threat hunting is a data-intensive task. Enterprises possess a lot of security-related data. </a:t>
            </a:r>
          </a:p>
          <a:p>
            <a:endParaRPr lang="en-US" dirty="0"/>
          </a:p>
          <a:p>
            <a:r>
              <a:rPr lang="en-US" dirty="0"/>
              <a:t>This data comes from a myriad of network appliances, intrusion detection systems, firewalls, and other security devices. </a:t>
            </a:r>
          </a:p>
          <a:p>
            <a:endParaRPr lang="en-US" dirty="0"/>
          </a:p>
          <a:p>
            <a:r>
              <a:rPr lang="en-US" dirty="0"/>
              <a:t>This data is typically fed into a security information and event management (SIEM) system that can collect, aggregate, and apply pattern matching to the volumes of data. </a:t>
            </a:r>
          </a:p>
          <a:p>
            <a:endParaRPr lang="en-US" dirty="0"/>
          </a:p>
          <a:p>
            <a:r>
              <a:rPr lang="en-US" dirty="0"/>
              <a:t>Alerts can then be processed by security personnel. However, this is far from complete integration. </a:t>
            </a:r>
          </a:p>
          <a:p>
            <a:endParaRPr lang="en-US" dirty="0"/>
          </a:p>
          <a:p>
            <a:r>
              <a:rPr lang="en-US" dirty="0"/>
              <a:t>Security orchestration, automation, and response (SOAR) systems take SIEM data as well as data from other sources and assist in the creation of runbooks and playbooks.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dirty="0"/>
          </a:p>
        </p:txBody>
      </p:sp>
    </p:spTree>
    <p:extLst>
      <p:ext uri="{BB962C8B-B14F-4D97-AF65-F5344CB8AC3E}">
        <p14:creationId xmlns:p14="http://schemas.microsoft.com/office/powerpoint/2010/main" val="1182017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200" b="1" dirty="0"/>
              <a:t>Security Orchestration, Automation, and Response (SOAR)</a:t>
            </a:r>
            <a:endParaRPr lang="en-US" sz="32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Threat hunters use this information, both in raw form from the SOAR and SIEM systems and its processed form from runbooks and playbooks, to examine an enterprise as an attacker would, charting attack paths to the valuable information assets. </a:t>
            </a:r>
          </a:p>
          <a:p>
            <a:endParaRPr lang="en-US" dirty="0"/>
          </a:p>
          <a:p>
            <a:r>
              <a:rPr lang="en-US" dirty="0"/>
              <a:t>Then, using this information, a threat hunter can narrow where they look for attackers to narrow paths of opportunity that they have identified as probable methods of access and attack.</a:t>
            </a:r>
          </a:p>
          <a:p>
            <a:endParaRPr lang="en-US" dirty="0"/>
          </a:p>
          <a:p>
            <a:r>
              <a:rPr lang="en-US" dirty="0"/>
              <a:t>This information is also useful to security assessors, as it lays out the security defenses in an easy-to-understand and -examine format. </a:t>
            </a:r>
          </a:p>
          <a:p>
            <a:endParaRPr lang="en-US" dirty="0"/>
          </a:p>
          <a:p>
            <a:r>
              <a:rPr lang="en-US" dirty="0"/>
              <a:t>Gaps can be identified by examining the structure and content of the runbooks and playbooks.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dirty="0"/>
          </a:p>
        </p:txBody>
      </p:sp>
    </p:spTree>
    <p:extLst>
      <p:ext uri="{BB962C8B-B14F-4D97-AF65-F5344CB8AC3E}">
        <p14:creationId xmlns:p14="http://schemas.microsoft.com/office/powerpoint/2010/main" val="381314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Threat Hunting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Threat hunting uses tools and techniques to specifically detect this type of user—tools such as tactical threat intelligence data sources and threat feeds that characterize the activities of hackers, as well as tools such as indicators of attack (IOAs) and indicators of compromise (IOCs). </a:t>
            </a:r>
          </a:p>
          <a:p>
            <a:endParaRPr lang="en-US" dirty="0"/>
          </a:p>
          <a:p>
            <a:r>
              <a:rPr lang="en-US" dirty="0"/>
              <a:t>Indicators of attack comprise a series of actions an attacker must accomplish to perform an attack.</a:t>
            </a:r>
          </a:p>
          <a:p>
            <a:endParaRPr lang="en-US" dirty="0"/>
          </a:p>
          <a:p>
            <a:r>
              <a:rPr lang="en-US" dirty="0"/>
              <a:t>Looking for these activities constitutes part of threat hunting. </a:t>
            </a:r>
          </a:p>
          <a:p>
            <a:endParaRPr lang="en-US" dirty="0"/>
          </a:p>
          <a:p>
            <a:r>
              <a:rPr lang="en-US" dirty="0"/>
              <a:t>Indicators of compromise are artifacts left behind by the activities of an attacker. Specific strings in memory from malware, forensic artifacts such as link files, and fake executables—these are all indicators of malicious activity, but also activity that is in the past. </a:t>
            </a:r>
          </a:p>
          <a:p>
            <a:endParaRPr lang="en-US" dirty="0"/>
          </a:p>
          <a:p>
            <a:r>
              <a:rPr lang="en-US" dirty="0"/>
              <a:t>Threat hunters use these clues to focus on where an attacker has been, what they have done, and where they are likely to go next as the attacker follows their version of the Cyber Kill Chain.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413338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Intelligence Fusion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Threat intelligence is the knowledge behind a threat’s capabilities, infrastructure, motives, goals, and resources. </a:t>
            </a:r>
          </a:p>
          <a:p>
            <a:endParaRPr lang="en-US" dirty="0"/>
          </a:p>
          <a:p>
            <a:r>
              <a:rPr lang="en-US" dirty="0"/>
              <a:t>Threat intelligence fusion enables a defender to identify and contextualize the threats they face in the environment, using the information from threat intelligence in the Diamond Model of Intrusion Analysis, as illustrated in Chapter 27, “Incident Response Policies, Processes, and Procedures.” </a:t>
            </a:r>
          </a:p>
          <a:p>
            <a:endParaRPr lang="en-US" dirty="0"/>
          </a:p>
          <a:p>
            <a:r>
              <a:rPr lang="en-US" dirty="0"/>
              <a:t>Once you understand your adversary, you can take decisive action to better protect your organization.</a:t>
            </a:r>
          </a:p>
          <a:p>
            <a:endParaRPr lang="en-US" dirty="0"/>
          </a:p>
          <a:p>
            <a:r>
              <a:rPr lang="en-US" dirty="0"/>
              <a:t>Intelligence fusion is a process involving collecting and analyzing threat feeds from both internal and external sources on a large scale.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3305019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Threat Feeds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Threat feeds are sources of information concerning adversaries. </a:t>
            </a:r>
          </a:p>
          <a:p>
            <a:endParaRPr lang="en-US" dirty="0"/>
          </a:p>
          <a:p>
            <a:r>
              <a:rPr lang="en-US" dirty="0"/>
              <a:t>Threat feeds can come from internal and external sources. </a:t>
            </a:r>
          </a:p>
          <a:p>
            <a:endParaRPr lang="en-US" dirty="0"/>
          </a:p>
          <a:p>
            <a:r>
              <a:rPr lang="en-US" dirty="0"/>
              <a:t>By leveraging threat data from your own network based on incident response data (that is, log files, alerts, and incident response findings), it is possible to find other locations of the same threat in your environment. </a:t>
            </a:r>
          </a:p>
          <a:p>
            <a:endParaRPr lang="en-US" dirty="0"/>
          </a:p>
          <a:p>
            <a:r>
              <a:rPr lang="en-US" dirty="0"/>
              <a:t>External sources of threat information come from various outside entities, and as a result they may or may not align with your particular environment.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Tree>
    <p:extLst>
      <p:ext uri="{BB962C8B-B14F-4D97-AF65-F5344CB8AC3E}">
        <p14:creationId xmlns:p14="http://schemas.microsoft.com/office/powerpoint/2010/main" val="142839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Advisories and Bulletins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a:bodyPr>
          <a:lstStyle/>
          <a:p>
            <a:r>
              <a:rPr lang="en-US" dirty="0"/>
              <a:t>Advisories and bulletins are published sets of information from partners, such as security vendors, industry groups, the government, information-sharing groups, and other sources of “trusted” information. </a:t>
            </a:r>
          </a:p>
          <a:p>
            <a:endParaRPr lang="en-US" dirty="0"/>
          </a:p>
          <a:p>
            <a:r>
              <a:rPr lang="en-US" dirty="0"/>
              <a:t>These are external sources of threat feeds and need to be processed by security personnel to determine their applicability and how to use them to improve defenses for the enterprise.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spTree>
    <p:extLst>
      <p:ext uri="{BB962C8B-B14F-4D97-AF65-F5344CB8AC3E}">
        <p14:creationId xmlns:p14="http://schemas.microsoft.com/office/powerpoint/2010/main" val="155847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Maneuver</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20000"/>
          </a:bodyPr>
          <a:lstStyle/>
          <a:p>
            <a:r>
              <a:rPr lang="en-US" dirty="0"/>
              <a:t>Maneuver refers to the ability to move within a network, a tactic commonly used by advanced adversaries as they move toward their objectives. </a:t>
            </a:r>
          </a:p>
          <a:p>
            <a:endParaRPr lang="en-US" dirty="0"/>
          </a:p>
          <a:p>
            <a:r>
              <a:rPr lang="en-US" dirty="0"/>
              <a:t>Threat hunting can counter an attacker maneuvering via a couple mechanisms.</a:t>
            </a:r>
          </a:p>
          <a:p>
            <a:endParaRPr lang="en-US" dirty="0"/>
          </a:p>
          <a:p>
            <a:r>
              <a:rPr lang="en-US" dirty="0"/>
              <a:t>Maneuvering is also a defensive tactic used by security professionals to disrupt or prevent an attacker from moving laterally as part of the attack chain.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2402546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Vulnerability Scans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Vulnerability scanning is the process of examining services on computer systems for known vulnerabilities in software. </a:t>
            </a:r>
          </a:p>
          <a:p>
            <a:endParaRPr lang="en-US" dirty="0"/>
          </a:p>
          <a:p>
            <a:r>
              <a:rPr lang="en-US" dirty="0"/>
              <a:t>This is basically a simple process of determining the specific version of a software program and then looking up the known vulnerabilities. </a:t>
            </a:r>
          </a:p>
          <a:p>
            <a:endParaRPr lang="en-US" dirty="0"/>
          </a:p>
          <a:p>
            <a:r>
              <a:rPr lang="en-US" dirty="0"/>
              <a:t>The Common Vulnerabilities and Exposures database can be used as a repository; it has recorded over 145,000 specific vulnerabilities. </a:t>
            </a:r>
          </a:p>
          <a:p>
            <a:endParaRPr lang="en-US" dirty="0"/>
          </a:p>
          <a:p>
            <a:r>
              <a:rPr lang="en-US" dirty="0"/>
              <a:t>This makes the task more than just a manual one; numerous software programs can be used to perform this function.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1201611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D1A344-B63D-4AE8-BA55-A1B9A7C57179}">
  <ds:schemaRefs>
    <ds:schemaRef ds:uri="http://schemas.microsoft.com/sharepoint/v3/contenttype/forms"/>
  </ds:schemaRefs>
</ds:datastoreItem>
</file>

<file path=customXml/itemProps2.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D99AE62-AA8F-494E-9180-12FE6EE210AB}"/>
</file>

<file path=docProps/app.xml><?xml version="1.0" encoding="utf-8"?>
<Properties xmlns="http://schemas.openxmlformats.org/officeDocument/2006/extended-properties" xmlns:vt="http://schemas.openxmlformats.org/officeDocument/2006/docPropsVTypes">
  <Template/>
  <TotalTime>8123</TotalTime>
  <Words>3263</Words>
  <Application>Microsoft Office PowerPoint</Application>
  <PresentationFormat>On-screen Show (4:3)</PresentationFormat>
  <Paragraphs>320</Paragraphs>
  <Slides>31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Tahoma</vt:lpstr>
      <vt:lpstr>Verdana</vt:lpstr>
      <vt:lpstr>Wingdings</vt:lpstr>
      <vt:lpstr>Office Theme</vt:lpstr>
      <vt:lpstr>PowerPoint Presentation</vt:lpstr>
      <vt:lpstr>Chapter 7 (Domain 1.7) Learning Objectives</vt:lpstr>
      <vt:lpstr>Threat Hunting</vt:lpstr>
      <vt:lpstr>Threat Hunting</vt:lpstr>
      <vt:lpstr>Intelligence Fusion</vt:lpstr>
      <vt:lpstr>Threat Feeds</vt:lpstr>
      <vt:lpstr>Advisories and Bulletins</vt:lpstr>
      <vt:lpstr>Maneuver</vt:lpstr>
      <vt:lpstr>Vulnerability Scans</vt:lpstr>
      <vt:lpstr>False Positives</vt:lpstr>
      <vt:lpstr>False Negatives</vt:lpstr>
      <vt:lpstr>Log Reviews</vt:lpstr>
      <vt:lpstr>Credentialed vs.  Non-Credentialed</vt:lpstr>
      <vt:lpstr>Application</vt:lpstr>
      <vt:lpstr>Application</vt:lpstr>
      <vt:lpstr>Network</vt:lpstr>
      <vt:lpstr>Common Vulnerabilities and Exposures (CVE)/ Common Vulnerability Scoring System (CVSS)</vt:lpstr>
      <vt:lpstr>Common Vulnerabilities and Exposures (CVE)/ Common Vulnerability Scoring System (CVSS)</vt:lpstr>
      <vt:lpstr>Configuration Review</vt:lpstr>
      <vt:lpstr>Syslog/Security Information and Event Management (SIEM)</vt:lpstr>
      <vt:lpstr>Syslog/Security Information and Event Management (SIEM)</vt:lpstr>
      <vt:lpstr>Review Reports</vt:lpstr>
      <vt:lpstr>Packet Capture</vt:lpstr>
      <vt:lpstr>Data Inputs</vt:lpstr>
      <vt:lpstr>User Behavior Analysis</vt:lpstr>
      <vt:lpstr>Sentiment Analysis</vt:lpstr>
      <vt:lpstr>Security Monitoring</vt:lpstr>
      <vt:lpstr>Log Aggregation</vt:lpstr>
      <vt:lpstr>Log Collectors</vt:lpstr>
      <vt:lpstr>Security Orchestration, Automation, and Response (SOAR)</vt:lpstr>
      <vt:lpstr>Security Orchestration, Automation, and Response (SOAR)</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224</cp:revision>
  <dcterms:created xsi:type="dcterms:W3CDTF">2007-03-12T15:36:22Z</dcterms:created>
  <dcterms:modified xsi:type="dcterms:W3CDTF">2022-09-15T17:01:00Z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