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39"/>
  </p:notesMasterIdLst>
  <p:sldIdLst>
    <p:sldId id="307" r:id="rId5"/>
    <p:sldId id="308"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06" autoAdjust="0"/>
    <p:restoredTop sz="88095" autoAdjust="0"/>
  </p:normalViewPr>
  <p:slideViewPr>
    <p:cSldViewPr>
      <p:cViewPr varScale="1">
        <p:scale>
          <a:sx n="75" d="100"/>
          <a:sy n="75" d="100"/>
        </p:scale>
        <p:origin x="1546" y="43"/>
      </p:cViewPr>
      <p:guideLst>
        <p:guide orient="horz" pos="2160"/>
        <p:guide pos="2880"/>
      </p:guideLst>
    </p:cSldViewPr>
  </p:slid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defRPr>
            </a:lvl1pPr>
          </a:lstStyle>
          <a:p>
            <a:pPr>
              <a:defRPr/>
            </a:pPr>
            <a:endParaRPr lang="en-US" dirty="0"/>
          </a:p>
        </p:txBody>
      </p:sp>
      <p:sp>
        <p:nvSpPr>
          <p:cNvPr id="93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67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67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itchFamily="34" charset="0"/>
              </a:defRPr>
            </a:lvl1pPr>
          </a:lstStyle>
          <a:p>
            <a:pPr>
              <a:defRPr/>
            </a:pPr>
            <a:fld id="{A191EBD5-A87E-4693-A196-409EED94F4B6}" type="slidenum">
              <a:rPr lang="en-US"/>
              <a:pPr>
                <a:defRPr/>
              </a:pPr>
              <a:t>‹#›</a:t>
            </a:fld>
            <a:endParaRPr lang="en-US" dirty="0"/>
          </a:p>
        </p:txBody>
      </p:sp>
    </p:spTree>
    <p:extLst>
      <p:ext uri="{BB962C8B-B14F-4D97-AF65-F5344CB8AC3E}">
        <p14:creationId xmlns:p14="http://schemas.microsoft.com/office/powerpoint/2010/main" val="30519447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r>
              <a:rPr lang="en-US" dirty="0"/>
              <a:t>Gain Attention </a:t>
            </a:r>
          </a:p>
        </p:txBody>
      </p:sp>
      <p:sp>
        <p:nvSpPr>
          <p:cNvPr id="94212" name="Slide Number Placeholder 3"/>
          <p:cNvSpPr>
            <a:spLocks noGrp="1"/>
          </p:cNvSpPr>
          <p:nvPr>
            <p:ph type="sldNum" sz="quarter" idx="5"/>
          </p:nvPr>
        </p:nvSpPr>
        <p:spPr>
          <a:noFill/>
        </p:spPr>
        <p:txBody>
          <a:bodyPr/>
          <a:lstStyle/>
          <a:p>
            <a:fld id="{F02DD515-EEAC-4D7D-B2DA-C9CC3E8B6A6D}" type="slidenum">
              <a:rPr lang="en-US" smtClean="0"/>
              <a:pPr/>
              <a:t>1</a:t>
            </a:fld>
            <a:endParaRPr lang="en-US" dirty="0"/>
          </a:p>
        </p:txBody>
      </p:sp>
    </p:spTree>
    <p:extLst>
      <p:ext uri="{BB962C8B-B14F-4D97-AF65-F5344CB8AC3E}">
        <p14:creationId xmlns:p14="http://schemas.microsoft.com/office/powerpoint/2010/main" val="36067240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2" descr="ctclogo"/>
          <p:cNvPicPr>
            <a:picLocks noChangeAspect="1" noChangeArrowheads="1"/>
          </p:cNvPicPr>
          <p:nvPr userDrawn="1"/>
        </p:nvPicPr>
        <p:blipFill>
          <a:blip r:embed="rId2" cstate="print"/>
          <a:srcRect/>
          <a:stretch>
            <a:fillRect/>
          </a:stretch>
        </p:blipFill>
        <p:spPr bwMode="auto">
          <a:xfrm>
            <a:off x="0" y="0"/>
            <a:ext cx="1676400" cy="1524000"/>
          </a:xfrm>
          <a:prstGeom prst="rect">
            <a:avLst/>
          </a:prstGeom>
          <a:noFill/>
          <a:ln w="9525">
            <a:noFill/>
            <a:miter lim="800000"/>
            <a:headEnd/>
            <a:tailEnd/>
          </a:ln>
        </p:spPr>
      </p:pic>
      <p:cxnSp>
        <p:nvCxnSpPr>
          <p:cNvPr id="5" name="Straight Connector 4"/>
          <p:cNvCxnSpPr/>
          <p:nvPr userDrawn="1"/>
        </p:nvCxnSpPr>
        <p:spPr>
          <a:xfrm>
            <a:off x="152400" y="1600200"/>
            <a:ext cx="8763000" cy="158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p:nvPr>
        </p:nvSpPr>
        <p:spPr>
          <a:xfrm>
            <a:off x="2133600" y="274638"/>
            <a:ext cx="6553200" cy="1143000"/>
          </a:xfrm>
          <a:prstGeom prst="rect">
            <a:avLst/>
          </a:prstGeom>
        </p:spPr>
        <p:txBody>
          <a:bodyPr rtlCol="0">
            <a:normAutofit/>
          </a:bodyPr>
          <a:lstStyle/>
          <a:p>
            <a:r>
              <a:rPr lang="en-US" dirty="0"/>
              <a:t>Click to edit Master title style</a:t>
            </a:r>
          </a:p>
        </p:txBody>
      </p:sp>
      <p:sp>
        <p:nvSpPr>
          <p:cNvPr id="13" name="Content Placeholder 2"/>
          <p:cNvSpPr>
            <a:spLocks noGrp="1"/>
          </p:cNvSpPr>
          <p:nvPr>
            <p:ph idx="1"/>
          </p:nvPr>
        </p:nvSpPr>
        <p:spPr>
          <a:xfrm>
            <a:off x="457200" y="1676400"/>
            <a:ext cx="8229600" cy="4525963"/>
          </a:xfrm>
        </p:spPr>
        <p:txBody>
          <a:bodyPr>
            <a:normAutofit/>
          </a:bodyPr>
          <a:lstStyle>
            <a:lvl1pPr>
              <a:defRPr sz="3200">
                <a:latin typeface="Arial" pitchFamily="34" charset="0"/>
                <a:cs typeface="Arial" pitchFamily="34" charset="0"/>
              </a:defRPr>
            </a:lvl1pPr>
            <a:lvl2pPr>
              <a:defRPr sz="3200">
                <a:latin typeface="Arial" pitchFamily="34" charset="0"/>
                <a:cs typeface="Arial" pitchFamily="34" charset="0"/>
              </a:defRPr>
            </a:lvl2pPr>
            <a:lvl3pPr>
              <a:defRPr sz="3200">
                <a:latin typeface="Arial" pitchFamily="34" charset="0"/>
                <a:cs typeface="Arial" pitchFamily="34" charset="0"/>
              </a:defRPr>
            </a:lvl3pPr>
            <a:lvl4pPr>
              <a:defRPr sz="3200">
                <a:latin typeface="Arial" pitchFamily="34" charset="0"/>
                <a:cs typeface="Arial" pitchFamily="34" charset="0"/>
              </a:defRPr>
            </a:lvl4pPr>
            <a:lvl5pPr>
              <a:defRPr sz="32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3"/>
          <p:cNvSpPr>
            <a:spLocks noGrp="1"/>
          </p:cNvSpPr>
          <p:nvPr>
            <p:ph type="dt" sz="half" idx="10"/>
          </p:nvPr>
        </p:nvSpPr>
        <p:spPr/>
        <p:txBody>
          <a:bodyPr/>
          <a:lstStyle>
            <a:lvl1pPr>
              <a:defRPr/>
            </a:lvl1pPr>
          </a:lstStyle>
          <a:p>
            <a:pPr>
              <a:defRPr/>
            </a:pPr>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4E43AAA-F4EE-49AF-BC77-A6BA378C5A5B}"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05C6C6E-2880-4BA3-AF29-749510A563F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DF9EE67-1043-47CF-9584-C84B92A35C5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E48C441-459F-4A1E-B644-1C4D10F6515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CD4B01B-EED3-4920-A7FE-05387222685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6210295-BCF8-44AC-8C04-3DFCD757D00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DB59A12-B371-4802-AA7D-EE527FDAB29A}"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DE9C2303-3F66-41DB-8D74-59034D071ABD}"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EBD9AED9-641D-4297-A129-8B25FA00AC7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486BECD-F158-4BBA-BF06-39B10C3B508C}"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F981FD4-A8B1-4830-9F87-0B6C67156CA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33600" y="274638"/>
            <a:ext cx="655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30A1774-3F8E-4E63-855F-9BCC8ABFC22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9"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hdr="0" ftr="0" dt="0"/>
  <p:txStyles>
    <p:titleStyle>
      <a:lvl1pPr algn="ctr" rtl="0" eaLnBrk="0" fontAlgn="base" hangingPunct="0">
        <a:spcBef>
          <a:spcPct val="0"/>
        </a:spcBef>
        <a:spcAft>
          <a:spcPct val="0"/>
        </a:spcAft>
        <a:defRPr sz="44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Arial" charset="0"/>
          <a:cs typeface="Arial" charset="0"/>
        </a:defRPr>
      </a:lvl2pPr>
      <a:lvl3pPr algn="ctr" rtl="0" eaLnBrk="0" fontAlgn="base" hangingPunct="0">
        <a:spcBef>
          <a:spcPct val="0"/>
        </a:spcBef>
        <a:spcAft>
          <a:spcPct val="0"/>
        </a:spcAft>
        <a:defRPr sz="4400">
          <a:solidFill>
            <a:schemeClr val="tx1"/>
          </a:solidFill>
          <a:latin typeface="Arial" charset="0"/>
          <a:cs typeface="Arial" charset="0"/>
        </a:defRPr>
      </a:lvl3pPr>
      <a:lvl4pPr algn="ctr" rtl="0" eaLnBrk="0" fontAlgn="base" hangingPunct="0">
        <a:spcBef>
          <a:spcPct val="0"/>
        </a:spcBef>
        <a:spcAft>
          <a:spcPct val="0"/>
        </a:spcAft>
        <a:defRPr sz="4400">
          <a:solidFill>
            <a:schemeClr val="tx1"/>
          </a:solidFill>
          <a:latin typeface="Arial" charset="0"/>
          <a:cs typeface="Arial" charset="0"/>
        </a:defRPr>
      </a:lvl4pPr>
      <a:lvl5pPr algn="ctr" rtl="0" eaLnBrk="0" fontAlgn="base" hangingPunct="0">
        <a:spcBef>
          <a:spcPct val="0"/>
        </a:spcBef>
        <a:spcAft>
          <a:spcPct val="0"/>
        </a:spcAft>
        <a:defRPr sz="44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Arial" charset="0"/>
          <a:cs typeface="Arial" charset="0"/>
        </a:defRPr>
      </a:lvl6pPr>
      <a:lvl7pPr marL="914400" algn="ctr" rtl="0" fontAlgn="base">
        <a:spcBef>
          <a:spcPct val="0"/>
        </a:spcBef>
        <a:spcAft>
          <a:spcPct val="0"/>
        </a:spcAft>
        <a:defRPr sz="4400">
          <a:solidFill>
            <a:schemeClr val="tx1"/>
          </a:solidFill>
          <a:latin typeface="Arial" charset="0"/>
          <a:cs typeface="Arial" charset="0"/>
        </a:defRPr>
      </a:lvl7pPr>
      <a:lvl8pPr marL="1371600" algn="ctr" rtl="0" fontAlgn="base">
        <a:spcBef>
          <a:spcPct val="0"/>
        </a:spcBef>
        <a:spcAft>
          <a:spcPct val="0"/>
        </a:spcAft>
        <a:defRPr sz="4400">
          <a:solidFill>
            <a:schemeClr val="tx1"/>
          </a:solidFill>
          <a:latin typeface="Arial" charset="0"/>
          <a:cs typeface="Arial" charset="0"/>
        </a:defRPr>
      </a:lvl8pPr>
      <a:lvl9pPr marL="1828800" algn="ctr"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7" descr="spaceball"/>
          <p:cNvPicPr>
            <a:picLocks noChangeAspect="1" noChangeArrowheads="1"/>
          </p:cNvPicPr>
          <p:nvPr/>
        </p:nvPicPr>
        <p:blipFill>
          <a:blip r:embed="rId3"/>
          <a:srcRect/>
          <a:stretch>
            <a:fillRect/>
          </a:stretch>
        </p:blipFill>
        <p:spPr bwMode="auto">
          <a:xfrm>
            <a:off x="2190750" y="1843088"/>
            <a:ext cx="4762500" cy="3171825"/>
          </a:xfrm>
          <a:prstGeom prst="rect">
            <a:avLst/>
          </a:prstGeom>
          <a:noFill/>
          <a:ln w="9525">
            <a:noFill/>
            <a:miter lim="800000"/>
            <a:headEnd/>
            <a:tailEnd/>
          </a:ln>
        </p:spPr>
      </p:pic>
      <p:pic>
        <p:nvPicPr>
          <p:cNvPr id="3075" name="Picture 2" descr="ctclogo"/>
          <p:cNvPicPr>
            <a:picLocks noChangeAspect="1" noChangeArrowheads="1"/>
          </p:cNvPicPr>
          <p:nvPr/>
        </p:nvPicPr>
        <p:blipFill>
          <a:blip r:embed="rId4" cstate="print"/>
          <a:srcRect/>
          <a:stretch>
            <a:fillRect/>
          </a:stretch>
        </p:blipFill>
        <p:spPr bwMode="auto">
          <a:xfrm>
            <a:off x="2362200" y="1752600"/>
            <a:ext cx="4343400" cy="3948113"/>
          </a:xfrm>
          <a:prstGeom prst="rect">
            <a:avLst/>
          </a:prstGeom>
          <a:noFill/>
          <a:ln w="9525">
            <a:noFill/>
            <a:miter lim="800000"/>
            <a:headEnd/>
            <a:tailEnd/>
          </a:ln>
        </p:spPr>
      </p:pic>
      <p:sp>
        <p:nvSpPr>
          <p:cNvPr id="3076" name="Rectangle 4"/>
          <p:cNvSpPr>
            <a:spLocks noChangeArrowheads="1"/>
          </p:cNvSpPr>
          <p:nvPr/>
        </p:nvSpPr>
        <p:spPr bwMode="auto">
          <a:xfrm>
            <a:off x="685800" y="228600"/>
            <a:ext cx="7772400" cy="1470025"/>
          </a:xfrm>
          <a:prstGeom prst="rect">
            <a:avLst/>
          </a:prstGeom>
          <a:noFill/>
          <a:ln w="9525">
            <a:noFill/>
            <a:miter lim="800000"/>
            <a:headEnd/>
            <a:tailEnd/>
          </a:ln>
        </p:spPr>
        <p:txBody>
          <a:bodyPr anchor="ctr"/>
          <a:lstStyle/>
          <a:p>
            <a:pPr algn="ctr"/>
            <a:r>
              <a:rPr lang="en-US" sz="4400" dirty="0">
                <a:latin typeface="Arial" charset="0"/>
                <a:cs typeface="Arial" charset="0"/>
              </a:rPr>
              <a:t>Security+</a:t>
            </a:r>
          </a:p>
          <a:p>
            <a:pPr algn="ctr"/>
            <a:r>
              <a:rPr lang="en-US" sz="4400" dirty="0">
                <a:latin typeface="Arial" charset="0"/>
                <a:cs typeface="Arial" charset="0"/>
              </a:rPr>
              <a:t>Exam SY0-601</a:t>
            </a:r>
          </a:p>
        </p:txBody>
      </p:sp>
      <p:sp>
        <p:nvSpPr>
          <p:cNvPr id="3077" name="Rectangle 3"/>
          <p:cNvSpPr>
            <a:spLocks noChangeArrowheads="1"/>
          </p:cNvSpPr>
          <p:nvPr/>
        </p:nvSpPr>
        <p:spPr bwMode="auto">
          <a:xfrm>
            <a:off x="685800" y="5820886"/>
            <a:ext cx="7772400" cy="476250"/>
          </a:xfrm>
          <a:prstGeom prst="rect">
            <a:avLst/>
          </a:prstGeom>
          <a:noFill/>
          <a:ln w="9525">
            <a:noFill/>
            <a:miter lim="800000"/>
            <a:headEnd/>
            <a:tailEnd/>
          </a:ln>
        </p:spPr>
        <p:txBody>
          <a:bodyPr/>
          <a:lstStyle/>
          <a:p>
            <a:pPr algn="ctr"/>
            <a:r>
              <a:rPr lang="en-US" sz="2800" dirty="0">
                <a:latin typeface="Arial" charset="0"/>
                <a:cs typeface="Arial" charset="0"/>
              </a:rPr>
              <a:t>Chapter 8 </a:t>
            </a:r>
          </a:p>
          <a:p>
            <a:pPr algn="ctr"/>
            <a:r>
              <a:rPr lang="en-US" sz="2800" dirty="0">
                <a:latin typeface="Arial" charset="0"/>
                <a:cs typeface="Arial" charset="0"/>
              </a:rPr>
              <a:t>Penetration Testing</a:t>
            </a:r>
          </a:p>
        </p:txBody>
      </p:sp>
      <p:sp>
        <p:nvSpPr>
          <p:cNvPr id="6" name="Slide Number Placeholder 5"/>
          <p:cNvSpPr>
            <a:spLocks noGrp="1"/>
          </p:cNvSpPr>
          <p:nvPr>
            <p:ph type="sldNum" sz="quarter" idx="12"/>
          </p:nvPr>
        </p:nvSpPr>
        <p:spPr/>
        <p:txBody>
          <a:bodyPr/>
          <a:lstStyle/>
          <a:p>
            <a:pPr>
              <a:defRPr/>
            </a:pPr>
            <a:fld id="{BE48C441-459F-4A1E-B644-1C4D10F65152}"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Unknown Environment</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Unknown environment software testing techniques are very useful for examining any web-based applications, which are typically subjected to a barrage of valid, invalid, malformed, and malicious input from the moment they are exposed to public traffic. </a:t>
            </a:r>
          </a:p>
          <a:p>
            <a:endParaRPr lang="en-US" dirty="0"/>
          </a:p>
          <a:p>
            <a:r>
              <a:rPr lang="en-US" dirty="0"/>
              <a:t>By performing unknown environment testing before an application is released, developers can potentially find and correct errors in the development or testing stage.</a:t>
            </a:r>
          </a:p>
          <a:p>
            <a:endParaRPr lang="en-US" dirty="0"/>
          </a:p>
          <a:p>
            <a:r>
              <a:rPr lang="en-US" dirty="0"/>
              <a:t>Unknown environment testing can also be applied to networks or systems. </a:t>
            </a:r>
          </a:p>
          <a:p>
            <a:endParaRPr lang="en-US" dirty="0"/>
          </a:p>
          <a:p>
            <a:r>
              <a:rPr lang="en-US" dirty="0"/>
              <a:t>Pen tests and vulnerability assessments are often performed from a purely external perspective, where the testers have no inside knowledge of the network or systems they are examining.</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10</a:t>
            </a:fld>
            <a:endParaRPr lang="en-US" dirty="0"/>
          </a:p>
        </p:txBody>
      </p:sp>
    </p:spTree>
    <p:extLst>
      <p:ext uri="{BB962C8B-B14F-4D97-AF65-F5344CB8AC3E}">
        <p14:creationId xmlns:p14="http://schemas.microsoft.com/office/powerpoint/2010/main" val="3747128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Partially Known Environment</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20000"/>
          </a:bodyPr>
          <a:lstStyle/>
          <a:p>
            <a:r>
              <a:rPr lang="en-US" dirty="0"/>
              <a:t>What happens when you mix a bit of known environment testing and a bit of unknown environment testing? </a:t>
            </a:r>
          </a:p>
          <a:p>
            <a:endParaRPr lang="en-US" dirty="0"/>
          </a:p>
          <a:p>
            <a:r>
              <a:rPr lang="en-US" dirty="0"/>
              <a:t>You get </a:t>
            </a:r>
            <a:r>
              <a:rPr lang="en-US" b="1" dirty="0"/>
              <a:t>partially known environment (gray box) </a:t>
            </a:r>
            <a:r>
              <a:rPr lang="en-US" dirty="0"/>
              <a:t>testing. In a partially known environment test, the testers typically have some knowledge of the software, network, or systems they are testing. </a:t>
            </a:r>
          </a:p>
          <a:p>
            <a:endParaRPr lang="en-US" dirty="0"/>
          </a:p>
          <a:p>
            <a:r>
              <a:rPr lang="en-US" dirty="0"/>
              <a:t>For this reason, partially known environment testing can be very efficient and effective because testers can often quickly eliminate entire testing paths, test cases, and toolsets and can rule out things that simply won’t work and are not worth trying.</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11</a:t>
            </a:fld>
            <a:endParaRPr lang="en-US" dirty="0"/>
          </a:p>
        </p:txBody>
      </p:sp>
    </p:spTree>
    <p:extLst>
      <p:ext uri="{BB962C8B-B14F-4D97-AF65-F5344CB8AC3E}">
        <p14:creationId xmlns:p14="http://schemas.microsoft.com/office/powerpoint/2010/main" val="3162162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Rules of Engagement</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dirty="0"/>
              <a:t>The rules of engagement associated with a penetration test are critical for several reasons. </a:t>
            </a:r>
          </a:p>
          <a:p>
            <a:endParaRPr lang="en-US" dirty="0"/>
          </a:p>
          <a:p>
            <a:r>
              <a:rPr lang="en-US" dirty="0"/>
              <a:t>First and foremost, the activities associated with a penetration test are illegal if not authorized, and the rules of engagement specify the legal authority that the penetration testers have in performing their duties. </a:t>
            </a:r>
          </a:p>
          <a:p>
            <a:endParaRPr lang="en-US" dirty="0"/>
          </a:p>
          <a:p>
            <a:r>
              <a:rPr lang="en-US" dirty="0"/>
              <a:t>The rules of engagement also establish the boundaries associated with the test so that it is actually exercising the functions desired by the customer. </a:t>
            </a:r>
          </a:p>
          <a:p>
            <a:endParaRPr lang="en-US" dirty="0"/>
          </a:p>
          <a:p>
            <a:r>
              <a:rPr lang="en-US" dirty="0"/>
              <a:t>If a penetration tester performs activities outside the rules of engagement, they may be of no value to the enterprise and are thus wasted effort, and in many cases can cause problems.</a:t>
            </a:r>
          </a:p>
          <a:p>
            <a:endParaRPr lang="en-US" dirty="0"/>
          </a:p>
          <a:p>
            <a:r>
              <a:rPr lang="en-US" dirty="0"/>
              <a:t>Typical rules of engagement will include a boundary of what is in scope and what is not.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12</a:t>
            </a:fld>
            <a:endParaRPr lang="en-US" dirty="0"/>
          </a:p>
        </p:txBody>
      </p:sp>
    </p:spTree>
    <p:extLst>
      <p:ext uri="{BB962C8B-B14F-4D97-AF65-F5344CB8AC3E}">
        <p14:creationId xmlns:p14="http://schemas.microsoft.com/office/powerpoint/2010/main" val="3684094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Lateral Movement</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dirty="0"/>
              <a:t>Lateral movement, sometimes referred to as network lateral movement, refers to the process used by attackers to move deeper into a network to get to the target data. </a:t>
            </a:r>
          </a:p>
          <a:p>
            <a:endParaRPr lang="en-US" dirty="0"/>
          </a:p>
          <a:p>
            <a:r>
              <a:rPr lang="en-US" dirty="0"/>
              <a:t>In most cases, the initial entry into a system is via a user account that does not have access to the desired material, nor does the account have the appropriate levels of permissions. </a:t>
            </a:r>
          </a:p>
          <a:p>
            <a:endParaRPr lang="en-US" dirty="0"/>
          </a:p>
          <a:p>
            <a:r>
              <a:rPr lang="en-US" dirty="0"/>
              <a:t>Through a series of specific activities, an attacker can elevate their level of privilege, as shown in the next section, and also move to other machines deeper in the network. </a:t>
            </a:r>
          </a:p>
          <a:p>
            <a:endParaRPr lang="en-US" dirty="0"/>
          </a:p>
          <a:p>
            <a:r>
              <a:rPr lang="en-US" dirty="0"/>
              <a:t>This process of moving across a network is referred to as lateral movement and is a common event for advanced attackers. </a:t>
            </a:r>
          </a:p>
          <a:p>
            <a:endParaRPr lang="en-US" dirty="0"/>
          </a:p>
          <a:p>
            <a:r>
              <a:rPr lang="en-US" dirty="0"/>
              <a:t>It also represents one of the points where defenders can catch an attacker, because in most cases these lateral movements are not normal activities for the user account being used.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13</a:t>
            </a:fld>
            <a:endParaRPr lang="en-US" dirty="0"/>
          </a:p>
        </p:txBody>
      </p:sp>
    </p:spTree>
    <p:extLst>
      <p:ext uri="{BB962C8B-B14F-4D97-AF65-F5344CB8AC3E}">
        <p14:creationId xmlns:p14="http://schemas.microsoft.com/office/powerpoint/2010/main" val="2733325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Privilege Escalation</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Privilege escalation is the process of gaining increased privileges for an account. This can be done in a variety of ways—sometimes legitimate, sometimes via a bug or vulnerability. </a:t>
            </a:r>
          </a:p>
          <a:p>
            <a:endParaRPr lang="en-US" dirty="0"/>
          </a:p>
          <a:p>
            <a:r>
              <a:rPr lang="en-US" dirty="0"/>
              <a:t>Gaining root or admin access is always a goal for an attacker, because this gives them additional powers on a system that makes their job easier and opens up pathways that are otherwise closed to them. </a:t>
            </a:r>
          </a:p>
          <a:p>
            <a:endParaRPr lang="en-US" dirty="0"/>
          </a:p>
          <a:p>
            <a:r>
              <a:rPr lang="en-US" dirty="0"/>
              <a:t>The pathways to privilege escalation for a penetration tester include things such as using a local administrator account, stealing credentials to an account that has administrative rights, and exploitation of a vulnerability that results in privilege escalation.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14</a:t>
            </a:fld>
            <a:endParaRPr lang="en-US" dirty="0"/>
          </a:p>
        </p:txBody>
      </p:sp>
    </p:spTree>
    <p:extLst>
      <p:ext uri="{BB962C8B-B14F-4D97-AF65-F5344CB8AC3E}">
        <p14:creationId xmlns:p14="http://schemas.microsoft.com/office/powerpoint/2010/main" val="121400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Privilege Escalation</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There are two types of privilege escalation: horizontal and vertical. </a:t>
            </a:r>
          </a:p>
          <a:p>
            <a:endParaRPr lang="en-US" dirty="0"/>
          </a:p>
          <a:p>
            <a:r>
              <a:rPr lang="en-US" dirty="0"/>
              <a:t>In horizontal privilege escalation, the attacker expands their privileges by taking over another account and misusing the legitimate privileges granted to the other user. This is frequently done with lateral movement.</a:t>
            </a:r>
          </a:p>
          <a:p>
            <a:endParaRPr lang="en-US" dirty="0"/>
          </a:p>
          <a:p>
            <a:r>
              <a:rPr lang="en-US" dirty="0"/>
              <a:t>In vertical privilege escalation, the attacker attempts to gain more permissions or access with an existing account they have already compromised. </a:t>
            </a:r>
          </a:p>
          <a:p>
            <a:pPr lvl="1"/>
            <a:r>
              <a:rPr lang="en-US" dirty="0"/>
              <a:t>An attacker using a regular user-level account on a network can attempt to gain administrative permissions via exploiting vulnerabilities in processes or services running with administrative privilege.</a:t>
            </a:r>
          </a:p>
          <a:p>
            <a:pPr lvl="1"/>
            <a:r>
              <a:rPr lang="en-US" dirty="0"/>
              <a:t> Vertical privilege escalation requires more sophistication and is the main technique employed by advanced persistent threats (APTs).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15</a:t>
            </a:fld>
            <a:endParaRPr lang="en-US" dirty="0"/>
          </a:p>
        </p:txBody>
      </p:sp>
    </p:spTree>
    <p:extLst>
      <p:ext uri="{BB962C8B-B14F-4D97-AF65-F5344CB8AC3E}">
        <p14:creationId xmlns:p14="http://schemas.microsoft.com/office/powerpoint/2010/main" val="4246189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Persistence</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Persistence is the ability to exist beyond a machine reboot or after disconnection. </a:t>
            </a:r>
          </a:p>
          <a:p>
            <a:endParaRPr lang="en-US" dirty="0"/>
          </a:p>
          <a:p>
            <a:r>
              <a:rPr lang="en-US" dirty="0"/>
              <a:t>The term advanced persistent threat (APT) refers to a methodology that is focused first and foremost about maintaining persistence. </a:t>
            </a:r>
          </a:p>
          <a:p>
            <a:endParaRPr lang="en-US" dirty="0"/>
          </a:p>
          <a:p>
            <a:r>
              <a:rPr lang="en-US" dirty="0"/>
              <a:t>This means the attacker can and will come back into the network, and with the use of good persistence mechanisms and different accounts, it will not be obvious when they reenter. </a:t>
            </a:r>
          </a:p>
          <a:p>
            <a:endParaRPr lang="en-US" dirty="0"/>
          </a:p>
          <a:p>
            <a:r>
              <a:rPr lang="en-US" dirty="0"/>
              <a:t>Persistence can be achieved via a variety of mechanisms, such as by creating fake accounts, installing backdoors, using bots that call out through the network to allow the attacker a means of returning back into the network, and manipulating OS items such as Dynamic Link Libraries (DLLs) or permissions.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16</a:t>
            </a:fld>
            <a:endParaRPr lang="en-US" dirty="0"/>
          </a:p>
        </p:txBody>
      </p:sp>
    </p:spTree>
    <p:extLst>
      <p:ext uri="{BB962C8B-B14F-4D97-AF65-F5344CB8AC3E}">
        <p14:creationId xmlns:p14="http://schemas.microsoft.com/office/powerpoint/2010/main" val="4162497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Cleanup</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Attacking a system can leave a lot of evidence laying around. </a:t>
            </a:r>
          </a:p>
          <a:p>
            <a:endParaRPr lang="en-US" dirty="0"/>
          </a:p>
          <a:p>
            <a:r>
              <a:rPr lang="en-US" dirty="0"/>
              <a:t>Testing vulnerabilities and trying access control systems creates a pile of failed events associated with pen testing and attacking a system. </a:t>
            </a:r>
          </a:p>
          <a:p>
            <a:endParaRPr lang="en-US" dirty="0"/>
          </a:p>
          <a:p>
            <a:r>
              <a:rPr lang="en-US" dirty="0"/>
              <a:t>One of the important steps that can be taken to avoid detection is cleaning up what messes you make. Cleanup, or covering one’s tracks, is an essential step in a professional’s toolkit. </a:t>
            </a:r>
          </a:p>
          <a:p>
            <a:endParaRPr lang="en-US" dirty="0"/>
          </a:p>
          <a:p>
            <a:r>
              <a:rPr lang="en-US" dirty="0"/>
              <a:t>Clearing logs, blocking remote logging, messing with system history, and using reverse shells and Internet Control Message Protocol (ICMP) tunnels to avoid detection and logging are some of the methods employed.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17</a:t>
            </a:fld>
            <a:endParaRPr lang="en-US" dirty="0"/>
          </a:p>
        </p:txBody>
      </p:sp>
    </p:spTree>
    <p:extLst>
      <p:ext uri="{BB962C8B-B14F-4D97-AF65-F5344CB8AC3E}">
        <p14:creationId xmlns:p14="http://schemas.microsoft.com/office/powerpoint/2010/main" val="1668799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Bug Bounty</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55000" lnSpcReduction="20000"/>
          </a:bodyPr>
          <a:lstStyle/>
          <a:p>
            <a:r>
              <a:rPr lang="en-US" dirty="0"/>
              <a:t>Bug bounty programs are mechanisms where companies pay hackers for revealing the details of vulnerabilities that they discover, providing the companies an opportunity to correct the issues. </a:t>
            </a:r>
          </a:p>
          <a:p>
            <a:endParaRPr lang="en-US" dirty="0"/>
          </a:p>
          <a:p>
            <a:r>
              <a:rPr lang="en-US" dirty="0"/>
              <a:t>Most bug bounties pay some form of cash reward, with several major companies like Microsoft, Apple, and Google paying up to six-digit rewards for very critical vulnerabilities. </a:t>
            </a:r>
          </a:p>
          <a:p>
            <a:endParaRPr lang="en-US" dirty="0"/>
          </a:p>
          <a:p>
            <a:r>
              <a:rPr lang="en-US" dirty="0"/>
              <a:t>One of the important elements to understand is that for bug hunting to be legal, the firm must have an established bug bounty program, and the hunting activity must be in accordance with that program. </a:t>
            </a:r>
          </a:p>
          <a:p>
            <a:endParaRPr lang="en-US" dirty="0"/>
          </a:p>
          <a:p>
            <a:r>
              <a:rPr lang="en-US" dirty="0"/>
              <a:t>Accessing a system and exploiting vulnerabilities on another person’s or company’s network without permission is a crime, and the bug bounty program can provide such permission if it is followed properly. </a:t>
            </a:r>
          </a:p>
          <a:p>
            <a:endParaRPr lang="en-US" dirty="0"/>
          </a:p>
          <a:p>
            <a:r>
              <a:rPr lang="en-US" dirty="0"/>
              <a:t>Finding a vulnerability and attempting to sell it to a company without a bug bounty program is often met with a very strong legal response and potentially a criminal investigation.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18</a:t>
            </a:fld>
            <a:endParaRPr lang="en-US" dirty="0"/>
          </a:p>
        </p:txBody>
      </p:sp>
    </p:spTree>
    <p:extLst>
      <p:ext uri="{BB962C8B-B14F-4D97-AF65-F5344CB8AC3E}">
        <p14:creationId xmlns:p14="http://schemas.microsoft.com/office/powerpoint/2010/main" val="3196594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Pivoting</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Pivoting is a technique similar to lateral movement. In pivoting, one moves to a new location in a network and begins the attack process over again, performing scans to see machines that were not visible from the outside. </a:t>
            </a:r>
          </a:p>
          <a:p>
            <a:endParaRPr lang="en-US" dirty="0"/>
          </a:p>
          <a:p>
            <a:r>
              <a:rPr lang="en-US" dirty="0"/>
              <a:t>The whole purpose of lateral movement is to go to where the data is, and pivoting is one of the key methods of learning where to move next. </a:t>
            </a:r>
          </a:p>
          <a:p>
            <a:endParaRPr lang="en-US" dirty="0"/>
          </a:p>
          <a:p>
            <a:r>
              <a:rPr lang="en-US" dirty="0"/>
              <a:t>The process works as follows: Gain an initial foothold based on what you can see and do from outside the network. </a:t>
            </a:r>
          </a:p>
          <a:p>
            <a:endParaRPr lang="en-US" dirty="0"/>
          </a:p>
          <a:p>
            <a:r>
              <a:rPr lang="en-US" dirty="0"/>
              <a:t>Then, from this new machine inside the network, begin the process over again and move deeper.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19</a:t>
            </a:fld>
            <a:endParaRPr lang="en-US" dirty="0"/>
          </a:p>
        </p:txBody>
      </p:sp>
    </p:spTree>
    <p:extLst>
      <p:ext uri="{BB962C8B-B14F-4D97-AF65-F5344CB8AC3E}">
        <p14:creationId xmlns:p14="http://schemas.microsoft.com/office/powerpoint/2010/main" val="1326183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010400" cy="1143000"/>
          </a:xfrm>
          <a:noFill/>
        </p:spPr>
        <p:txBody>
          <a:bodyPr>
            <a:noAutofit/>
          </a:bodyPr>
          <a:lstStyle/>
          <a:p>
            <a:pPr eaLnBrk="1" hangingPunct="1"/>
            <a:r>
              <a:rPr lang="en-US" sz="3600" b="1" dirty="0"/>
              <a:t>Chapter 8 (Domain 1.8)</a:t>
            </a:r>
            <a:br>
              <a:rPr lang="en-US" sz="3600" b="1" dirty="0"/>
            </a:br>
            <a:r>
              <a:rPr lang="en-US" sz="3600" b="1" dirty="0"/>
              <a:t>Learning Objectives</a:t>
            </a:r>
            <a:endParaRPr lang="en-US" sz="3600" dirty="0">
              <a:latin typeface="Arial" charset="0"/>
              <a:cs typeface="Arial" charset="0"/>
            </a:endParaRPr>
          </a:p>
        </p:txBody>
      </p:sp>
      <p:sp>
        <p:nvSpPr>
          <p:cNvPr id="4" name="Rectangle 3"/>
          <p:cNvSpPr>
            <a:spLocks noGrp="1" noChangeArrowheads="1"/>
          </p:cNvSpPr>
          <p:nvPr>
            <p:ph idx="1"/>
          </p:nvPr>
        </p:nvSpPr>
        <p:spPr>
          <a:xfrm>
            <a:off x="457200" y="1676400"/>
            <a:ext cx="8229600" cy="3840163"/>
          </a:xfrm>
        </p:spPr>
        <p:txBody>
          <a:bodyPr>
            <a:normAutofit/>
          </a:bodyPr>
          <a:lstStyle/>
          <a:p>
            <a:r>
              <a:rPr lang="en-US" sz="2400" b="1" dirty="0"/>
              <a:t>Explain the techniques used in penetration testing.</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a:t>
            </a:fld>
            <a:endParaRPr lang="en-US" dirty="0"/>
          </a:p>
        </p:txBody>
      </p:sp>
      <p:sp>
        <p:nvSpPr>
          <p:cNvPr id="3" name="Content Placeholder 5">
            <a:extLst>
              <a:ext uri="{FF2B5EF4-FFF2-40B4-BE49-F238E27FC236}">
                <a16:creationId xmlns:a16="http://schemas.microsoft.com/office/drawing/2014/main" id="{322651EF-E0A9-6350-094A-DD5274A40100}"/>
              </a:ext>
            </a:extLst>
          </p:cNvPr>
          <p:cNvSpPr txBox="1">
            <a:spLocks/>
          </p:cNvSpPr>
          <p:nvPr/>
        </p:nvSpPr>
        <p:spPr bwMode="auto">
          <a:xfrm>
            <a:off x="838200" y="2255837"/>
            <a:ext cx="4038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775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Penetration testing</a:t>
            </a:r>
          </a:p>
          <a:p>
            <a:pPr lvl="1"/>
            <a:r>
              <a:rPr lang="en-US" dirty="0"/>
              <a:t>Known environment</a:t>
            </a:r>
          </a:p>
          <a:p>
            <a:pPr lvl="1"/>
            <a:r>
              <a:rPr lang="en-US" dirty="0"/>
              <a:t>Unknown environment</a:t>
            </a:r>
          </a:p>
          <a:p>
            <a:pPr lvl="1"/>
            <a:r>
              <a:rPr lang="en-US" dirty="0"/>
              <a:t>Partially known environment</a:t>
            </a:r>
          </a:p>
          <a:p>
            <a:pPr lvl="1"/>
            <a:r>
              <a:rPr lang="en-US" dirty="0"/>
              <a:t>Lateral movement</a:t>
            </a:r>
          </a:p>
          <a:p>
            <a:pPr lvl="1"/>
            <a:r>
              <a:rPr lang="en-US" dirty="0"/>
              <a:t>Privilege escalation</a:t>
            </a:r>
          </a:p>
          <a:p>
            <a:pPr lvl="1"/>
            <a:r>
              <a:rPr lang="en-US" dirty="0"/>
              <a:t>Persistence</a:t>
            </a:r>
          </a:p>
          <a:p>
            <a:pPr lvl="1"/>
            <a:r>
              <a:rPr lang="en-US" dirty="0"/>
              <a:t>Cleanup</a:t>
            </a:r>
          </a:p>
          <a:p>
            <a:pPr lvl="1"/>
            <a:r>
              <a:rPr lang="en-US" dirty="0"/>
              <a:t>Bug bounty</a:t>
            </a:r>
          </a:p>
          <a:p>
            <a:pPr lvl="1"/>
            <a:r>
              <a:rPr lang="en-US" dirty="0"/>
              <a:t>Pivoting</a:t>
            </a:r>
          </a:p>
        </p:txBody>
      </p:sp>
      <p:sp>
        <p:nvSpPr>
          <p:cNvPr id="6" name="Content Placeholder 6">
            <a:extLst>
              <a:ext uri="{FF2B5EF4-FFF2-40B4-BE49-F238E27FC236}">
                <a16:creationId xmlns:a16="http://schemas.microsoft.com/office/drawing/2014/main" id="{56C5AA92-6480-788C-20BD-9EE2E338F87B}"/>
              </a:ext>
            </a:extLst>
          </p:cNvPr>
          <p:cNvSpPr txBox="1">
            <a:spLocks/>
          </p:cNvSpPr>
          <p:nvPr/>
        </p:nvSpPr>
        <p:spPr>
          <a:xfrm>
            <a:off x="4648200" y="2255837"/>
            <a:ext cx="4038600" cy="4525963"/>
          </a:xfrm>
          <a:prstGeom prst="rect">
            <a:avLst/>
          </a:prstGeom>
        </p:spPr>
        <p:txBody>
          <a:bodyPr>
            <a:normAutofit fontScale="850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Passive and active reconnaissance</a:t>
            </a:r>
          </a:p>
          <a:p>
            <a:pPr lvl="1"/>
            <a:r>
              <a:rPr lang="en-US" dirty="0"/>
              <a:t>Drones</a:t>
            </a:r>
          </a:p>
          <a:p>
            <a:pPr lvl="1"/>
            <a:r>
              <a:rPr lang="en-US" dirty="0"/>
              <a:t>War flying</a:t>
            </a:r>
          </a:p>
          <a:p>
            <a:pPr lvl="1"/>
            <a:r>
              <a:rPr lang="en-US" dirty="0"/>
              <a:t>War driving</a:t>
            </a:r>
          </a:p>
          <a:p>
            <a:pPr lvl="1"/>
            <a:r>
              <a:rPr lang="en-US" dirty="0"/>
              <a:t>Footprinting</a:t>
            </a:r>
          </a:p>
          <a:p>
            <a:pPr lvl="1"/>
            <a:r>
              <a:rPr lang="en-US" dirty="0"/>
              <a:t>OSINT</a:t>
            </a:r>
          </a:p>
          <a:p>
            <a:r>
              <a:rPr lang="en-US" b="1" dirty="0"/>
              <a:t>Exercise types</a:t>
            </a:r>
          </a:p>
          <a:p>
            <a:pPr lvl="1"/>
            <a:r>
              <a:rPr lang="en-US" dirty="0"/>
              <a:t>Red-team</a:t>
            </a:r>
          </a:p>
          <a:p>
            <a:pPr lvl="1"/>
            <a:r>
              <a:rPr lang="en-US" dirty="0"/>
              <a:t>Blue-team</a:t>
            </a:r>
          </a:p>
          <a:p>
            <a:pPr lvl="1"/>
            <a:r>
              <a:rPr lang="en-US" dirty="0"/>
              <a:t>White-team</a:t>
            </a:r>
          </a:p>
          <a:p>
            <a:pPr lvl="1"/>
            <a:r>
              <a:rPr lang="en-US" dirty="0"/>
              <a:t>Purple-team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Pivoting</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20000"/>
          </a:bodyPr>
          <a:lstStyle/>
          <a:p>
            <a:r>
              <a:rPr lang="en-US" dirty="0"/>
              <a:t>One of the giveaways of this activity is internal scanning. </a:t>
            </a:r>
          </a:p>
          <a:p>
            <a:endParaRPr lang="en-US" dirty="0"/>
          </a:p>
          <a:p>
            <a:r>
              <a:rPr lang="en-US" dirty="0"/>
              <a:t>Although it is common to see multiple scans occurring outside the network, once an attacker is inside the network in an area where there is no legitimate reason for scanning activity, a scan reveals that someone is “looking.” </a:t>
            </a:r>
          </a:p>
          <a:p>
            <a:endParaRPr lang="en-US" dirty="0"/>
          </a:p>
          <a:p>
            <a:r>
              <a:rPr lang="en-US" dirty="0"/>
              <a:t>Slowing down their scans is one method an attacker can use to avoid detection, but this stretches out their engagement, which is a cost factor for pen testers but not necessarily one for APTs.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20</a:t>
            </a:fld>
            <a:endParaRPr lang="en-US" dirty="0"/>
          </a:p>
        </p:txBody>
      </p:sp>
    </p:spTree>
    <p:extLst>
      <p:ext uri="{BB962C8B-B14F-4D97-AF65-F5344CB8AC3E}">
        <p14:creationId xmlns:p14="http://schemas.microsoft.com/office/powerpoint/2010/main" val="1885695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600" b="1" dirty="0"/>
              <a:t>Passive and Active Reconnaissance</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Reconnaissance can be one of two types: passive or active. </a:t>
            </a:r>
          </a:p>
          <a:p>
            <a:endParaRPr lang="en-US" dirty="0"/>
          </a:p>
          <a:p>
            <a:r>
              <a:rPr lang="en-US" dirty="0"/>
              <a:t>Passive reconnaissance is performed using methods to gain information about targeted computers and networks without actively engaging with the target systems and thus avoiding detection. </a:t>
            </a:r>
          </a:p>
          <a:p>
            <a:pPr lvl="1"/>
            <a:r>
              <a:rPr lang="en-US" dirty="0"/>
              <a:t>Passive reconnaissance has limits on how much an attacker can learn, but it’s completely stealthy.</a:t>
            </a:r>
          </a:p>
          <a:p>
            <a:endParaRPr lang="en-US" dirty="0"/>
          </a:p>
          <a:p>
            <a:r>
              <a:rPr lang="en-US" dirty="0"/>
              <a:t>In active reconnaissance, the attacker engages with the target system, typically conducting a port scan to find any open ports. </a:t>
            </a:r>
          </a:p>
          <a:p>
            <a:pPr lvl="1"/>
            <a:r>
              <a:rPr lang="en-US" dirty="0"/>
              <a:t>Active reconnaissance involves using packets that can be traced; it involves engaging services that can be logged.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21</a:t>
            </a:fld>
            <a:endParaRPr lang="en-US" dirty="0"/>
          </a:p>
        </p:txBody>
      </p:sp>
    </p:spTree>
    <p:extLst>
      <p:ext uri="{BB962C8B-B14F-4D97-AF65-F5344CB8AC3E}">
        <p14:creationId xmlns:p14="http://schemas.microsoft.com/office/powerpoint/2010/main" val="2701527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Drones</a:t>
            </a:r>
            <a:endParaRPr lang="en-US" sz="3600" dirty="0">
              <a:latin typeface="Arial" charset="0"/>
              <a:cs typeface="Arial" charset="0"/>
            </a:endParaRPr>
          </a:p>
        </p:txBody>
      </p:sp>
      <p:sp>
        <p:nvSpPr>
          <p:cNvPr id="4" name="Rectangle 3"/>
          <p:cNvSpPr>
            <a:spLocks noGrp="1" noChangeArrowheads="1"/>
          </p:cNvSpPr>
          <p:nvPr>
            <p:ph idx="1"/>
          </p:nvPr>
        </p:nvSpPr>
        <p:spPr>
          <a:xfrm>
            <a:off x="152400" y="1752599"/>
            <a:ext cx="8763000" cy="4968875"/>
          </a:xfrm>
        </p:spPr>
        <p:txBody>
          <a:bodyPr>
            <a:normAutofit fontScale="85000" lnSpcReduction="10000"/>
          </a:bodyPr>
          <a:lstStyle/>
          <a:p>
            <a:r>
              <a:rPr lang="en-US" dirty="0"/>
              <a:t>Drones are unmanned aerial platforms capable of carrying cameras, mobile devices, and other items across normal boundaries such as walls, fences, and checkpoints. </a:t>
            </a:r>
          </a:p>
          <a:p>
            <a:endParaRPr lang="en-US" dirty="0"/>
          </a:p>
          <a:p>
            <a:r>
              <a:rPr lang="en-US" dirty="0"/>
              <a:t>This provides pen testers a means of getting closer to signals such as wireless networks and then recording traffic. </a:t>
            </a:r>
          </a:p>
          <a:p>
            <a:endParaRPr lang="en-US" dirty="0"/>
          </a:p>
          <a:p>
            <a:r>
              <a:rPr lang="en-US" dirty="0"/>
              <a:t>While the use of drones to capture network traffic may seem esoteric, this technique has a name, war flying, and it is described in the next section.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22</a:t>
            </a:fld>
            <a:endParaRPr lang="en-US" dirty="0"/>
          </a:p>
        </p:txBody>
      </p:sp>
    </p:spTree>
    <p:extLst>
      <p:ext uri="{BB962C8B-B14F-4D97-AF65-F5344CB8AC3E}">
        <p14:creationId xmlns:p14="http://schemas.microsoft.com/office/powerpoint/2010/main" val="4099492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War Flying</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3581400" cy="4830762"/>
          </a:xfrm>
        </p:spPr>
        <p:txBody>
          <a:bodyPr>
            <a:normAutofit/>
          </a:bodyPr>
          <a:lstStyle/>
          <a:p>
            <a:r>
              <a:rPr lang="en-US" dirty="0"/>
              <a:t>Using a drone to fly over a facility and capture wireless network traffic is called war flying.</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23</a:t>
            </a:fld>
            <a:endParaRPr lang="en-US" dirty="0"/>
          </a:p>
        </p:txBody>
      </p:sp>
      <p:pic>
        <p:nvPicPr>
          <p:cNvPr id="6" name="Content Placeholder 4">
            <a:extLst>
              <a:ext uri="{FF2B5EF4-FFF2-40B4-BE49-F238E27FC236}">
                <a16:creationId xmlns:a16="http://schemas.microsoft.com/office/drawing/2014/main" id="{813A4967-4B09-47DC-BE38-5D8C3576B54A}"/>
              </a:ext>
            </a:extLst>
          </p:cNvPr>
          <p:cNvPicPr>
            <a:picLocks noChangeAspect="1"/>
          </p:cNvPicPr>
          <p:nvPr/>
        </p:nvPicPr>
        <p:blipFill>
          <a:blip r:embed="rId2"/>
          <a:stretch>
            <a:fillRect/>
          </a:stretch>
        </p:blipFill>
        <p:spPr>
          <a:xfrm>
            <a:off x="4224493" y="1992312"/>
            <a:ext cx="4657414" cy="4351338"/>
          </a:xfrm>
          <a:prstGeom prst="rect">
            <a:avLst/>
          </a:prstGeom>
        </p:spPr>
      </p:pic>
    </p:spTree>
    <p:extLst>
      <p:ext uri="{BB962C8B-B14F-4D97-AF65-F5344CB8AC3E}">
        <p14:creationId xmlns:p14="http://schemas.microsoft.com/office/powerpoint/2010/main" val="267950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War Driving</a:t>
            </a:r>
            <a:endParaRPr lang="en-US" sz="3600" dirty="0">
              <a:latin typeface="Arial" charset="0"/>
              <a:cs typeface="Arial" charset="0"/>
            </a:endParaRPr>
          </a:p>
        </p:txBody>
      </p:sp>
      <p:sp>
        <p:nvSpPr>
          <p:cNvPr id="4" name="Rectangle 3"/>
          <p:cNvSpPr>
            <a:spLocks noGrp="1" noChangeArrowheads="1"/>
          </p:cNvSpPr>
          <p:nvPr>
            <p:ph idx="1"/>
          </p:nvPr>
        </p:nvSpPr>
        <p:spPr>
          <a:xfrm>
            <a:off x="152400" y="1752599"/>
            <a:ext cx="8763000" cy="4968875"/>
          </a:xfrm>
        </p:spPr>
        <p:txBody>
          <a:bodyPr>
            <a:normAutofit fontScale="77500" lnSpcReduction="20000"/>
          </a:bodyPr>
          <a:lstStyle/>
          <a:p>
            <a:r>
              <a:rPr lang="en-US" dirty="0"/>
              <a:t>War driving is the same concept as war flying, but rather than using a drone to capture the traffic, one simply drives past the points of access. </a:t>
            </a:r>
          </a:p>
          <a:p>
            <a:endParaRPr lang="en-US" dirty="0"/>
          </a:p>
          <a:p>
            <a:r>
              <a:rPr lang="en-US" dirty="0"/>
              <a:t>Mapping the access points, including geographic information, has become a common activity, with many such maps already published online.</a:t>
            </a:r>
          </a:p>
          <a:p>
            <a:endParaRPr lang="en-US" dirty="0"/>
          </a:p>
          <a:p>
            <a:r>
              <a:rPr lang="en-US" dirty="0"/>
              <a:t>Numerous software packages support the functions of war driving, and the feature set of some of these packages has become fairly extensive, including adding geolocation information as well as building databases of the associated metadata with an open access point.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24</a:t>
            </a:fld>
            <a:endParaRPr lang="en-US" dirty="0"/>
          </a:p>
        </p:txBody>
      </p:sp>
    </p:spTree>
    <p:extLst>
      <p:ext uri="{BB962C8B-B14F-4D97-AF65-F5344CB8AC3E}">
        <p14:creationId xmlns:p14="http://schemas.microsoft.com/office/powerpoint/2010/main" val="1701066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War Driving</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3886200" cy="4419600"/>
          </a:xfrm>
        </p:spPr>
        <p:txBody>
          <a:bodyPr>
            <a:normAutofit fontScale="70000" lnSpcReduction="20000"/>
          </a:bodyPr>
          <a:lstStyle/>
          <a:p>
            <a:r>
              <a:rPr lang="en-US" dirty="0"/>
              <a:t>War driving is a follow-on technique of war chalking, which is the marking of curbs and sidewalks with chalk to create symbolic representations of observed open wireless networks in the area. </a:t>
            </a:r>
          </a:p>
          <a:p>
            <a:endParaRPr lang="en-US" dirty="0"/>
          </a:p>
          <a:p>
            <a:r>
              <a:rPr lang="en-US" dirty="0"/>
              <a:t>This is a modern-day set of hobo markings, providing information to fellow travelers of the location and availability of open wireless networks.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25</a:t>
            </a:fld>
            <a:endParaRPr lang="en-US" dirty="0"/>
          </a:p>
        </p:txBody>
      </p:sp>
      <p:pic>
        <p:nvPicPr>
          <p:cNvPr id="6" name="Content Placeholder 4">
            <a:extLst>
              <a:ext uri="{FF2B5EF4-FFF2-40B4-BE49-F238E27FC236}">
                <a16:creationId xmlns:a16="http://schemas.microsoft.com/office/drawing/2014/main" id="{BE9C2930-E8FC-489A-853A-2E044FD3FE09}"/>
              </a:ext>
            </a:extLst>
          </p:cNvPr>
          <p:cNvPicPr>
            <a:picLocks noChangeAspect="1"/>
          </p:cNvPicPr>
          <p:nvPr/>
        </p:nvPicPr>
        <p:blipFill>
          <a:blip r:embed="rId2"/>
          <a:stretch>
            <a:fillRect/>
          </a:stretch>
        </p:blipFill>
        <p:spPr>
          <a:xfrm>
            <a:off x="4124678" y="2101056"/>
            <a:ext cx="4762500" cy="3571875"/>
          </a:xfrm>
          <a:prstGeom prst="rect">
            <a:avLst/>
          </a:prstGeom>
        </p:spPr>
      </p:pic>
    </p:spTree>
    <p:extLst>
      <p:ext uri="{BB962C8B-B14F-4D97-AF65-F5344CB8AC3E}">
        <p14:creationId xmlns:p14="http://schemas.microsoft.com/office/powerpoint/2010/main" val="3465707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War Shipping</a:t>
            </a:r>
            <a:endParaRPr lang="en-US" sz="3600" dirty="0">
              <a:latin typeface="Arial" charset="0"/>
              <a:cs typeface="Arial" charset="0"/>
            </a:endParaRPr>
          </a:p>
        </p:txBody>
      </p:sp>
      <p:sp>
        <p:nvSpPr>
          <p:cNvPr id="4" name="Rectangle 3"/>
          <p:cNvSpPr>
            <a:spLocks noGrp="1" noChangeArrowheads="1"/>
          </p:cNvSpPr>
          <p:nvPr>
            <p:ph idx="1"/>
          </p:nvPr>
        </p:nvSpPr>
        <p:spPr>
          <a:xfrm>
            <a:off x="152400" y="1752599"/>
            <a:ext cx="8763000" cy="4968875"/>
          </a:xfrm>
        </p:spPr>
        <p:txBody>
          <a:bodyPr>
            <a:normAutofit fontScale="70000" lnSpcReduction="20000"/>
          </a:bodyPr>
          <a:lstStyle/>
          <a:p>
            <a:r>
              <a:rPr lang="en-US" dirty="0"/>
              <a:t>Another variant of these attack methods is war shipping, where the attacker ships a specially set up mobile phone to a location. </a:t>
            </a:r>
          </a:p>
          <a:p>
            <a:endParaRPr lang="en-US" dirty="0"/>
          </a:p>
          <a:p>
            <a:r>
              <a:rPr lang="en-US" dirty="0"/>
              <a:t>This device has a large external battery and special software. The phone is constantly running and collecting network data, and at periodic intervals, it uses its cellular capability to package and send out bursts of collected data. </a:t>
            </a:r>
          </a:p>
          <a:p>
            <a:endParaRPr lang="en-US" dirty="0"/>
          </a:p>
          <a:p>
            <a:r>
              <a:rPr lang="en-US" dirty="0"/>
              <a:t>If you ship a phone to someone while they are on vacation, for example, the box can sit for days on the victim’s desk, unopened, while the eavesdropping device records and sends out traffic for days. </a:t>
            </a:r>
          </a:p>
          <a:p>
            <a:endParaRPr lang="en-US" dirty="0"/>
          </a:p>
          <a:p>
            <a:r>
              <a:rPr lang="en-US" dirty="0"/>
              <a:t>Again, this is a method of bypassing gates and guards, and is easily thwarted if a central mail room opens all packages and inspects their contents.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26</a:t>
            </a:fld>
            <a:endParaRPr lang="en-US" dirty="0"/>
          </a:p>
        </p:txBody>
      </p:sp>
    </p:spTree>
    <p:extLst>
      <p:ext uri="{BB962C8B-B14F-4D97-AF65-F5344CB8AC3E}">
        <p14:creationId xmlns:p14="http://schemas.microsoft.com/office/powerpoint/2010/main" val="32847404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Footprinting</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Footprinting, also called reconnaissance, is the first step in gaining active information on a network. </a:t>
            </a:r>
          </a:p>
          <a:p>
            <a:endParaRPr lang="en-US" dirty="0"/>
          </a:p>
          <a:p>
            <a:r>
              <a:rPr lang="en-US" dirty="0"/>
              <a:t>Using footprinting, a pen tester can gather information about computer systems and the entities they belong to, and in some cases user information as well. </a:t>
            </a:r>
          </a:p>
          <a:p>
            <a:endParaRPr lang="en-US" dirty="0"/>
          </a:p>
          <a:p>
            <a:r>
              <a:rPr lang="en-US" dirty="0"/>
              <a:t>The primary method of gathering this information is via network sniffing and the use of scanning software.</a:t>
            </a:r>
          </a:p>
          <a:p>
            <a:endParaRPr lang="en-US" dirty="0"/>
          </a:p>
          <a:p>
            <a:r>
              <a:rPr lang="en-US" dirty="0"/>
              <a:t>Once a network is mapped via footprinting, the pen tester can make decisions about which machines to perform vulnerability mapping on, and in some cases, which machines to avoid, such as honeypots.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27</a:t>
            </a:fld>
            <a:endParaRPr lang="en-US" dirty="0"/>
          </a:p>
        </p:txBody>
      </p:sp>
    </p:spTree>
    <p:extLst>
      <p:ext uri="{BB962C8B-B14F-4D97-AF65-F5344CB8AC3E}">
        <p14:creationId xmlns:p14="http://schemas.microsoft.com/office/powerpoint/2010/main" val="3470546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OSINT</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OSINT (open-source intelligence) is the technique of using publicly available information sources to gather information on a system. </a:t>
            </a:r>
          </a:p>
          <a:p>
            <a:endParaRPr lang="en-US" dirty="0"/>
          </a:p>
          <a:p>
            <a:r>
              <a:rPr lang="en-US" dirty="0"/>
              <a:t>OSINT is not a single method but rather an entire set of both qualitative and quantitative methods that can be used to collect useful information. </a:t>
            </a:r>
          </a:p>
          <a:p>
            <a:endParaRPr lang="en-US" dirty="0"/>
          </a:p>
          <a:p>
            <a:r>
              <a:rPr lang="en-US" dirty="0"/>
              <a:t>If an attack is going to employ social engineering methods, then the OSINT steps are used to gain information about the users and find methods that will improve the odds of a successful campaign. </a:t>
            </a:r>
          </a:p>
          <a:p>
            <a:endParaRPr lang="en-US" dirty="0"/>
          </a:p>
          <a:p>
            <a:r>
              <a:rPr lang="en-US" dirty="0"/>
              <a:t>If the targets are network machines, then it can be useful to gather information from sites such as IP address registrars, DNS servers for mail server addresses, and other external-facing systems that require their addresses be known in order to function.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28</a:t>
            </a:fld>
            <a:endParaRPr lang="en-US" dirty="0"/>
          </a:p>
        </p:txBody>
      </p:sp>
    </p:spTree>
    <p:extLst>
      <p:ext uri="{BB962C8B-B14F-4D97-AF65-F5344CB8AC3E}">
        <p14:creationId xmlns:p14="http://schemas.microsoft.com/office/powerpoint/2010/main" val="27096729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OSINT</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Items such as PR notices from a company about its adoption of new software can provide pen testers with valuable information about the systems they will be looking at. </a:t>
            </a:r>
          </a:p>
          <a:p>
            <a:endParaRPr lang="en-US" dirty="0"/>
          </a:p>
          <a:p>
            <a:r>
              <a:rPr lang="en-US" dirty="0"/>
              <a:t>From employee postings on social media to HR postings of job openings, the list of potential sources and levels of detail associated with the information can be significant and, in many cases, extremely useful. </a:t>
            </a:r>
          </a:p>
          <a:p>
            <a:endParaRPr lang="en-US" dirty="0"/>
          </a:p>
          <a:p>
            <a:r>
              <a:rPr lang="en-US" dirty="0"/>
              <a:t>At the beginning, a pen tester may have zero knowledge of a system and its components, but after some OSINT work, the level of information can increase significantly, thus changing an unknown environment (black box) type of encounter to at least a partially known environment (gray box) type of encounter.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29</a:t>
            </a:fld>
            <a:endParaRPr lang="en-US" dirty="0"/>
          </a:p>
        </p:txBody>
      </p:sp>
    </p:spTree>
    <p:extLst>
      <p:ext uri="{BB962C8B-B14F-4D97-AF65-F5344CB8AC3E}">
        <p14:creationId xmlns:p14="http://schemas.microsoft.com/office/powerpoint/2010/main" val="766251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Penetration Testing</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Penetration testing simulates an attack from a malicious outsider—probing your network and systems for a way in (often any way in). </a:t>
            </a:r>
          </a:p>
          <a:p>
            <a:endParaRPr lang="en-US" dirty="0"/>
          </a:p>
          <a:p>
            <a:r>
              <a:rPr lang="en-US" dirty="0"/>
              <a:t>Penetration tests, or pen tests for short, are often the most aggressive form of security testing and can take on many forms, depending on what is considered “in” or “out” of scope.</a:t>
            </a:r>
          </a:p>
          <a:p>
            <a:endParaRPr lang="en-US" dirty="0"/>
          </a:p>
          <a:p>
            <a:r>
              <a:rPr lang="en-US" dirty="0"/>
              <a:t>This can range from an attack across network links, to social engineering, to having a tester physically break into the building. </a:t>
            </a:r>
          </a:p>
          <a:p>
            <a:endParaRPr lang="en-US" dirty="0"/>
          </a:p>
          <a:p>
            <a:r>
              <a:rPr lang="en-US" dirty="0"/>
              <a:t>Other pen tests are limited—only attacks across network links are allowed, with no physical attacks.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a:t>
            </a:fld>
            <a:endParaRPr lang="en-US" dirty="0"/>
          </a:p>
        </p:txBody>
      </p:sp>
    </p:spTree>
    <p:extLst>
      <p:ext uri="{BB962C8B-B14F-4D97-AF65-F5344CB8AC3E}">
        <p14:creationId xmlns:p14="http://schemas.microsoft.com/office/powerpoint/2010/main" val="1533229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Exercise Types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Security exercise types include those focused-on offense, defense, or a mix of offense and defense. </a:t>
            </a:r>
          </a:p>
          <a:p>
            <a:endParaRPr lang="en-US" dirty="0"/>
          </a:p>
          <a:p>
            <a:r>
              <a:rPr lang="en-US" dirty="0"/>
              <a:t>Different colors are used to denote the different teams that participate in an exercise. </a:t>
            </a:r>
          </a:p>
          <a:p>
            <a:endParaRPr lang="en-US" dirty="0"/>
          </a:p>
          <a:p>
            <a:r>
              <a:rPr lang="en-US" dirty="0"/>
              <a:t>These exercises can be created to test different aspects—from technical to managerial to top-level management actions. </a:t>
            </a:r>
          </a:p>
          <a:p>
            <a:endParaRPr lang="en-US" dirty="0"/>
          </a:p>
          <a:p>
            <a:r>
              <a:rPr lang="en-US" dirty="0"/>
              <a:t>The objective of the exercises is to test capability, practice skills, learn options, and develop strategies in a nonthreatening environment.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30</a:t>
            </a:fld>
            <a:endParaRPr lang="en-US" dirty="0"/>
          </a:p>
        </p:txBody>
      </p:sp>
    </p:spTree>
    <p:extLst>
      <p:ext uri="{BB962C8B-B14F-4D97-AF65-F5344CB8AC3E}">
        <p14:creationId xmlns:p14="http://schemas.microsoft.com/office/powerpoint/2010/main" val="1927505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Red Team</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Red teams are composed of members who are focused on offense. Red team members use their skills to mimic a real-world threat environment and provide a test of a firm’s defensive capabilities. </a:t>
            </a:r>
          </a:p>
          <a:p>
            <a:endParaRPr lang="en-US" dirty="0"/>
          </a:p>
          <a:p>
            <a:r>
              <a:rPr lang="en-US" dirty="0"/>
              <a:t>Red teams are frequently third-party contractors, as their skill set is specialized, and the required skill level is high. </a:t>
            </a:r>
          </a:p>
          <a:p>
            <a:endParaRPr lang="en-US" dirty="0"/>
          </a:p>
          <a:p>
            <a:r>
              <a:rPr lang="en-US" dirty="0"/>
              <a:t>Depending on the scope of an exercise, red team members may vary based on the systems and protocols being tested and having a large pool of experienced personnel is another reason most red teamwork is outsourced to firms that specialize in it and keep large teams for contracts.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31</a:t>
            </a:fld>
            <a:endParaRPr lang="en-US" dirty="0"/>
          </a:p>
        </p:txBody>
      </p:sp>
    </p:spTree>
    <p:extLst>
      <p:ext uri="{BB962C8B-B14F-4D97-AF65-F5344CB8AC3E}">
        <p14:creationId xmlns:p14="http://schemas.microsoft.com/office/powerpoint/2010/main" val="7037708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Blue Team</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dirty="0"/>
              <a:t>The blue team is the defense team and, as such, is typically an in-house operation, unless the defensive efforts are outsourced. </a:t>
            </a:r>
          </a:p>
          <a:p>
            <a:endParaRPr lang="en-US" dirty="0"/>
          </a:p>
          <a:p>
            <a:r>
              <a:rPr lang="en-US" dirty="0"/>
              <a:t>When you outsource your defense, this adds a layer of complexity to the use of exercises, as this activity has to be negotiated and contracted with your outsourced security provider as well. </a:t>
            </a:r>
          </a:p>
          <a:p>
            <a:endParaRPr lang="en-US" dirty="0"/>
          </a:p>
          <a:p>
            <a:r>
              <a:rPr lang="en-US" dirty="0"/>
              <a:t>Blue team members come from the IT and security operations departments, and they typically perform two functions. </a:t>
            </a:r>
          </a:p>
          <a:p>
            <a:endParaRPr lang="en-US" dirty="0"/>
          </a:p>
          <a:p>
            <a:r>
              <a:rPr lang="en-US" dirty="0"/>
              <a:t>The first is establishing defenses, configuring defensive elements such as firewalls and security appliances, managing permissions, and logging. </a:t>
            </a:r>
          </a:p>
          <a:p>
            <a:endParaRPr lang="en-US" dirty="0"/>
          </a:p>
          <a:p>
            <a:r>
              <a:rPr lang="en-US" dirty="0"/>
              <a:t>The second involves monitoring and incident response functions. In this role, they are on the lookout for attacks and manage the system’s responses to any unauthorized behaviors observed.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32</a:t>
            </a:fld>
            <a:endParaRPr lang="en-US" dirty="0"/>
          </a:p>
        </p:txBody>
      </p:sp>
    </p:spTree>
    <p:extLst>
      <p:ext uri="{BB962C8B-B14F-4D97-AF65-F5344CB8AC3E}">
        <p14:creationId xmlns:p14="http://schemas.microsoft.com/office/powerpoint/2010/main" val="2589973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White Team</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dirty="0"/>
              <a:t>When an exercise involves scoring and/or a competition perspective, the team of judges is called the white team. </a:t>
            </a:r>
          </a:p>
          <a:p>
            <a:endParaRPr lang="en-US" dirty="0"/>
          </a:p>
          <a:p>
            <a:r>
              <a:rPr lang="en-US" dirty="0"/>
              <a:t>If the exercise is such that it requires an outside set of coordinators to manage it, independent of the defending team, these coordinators are also called the white team. </a:t>
            </a:r>
          </a:p>
          <a:p>
            <a:endParaRPr lang="en-US" dirty="0"/>
          </a:p>
          <a:p>
            <a:r>
              <a:rPr lang="en-US" dirty="0"/>
              <a:t>White team members are there to ensure that the actual exercise stays on track and employs the desired elements of a system.</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33</a:t>
            </a:fld>
            <a:endParaRPr lang="en-US" dirty="0"/>
          </a:p>
        </p:txBody>
      </p:sp>
    </p:spTree>
    <p:extLst>
      <p:ext uri="{BB962C8B-B14F-4D97-AF65-F5344CB8AC3E}">
        <p14:creationId xmlns:p14="http://schemas.microsoft.com/office/powerpoint/2010/main" val="4173151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Purple Team</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A purple team is composed of both red team and blue team members. These team members work together to establish and test defenses. </a:t>
            </a:r>
          </a:p>
          <a:p>
            <a:endParaRPr lang="en-US" dirty="0"/>
          </a:p>
          <a:p>
            <a:r>
              <a:rPr lang="en-US" dirty="0"/>
              <a:t>Many times, when you engage a third-party red team, it will include a couple blue team members to help manage your team’s responses to the attack vectors being used. </a:t>
            </a:r>
          </a:p>
          <a:p>
            <a:endParaRPr lang="en-US" dirty="0"/>
          </a:p>
          <a:p>
            <a:r>
              <a:rPr lang="en-US" dirty="0"/>
              <a:t>At times it may also be useful to have a red team member working with your blue team, helping them understand the next steps from a red team (attacker) perspective. </a:t>
            </a:r>
          </a:p>
          <a:p>
            <a:endParaRPr lang="en-US" dirty="0"/>
          </a:p>
          <a:p>
            <a:r>
              <a:rPr lang="en-US" dirty="0"/>
              <a:t>The objective of all exercise teams is to improve a firm’s cybersecurity posture and having the right experts on both sides to help train a firm’s overall blue team operations and strategies is an efficient method of advancing defensive capabilities.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34</a:t>
            </a:fld>
            <a:endParaRPr lang="en-US" dirty="0"/>
          </a:p>
        </p:txBody>
      </p:sp>
    </p:spTree>
    <p:extLst>
      <p:ext uri="{BB962C8B-B14F-4D97-AF65-F5344CB8AC3E}">
        <p14:creationId xmlns:p14="http://schemas.microsoft.com/office/powerpoint/2010/main" val="2732837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Penetration Testing</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Regardless of the scope and allowed methods, the goal of a pen test is always the same: to determine if an attacker can bypass your security and access your systems. </a:t>
            </a:r>
          </a:p>
          <a:p>
            <a:endParaRPr lang="en-US" dirty="0"/>
          </a:p>
          <a:p>
            <a:r>
              <a:rPr lang="en-US" dirty="0"/>
              <a:t>Unlike a vulnerability assessment, which typically just catalogs vulnerabilities, a pen test attempts to exploit vulnerabilities to see how much access they allow. </a:t>
            </a:r>
          </a:p>
          <a:p>
            <a:endParaRPr lang="en-US" dirty="0"/>
          </a:p>
          <a:p>
            <a:r>
              <a:rPr lang="en-US" dirty="0"/>
              <a:t>Penetration tests are very useful in the following ways:</a:t>
            </a:r>
          </a:p>
          <a:p>
            <a:pPr lvl="1"/>
            <a:r>
              <a:rPr lang="en-US" dirty="0"/>
              <a:t>They can show relationships between a series of “low-risk” items that can be sequentially exploited to gain access</a:t>
            </a:r>
          </a:p>
          <a:p>
            <a:pPr lvl="1"/>
            <a:r>
              <a:rPr lang="en-US" dirty="0"/>
              <a:t>They can be used to test the training of employees, the effectiveness of your security measures, and the ability of your staff to detect and respond to potential attackers.</a:t>
            </a:r>
          </a:p>
          <a:p>
            <a:pPr lvl="1"/>
            <a:r>
              <a:rPr lang="en-US" dirty="0"/>
              <a:t>They can often identify and test vulnerabilities that are difficult or even impossible to detect with traditional scanning tools.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a:t>
            </a:fld>
            <a:endParaRPr lang="en-US" dirty="0"/>
          </a:p>
        </p:txBody>
      </p:sp>
    </p:spTree>
    <p:extLst>
      <p:ext uri="{BB962C8B-B14F-4D97-AF65-F5344CB8AC3E}">
        <p14:creationId xmlns:p14="http://schemas.microsoft.com/office/powerpoint/2010/main" val="3793114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Penetration Testing</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10000"/>
          </a:bodyPr>
          <a:lstStyle/>
          <a:p>
            <a:r>
              <a:rPr lang="en-US" dirty="0"/>
              <a:t>An effective penetration test offers several critical elements. </a:t>
            </a:r>
          </a:p>
          <a:p>
            <a:endParaRPr lang="en-US" dirty="0"/>
          </a:p>
          <a:p>
            <a:r>
              <a:rPr lang="en-US" dirty="0"/>
              <a:t>First, it focuses on the most commonly employed threat vectors seen in the current threat environment.</a:t>
            </a:r>
          </a:p>
          <a:p>
            <a:endParaRPr lang="en-US" dirty="0"/>
          </a:p>
          <a:p>
            <a:r>
              <a:rPr lang="en-US" dirty="0"/>
              <a:t>Second, an effective penetration test focuses on real-world attacker objectives, such as getting to and stealing intellectual property (IP). </a:t>
            </a:r>
          </a:p>
          <a:p>
            <a:pPr lvl="1"/>
            <a:r>
              <a:rPr lang="en-US" dirty="0"/>
              <a:t>Just bypassing defenses, but not obtaining the attacker’s objectives, again, does not provide a full exercise of security capabilities.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a:t>
            </a:fld>
            <a:endParaRPr lang="en-US" dirty="0"/>
          </a:p>
        </p:txBody>
      </p:sp>
    </p:spTree>
    <p:extLst>
      <p:ext uri="{BB962C8B-B14F-4D97-AF65-F5344CB8AC3E}">
        <p14:creationId xmlns:p14="http://schemas.microsoft.com/office/powerpoint/2010/main" val="3891654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Penetration Testing</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55000" lnSpcReduction="20000"/>
          </a:bodyPr>
          <a:lstStyle/>
          <a:p>
            <a:r>
              <a:rPr lang="en-US" dirty="0"/>
              <a:t>Numerous penetration test methodologies are employed by penetration testers to manage the process of a penetration test. </a:t>
            </a:r>
          </a:p>
          <a:p>
            <a:endParaRPr lang="en-US" dirty="0"/>
          </a:p>
          <a:p>
            <a:r>
              <a:rPr lang="en-US" dirty="0"/>
              <a:t>The most recognized is the Open-Source Security Testing Methodology Manual (OSSTMM) method. </a:t>
            </a:r>
          </a:p>
          <a:p>
            <a:endParaRPr lang="en-US" dirty="0"/>
          </a:p>
          <a:p>
            <a:r>
              <a:rPr lang="en-US" dirty="0"/>
              <a:t>For web applications, the Open Web Application Security Project (OWASP) is the most recognized standard in the industry. </a:t>
            </a:r>
          </a:p>
          <a:p>
            <a:endParaRPr lang="en-US" dirty="0"/>
          </a:p>
          <a:p>
            <a:r>
              <a:rPr lang="en-US" dirty="0"/>
              <a:t>The National Institute of Standards and Technology (NIST) has released SP 800-115, “Technical Guide to Information Security Testing and Assessment.</a:t>
            </a:r>
          </a:p>
          <a:p>
            <a:endParaRPr lang="en-US" dirty="0"/>
          </a:p>
          <a:p>
            <a:r>
              <a:rPr lang="en-US" dirty="0"/>
              <a:t>The Penetration Testing Methodologies and Standards framework (PTES) and the Information System Security Assessment Framework (ISSAF) are two additional popular frameworks.</a:t>
            </a:r>
          </a:p>
          <a:p>
            <a:endParaRPr lang="en-US" dirty="0"/>
          </a:p>
          <a:p>
            <a:r>
              <a:rPr lang="en-US" dirty="0"/>
              <a:t>The importance of the process model is to have a plan that all team members can use to understand where they are in the process and the relationships between major tasks.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6</a:t>
            </a:fld>
            <a:endParaRPr lang="en-US" dirty="0"/>
          </a:p>
        </p:txBody>
      </p:sp>
    </p:spTree>
    <p:extLst>
      <p:ext uri="{BB962C8B-B14F-4D97-AF65-F5344CB8AC3E}">
        <p14:creationId xmlns:p14="http://schemas.microsoft.com/office/powerpoint/2010/main" val="1738657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Penetration Testing</a:t>
            </a:r>
            <a:endParaRPr lang="en-US" sz="3600" dirty="0">
              <a:latin typeface="Arial" charset="0"/>
              <a:cs typeface="Arial" charset="0"/>
            </a:endParaRP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7</a:t>
            </a:fld>
            <a:endParaRPr lang="en-US" dirty="0"/>
          </a:p>
        </p:txBody>
      </p:sp>
      <p:pic>
        <p:nvPicPr>
          <p:cNvPr id="7" name="Content Placeholder 2">
            <a:extLst>
              <a:ext uri="{FF2B5EF4-FFF2-40B4-BE49-F238E27FC236}">
                <a16:creationId xmlns:a16="http://schemas.microsoft.com/office/drawing/2014/main" id="{73EA8D85-92CA-4D77-9024-13065EEE23AB}"/>
              </a:ext>
            </a:extLst>
          </p:cNvPr>
          <p:cNvPicPr>
            <a:picLocks noGrp="1" noChangeAspect="1"/>
          </p:cNvPicPr>
          <p:nvPr>
            <p:ph idx="1"/>
          </p:nvPr>
        </p:nvPicPr>
        <p:blipFill>
          <a:blip r:embed="rId2"/>
          <a:stretch>
            <a:fillRect/>
          </a:stretch>
        </p:blipFill>
        <p:spPr>
          <a:xfrm>
            <a:off x="511596" y="2286000"/>
            <a:ext cx="8204512" cy="3879056"/>
          </a:xfrm>
          <a:prstGeom prst="rect">
            <a:avLst/>
          </a:prstGeom>
        </p:spPr>
      </p:pic>
    </p:spTree>
    <p:extLst>
      <p:ext uri="{BB962C8B-B14F-4D97-AF65-F5344CB8AC3E}">
        <p14:creationId xmlns:p14="http://schemas.microsoft.com/office/powerpoint/2010/main" val="2287024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Known Environment</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b="1" dirty="0"/>
              <a:t>Known environment (white box) </a:t>
            </a:r>
            <a:r>
              <a:rPr lang="en-US" dirty="0"/>
              <a:t>testing is almost the polar opposite of unknown environment (black box) testing (discussed next). </a:t>
            </a:r>
          </a:p>
          <a:p>
            <a:endParaRPr lang="en-US" dirty="0"/>
          </a:p>
          <a:p>
            <a:r>
              <a:rPr lang="en-US" dirty="0"/>
              <a:t>Sometimes called clear box testing, white box techniques test the internal structures and processing within an application for bugs, vulnerabilities, and so on. </a:t>
            </a:r>
          </a:p>
          <a:p>
            <a:endParaRPr lang="en-US" dirty="0"/>
          </a:p>
          <a:p>
            <a:r>
              <a:rPr lang="en-US" dirty="0"/>
              <a:t>A white box tester will have detailed knowledge of the application they are examining—they’ll develop test cases designed to exercise each path, decision tree, input field, and processing routine of the application.</a:t>
            </a:r>
          </a:p>
          <a:p>
            <a:endParaRPr lang="en-US" dirty="0"/>
          </a:p>
          <a:p>
            <a:r>
              <a:rPr lang="en-US" dirty="0"/>
              <a:t>Known environment testing is often used to test paths within an application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8</a:t>
            </a:fld>
            <a:endParaRPr lang="en-US" dirty="0"/>
          </a:p>
        </p:txBody>
      </p:sp>
    </p:spTree>
    <p:extLst>
      <p:ext uri="{BB962C8B-B14F-4D97-AF65-F5344CB8AC3E}">
        <p14:creationId xmlns:p14="http://schemas.microsoft.com/office/powerpoint/2010/main" val="2154359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Unknown Environment</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b="1" dirty="0"/>
              <a:t>Unknown environment (black box) </a:t>
            </a:r>
            <a:r>
              <a:rPr lang="en-US" dirty="0"/>
              <a:t>testing is a software-testing technique that consists of finding implementation bugs using malformed/semi-malformed data injection in an automated fashion. </a:t>
            </a:r>
          </a:p>
          <a:p>
            <a:endParaRPr lang="en-US" dirty="0"/>
          </a:p>
          <a:p>
            <a:r>
              <a:rPr lang="en-US" dirty="0"/>
              <a:t>Unknown environment techniques test the functionality of the software, usually from an external or user perspective. </a:t>
            </a:r>
          </a:p>
          <a:p>
            <a:endParaRPr lang="en-US" dirty="0"/>
          </a:p>
          <a:p>
            <a:r>
              <a:rPr lang="en-US" dirty="0"/>
              <a:t>Testers using black box techniques typically have no knowledge of the internal workings of the software they are testing. </a:t>
            </a:r>
          </a:p>
          <a:p>
            <a:endParaRPr lang="en-US" dirty="0"/>
          </a:p>
          <a:p>
            <a:r>
              <a:rPr lang="en-US" dirty="0"/>
              <a:t>They treat the entire software package as a “black box”—they put input in and look at the output. They have no visibility into how the data is processed inside the application, only the output that comes back to them. </a:t>
            </a:r>
          </a:p>
          <a:p>
            <a:endParaRPr lang="en-US" dirty="0"/>
          </a:p>
          <a:p>
            <a:r>
              <a:rPr lang="en-US" dirty="0"/>
              <a:t>Test cases for unknown environment testing are typically constructed around intended functionality (what the software is supposed to do) and focus on providing both valid and invalid inputs.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9</a:t>
            </a:fld>
            <a:endParaRPr lang="en-US" dirty="0"/>
          </a:p>
        </p:txBody>
      </p:sp>
    </p:spTree>
    <p:extLst>
      <p:ext uri="{BB962C8B-B14F-4D97-AF65-F5344CB8AC3E}">
        <p14:creationId xmlns:p14="http://schemas.microsoft.com/office/powerpoint/2010/main" val="3813639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b2f98d1-a375-4e57-90a4-bf5b96f64ed3">
      <Terms xmlns="http://schemas.microsoft.com/office/infopath/2007/PartnerControls"/>
    </lcf76f155ced4ddcb4097134ff3c332f>
    <TaxCatchAll xmlns="c50467e4-2c06-4b72-b13b-ffd5a4dda32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D289C11AA0AB44595EC353BBA768739" ma:contentTypeVersion="10" ma:contentTypeDescription="Create a new document." ma:contentTypeScope="" ma:versionID="d1c99731b95cc0e617e3398324fc2854">
  <xsd:schema xmlns:xsd="http://www.w3.org/2001/XMLSchema" xmlns:xs="http://www.w3.org/2001/XMLSchema" xmlns:p="http://schemas.microsoft.com/office/2006/metadata/properties" xmlns:ns2="c50467e4-2c06-4b72-b13b-ffd5a4dda326" xmlns:ns3="db2f98d1-a375-4e57-90a4-bf5b96f64ed3" targetNamespace="http://schemas.microsoft.com/office/2006/metadata/properties" ma:root="true" ma:fieldsID="8c1d73bc21da2064f814ae3196394a63" ns2:_="" ns3:_="">
    <xsd:import namespace="c50467e4-2c06-4b72-b13b-ffd5a4dda326"/>
    <xsd:import namespace="db2f98d1-a375-4e57-90a4-bf5b96f64ed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0467e4-2c06-4b72-b13b-ffd5a4dda32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7cd0e2c5-efa8-4cfa-a88b-8e69209b900c}" ma:internalName="TaxCatchAll" ma:showField="CatchAllData" ma:web="c50467e4-2c06-4b72-b13b-ffd5a4dda32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b2f98d1-a375-4e57-90a4-bf5b96f64ed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5d3ac6-1551-48e8-8fc6-d83c23d0a2e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D1A344-B63D-4AE8-BA55-A1B9A7C57179}">
  <ds:schemaRefs>
    <ds:schemaRef ds:uri="http://schemas.microsoft.com/sharepoint/v3/contenttype/forms"/>
  </ds:schemaRefs>
</ds:datastoreItem>
</file>

<file path=customXml/itemProps2.xml><?xml version="1.0" encoding="utf-8"?>
<ds:datastoreItem xmlns:ds="http://schemas.openxmlformats.org/officeDocument/2006/customXml" ds:itemID="{1C0B0726-258C-4E57-8068-9599F33DF1F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5C63599-D6D8-4163-A807-AA96202EDB26}"/>
</file>

<file path=docProps/app.xml><?xml version="1.0" encoding="utf-8"?>
<Properties xmlns="http://schemas.openxmlformats.org/officeDocument/2006/extended-properties" xmlns:vt="http://schemas.openxmlformats.org/officeDocument/2006/docPropsVTypes">
  <Template/>
  <TotalTime>8075</TotalTime>
  <Words>3539</Words>
  <Application>Microsoft Office PowerPoint</Application>
  <PresentationFormat>On-screen Show (4:3)</PresentationFormat>
  <Paragraphs>300</Paragraphs>
  <Slides>34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Tahoma</vt:lpstr>
      <vt:lpstr>Verdana</vt:lpstr>
      <vt:lpstr>Office Theme</vt:lpstr>
      <vt:lpstr>PowerPoint Presentation</vt:lpstr>
      <vt:lpstr>Chapter 8 (Domain 1.8) Learning Objectives</vt:lpstr>
      <vt:lpstr>Penetration Testing</vt:lpstr>
      <vt:lpstr>Penetration Testing</vt:lpstr>
      <vt:lpstr>Penetration Testing</vt:lpstr>
      <vt:lpstr>Penetration Testing</vt:lpstr>
      <vt:lpstr>Penetration Testing</vt:lpstr>
      <vt:lpstr>Known Environment</vt:lpstr>
      <vt:lpstr>Unknown Environment</vt:lpstr>
      <vt:lpstr>Unknown Environment</vt:lpstr>
      <vt:lpstr>Partially Known Environment</vt:lpstr>
      <vt:lpstr>Rules of Engagement</vt:lpstr>
      <vt:lpstr>Lateral Movement</vt:lpstr>
      <vt:lpstr>Privilege Escalation</vt:lpstr>
      <vt:lpstr>Privilege Escalation</vt:lpstr>
      <vt:lpstr>Persistence</vt:lpstr>
      <vt:lpstr>Cleanup</vt:lpstr>
      <vt:lpstr>Bug Bounty</vt:lpstr>
      <vt:lpstr>Pivoting</vt:lpstr>
      <vt:lpstr>Pivoting</vt:lpstr>
      <vt:lpstr>Passive and Active Reconnaissance</vt:lpstr>
      <vt:lpstr>Drones</vt:lpstr>
      <vt:lpstr>War Flying</vt:lpstr>
      <vt:lpstr>War Driving</vt:lpstr>
      <vt:lpstr>War Driving</vt:lpstr>
      <vt:lpstr>War Shipping</vt:lpstr>
      <vt:lpstr>Footprinting</vt:lpstr>
      <vt:lpstr>OSINT</vt:lpstr>
      <vt:lpstr>OSINT</vt:lpstr>
      <vt:lpstr>Exercise Types</vt:lpstr>
      <vt:lpstr>Red Team</vt:lpstr>
      <vt:lpstr>Blue Team</vt:lpstr>
      <vt:lpstr>White Team</vt:lpstr>
      <vt:lpstr>Purple Team</vt:lpstr>
    </vt:vector>
  </TitlesOfParts>
  <Company>MCCES BN Bravo Co DTS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Equipment Setup and Description</dc:title>
  <dc:subject>GBS(TGRS)</dc:subject>
  <dc:creator>Jimmie.Binford</dc:creator>
  <cp:keywords>GBS, RBM, Satellite</cp:keywords>
  <dc:description>This is a working presentation that can be updated readily to keep in tune with updates done to the Lesson Plan for GB.01.01 GBS Equipment Description and Setup.</dc:description>
  <cp:lastModifiedBy>Ken Hunnicutt</cp:lastModifiedBy>
  <cp:revision>226</cp:revision>
  <dcterms:created xsi:type="dcterms:W3CDTF">2007-03-12T15:36:22Z</dcterms:created>
  <dcterms:modified xsi:type="dcterms:W3CDTF">2022-09-15T18:56:18Z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TC100690451033</vt:lpwstr>
  </property>
  <property fmtid="{D5CDD505-2E9C-101B-9397-08002B2CF9AE}" pid="3" name="ContentTypeId">
    <vt:lpwstr>0x0101006D289C11AA0AB44595EC353BBA768739</vt:lpwstr>
  </property>
</Properties>
</file>