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9"/>
  </p:notesMasterIdLst>
  <p:sldIdLst>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2159518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546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9 </a:t>
            </a:r>
          </a:p>
          <a:p>
            <a:pPr algn="ctr"/>
            <a:r>
              <a:rPr lang="en-US" sz="2800" dirty="0">
                <a:latin typeface="Arial" charset="0"/>
                <a:cs typeface="Arial" charset="0"/>
              </a:rPr>
              <a:t>Enterprise Security Architecture</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Sovereignty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Data sovereignty is a relatively new type of legislation several countries have enacted recently that mandates data stored within their borders is subject to their laws, and in some cases that data originating within their borders must be stored there.</a:t>
            </a:r>
          </a:p>
          <a:p>
            <a:endParaRPr lang="en-US" dirty="0"/>
          </a:p>
          <a:p>
            <a:r>
              <a:rPr lang="en-US" dirty="0"/>
              <a:t>Data sovereignty can drive architectural decisions in enterprises that are multinational in origin. </a:t>
            </a:r>
          </a:p>
          <a:p>
            <a:endParaRPr lang="en-US" dirty="0"/>
          </a:p>
          <a:p>
            <a:r>
              <a:rPr lang="en-US" dirty="0"/>
              <a:t>Some countries have strong regulations on where data on their citizens can be stored and processed. </a:t>
            </a:r>
          </a:p>
          <a:p>
            <a:endParaRPr lang="en-US" dirty="0"/>
          </a:p>
          <a:p>
            <a:r>
              <a:rPr lang="en-US" dirty="0"/>
              <a:t>This will drive database and data application architectures and design.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94874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Protection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Data protection is the set of policies, procedures, tools, and architectures used to ensure proper control over the data in the enterprise. </a:t>
            </a:r>
          </a:p>
          <a:p>
            <a:endParaRPr lang="en-US" dirty="0"/>
          </a:p>
          <a:p>
            <a:r>
              <a:rPr lang="en-US" dirty="0"/>
              <a:t>Different data elements require different levels of protection and for different reasons. </a:t>
            </a:r>
          </a:p>
          <a:p>
            <a:endParaRPr lang="en-US" dirty="0"/>
          </a:p>
          <a:p>
            <a:r>
              <a:rPr lang="en-US" dirty="0"/>
              <a:t>Customer data is subject to a wide array of legal and regulatory rules designed to protect customer data. </a:t>
            </a:r>
          </a:p>
          <a:p>
            <a:endParaRPr lang="en-US" dirty="0"/>
          </a:p>
          <a:p>
            <a:r>
              <a:rPr lang="en-US" dirty="0"/>
              <a:t>Other sensitive data needs protection as well, as items such as intellectual property can result in significant business damage if lost. </a:t>
            </a:r>
          </a:p>
          <a:p>
            <a:endParaRPr lang="en-US" dirty="0"/>
          </a:p>
          <a:p>
            <a:r>
              <a:rPr lang="en-US" dirty="0"/>
              <a:t>A wide range of techniques is employed as part of a data protection scheme, and these techniques are highlighted in the following sections.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04313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Protection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Data is the most important element to protect in the enterprise. </a:t>
            </a:r>
          </a:p>
          <a:p>
            <a:endParaRPr lang="en-US" dirty="0"/>
          </a:p>
          <a:p>
            <a:r>
              <a:rPr lang="en-US" dirty="0"/>
              <a:t>Equipment can be purchased, replaced, and shared without consequence; it is the information that is being processed that has the value. </a:t>
            </a:r>
          </a:p>
          <a:p>
            <a:endParaRPr lang="en-US" dirty="0"/>
          </a:p>
          <a:p>
            <a:r>
              <a:rPr lang="en-US" dirty="0"/>
              <a:t>Data security refers to the actions taken in the enterprise to secure data, wherever it resides: in transit/motion, at rest, or in processing.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79985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Data Loss Prevention </a:t>
            </a:r>
            <a:br>
              <a:rPr lang="en-US" sz="4000" b="1" dirty="0"/>
            </a:br>
            <a:r>
              <a:rPr lang="en-US" sz="4000" b="1" dirty="0"/>
              <a:t>(DLP)</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Data loss prevention (DLP) solutions serve to prevent sensitive data from leaving the network without notice. </a:t>
            </a:r>
          </a:p>
          <a:p>
            <a:endParaRPr lang="en-US" dirty="0"/>
          </a:p>
          <a:p>
            <a:r>
              <a:rPr lang="en-US" dirty="0"/>
              <a:t>As data is stored in the enterprise, typically in databases, it is thus subject to loss directly from these points. </a:t>
            </a:r>
          </a:p>
          <a:p>
            <a:endParaRPr lang="en-US" dirty="0"/>
          </a:p>
          <a:p>
            <a:r>
              <a:rPr lang="en-US" dirty="0"/>
              <a:t>This has led to enterprise-level DLP monitoring, where file activity is reported to centralized systems and to specialized DLP offerings such as the content DLP appliances offered by numerous security companies. </a:t>
            </a:r>
          </a:p>
          <a:p>
            <a:endParaRPr lang="en-US" dirty="0"/>
          </a:p>
          <a:p>
            <a:r>
              <a:rPr lang="en-US" dirty="0"/>
              <a:t>Designing these security solutions into an enterprise architecture is part of the security architecture of a modern enterprise.</a:t>
            </a:r>
          </a:p>
          <a:p>
            <a:endParaRPr lang="en-US" dirty="0"/>
          </a:p>
          <a:p>
            <a:r>
              <a:rPr lang="en-US" dirty="0"/>
              <a:t>DLP solutions are designed to protect data in transit/motion, at rest, or in processing from unauthorized use or exfiltration.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184746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Masking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Data masking involves the hiding of data by substituting altered values. </a:t>
            </a:r>
          </a:p>
          <a:p>
            <a:endParaRPr lang="en-US" dirty="0"/>
          </a:p>
          <a:p>
            <a:r>
              <a:rPr lang="en-US" dirty="0"/>
              <a:t>A mirror version of a database is created, and data modification techniques such as character shuffling, encryption, and word or character substitution are applied to change the data. </a:t>
            </a:r>
          </a:p>
          <a:p>
            <a:endParaRPr lang="en-US" dirty="0"/>
          </a:p>
          <a:p>
            <a:r>
              <a:rPr lang="en-US" dirty="0"/>
              <a:t>Another form is to physically redact elements by substituting a symbol such as * or x. </a:t>
            </a:r>
          </a:p>
          <a:p>
            <a:endParaRPr lang="en-US" dirty="0"/>
          </a:p>
          <a:p>
            <a:r>
              <a:rPr lang="en-US" dirty="0"/>
              <a:t>This is seen on credit card receipts, where the majority of the digits are removed in this fashion. </a:t>
            </a:r>
          </a:p>
          <a:p>
            <a:endParaRPr lang="en-US" dirty="0"/>
          </a:p>
          <a:p>
            <a:r>
              <a:rPr lang="en-US" dirty="0"/>
              <a:t>Data masking makes reverse engineering or detection impossible. </a:t>
            </a:r>
          </a:p>
          <a:p>
            <a:endParaRPr lang="en-US" dirty="0"/>
          </a:p>
          <a:p>
            <a:r>
              <a:rPr lang="en-US" dirty="0"/>
              <a:t>The use of data masking to make data sets for testing and to load honeypots with usable-yet-fake data is a common practice.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66004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Encryption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Encryption is the use of sophisticated mathematical techniques to prevent persons with unauthorized access to data from actually reading the data. </a:t>
            </a:r>
          </a:p>
          <a:p>
            <a:endParaRPr lang="en-US" dirty="0"/>
          </a:p>
          <a:p>
            <a:r>
              <a:rPr lang="en-US" dirty="0"/>
              <a:t>Developing the policies and procedures to ensure that the correct data fields are properly encrypted and that the business applications that need to use the data are configured to read the data is part of the overall enterprise architecture scheme.</a:t>
            </a:r>
          </a:p>
          <a:p>
            <a:endParaRPr lang="en-US" dirty="0"/>
          </a:p>
          <a:p>
            <a:r>
              <a:rPr lang="en-US" dirty="0"/>
              <a:t>Employing encryption is one of the elements an enterprise can take that, when properly deployed, makes the loss of data a non-event. However, this requires specific architectural elements to employ.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171523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At Rest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Data at rest refers to data being stored. </a:t>
            </a:r>
          </a:p>
          <a:p>
            <a:endParaRPr lang="en-US" dirty="0"/>
          </a:p>
          <a:p>
            <a:r>
              <a:rPr lang="en-US" dirty="0"/>
              <a:t>Data is stored in a variety of formats: in files, in databases, and as structured elements. </a:t>
            </a:r>
          </a:p>
          <a:p>
            <a:endParaRPr lang="en-US" dirty="0"/>
          </a:p>
          <a:p>
            <a:r>
              <a:rPr lang="en-US" dirty="0"/>
              <a:t>Whether in ASCII, XML, JavaScript Object Notation (JSON), or a database, and regardless of what media it is stored on, data at rest still requires protection commensurate with its value. </a:t>
            </a:r>
          </a:p>
          <a:p>
            <a:endParaRPr lang="en-US" dirty="0"/>
          </a:p>
          <a:p>
            <a:r>
              <a:rPr lang="en-US" dirty="0"/>
              <a:t>Again, as with data in transit, encryption is the best means of protection against unauthorized access or alteration.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00460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 Transit/Motion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Data has value in the enterprise, but for the enterprise to fully realize the value, data elements need to be shared and moved between systems. </a:t>
            </a:r>
          </a:p>
          <a:p>
            <a:endParaRPr lang="en-US" dirty="0"/>
          </a:p>
          <a:p>
            <a:r>
              <a:rPr lang="en-US" dirty="0"/>
              <a:t>Whenever data is in transit/motion, being moved from one system to another, it needs to be protected. </a:t>
            </a:r>
          </a:p>
          <a:p>
            <a:endParaRPr lang="en-US" dirty="0"/>
          </a:p>
          <a:p>
            <a:r>
              <a:rPr lang="en-US" dirty="0"/>
              <a:t>The most common method of this protection is via encryption. </a:t>
            </a:r>
          </a:p>
          <a:p>
            <a:endParaRPr lang="en-US" dirty="0"/>
          </a:p>
          <a:p>
            <a:r>
              <a:rPr lang="en-US" dirty="0"/>
              <a:t>What is important is to ensure that data is always protected in proportion to the degree of risk associated with a data security failure.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1241791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 Processing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55000" lnSpcReduction="20000"/>
          </a:bodyPr>
          <a:lstStyle/>
          <a:p>
            <a:r>
              <a:rPr lang="en-US" dirty="0"/>
              <a:t>Data in processing is data that is actively being used, either in a processor or other computational element. </a:t>
            </a:r>
          </a:p>
          <a:p>
            <a:endParaRPr lang="en-US" dirty="0"/>
          </a:p>
          <a:p>
            <a:r>
              <a:rPr lang="en-US" dirty="0"/>
              <a:t>Protecting data while in use is a much trickier proposition than protecting it in transit or in storage. </a:t>
            </a:r>
          </a:p>
          <a:p>
            <a:endParaRPr lang="en-US" dirty="0"/>
          </a:p>
          <a:p>
            <a:r>
              <a:rPr lang="en-US" dirty="0"/>
              <a:t>While encryption can be used in these other situations, it is not practical to perform operations on encrypted data. </a:t>
            </a:r>
          </a:p>
          <a:p>
            <a:endParaRPr lang="en-US" dirty="0"/>
          </a:p>
          <a:p>
            <a:r>
              <a:rPr lang="en-US" dirty="0"/>
              <a:t>This means that other means need to be taken to protect the data. </a:t>
            </a:r>
          </a:p>
          <a:p>
            <a:endParaRPr lang="en-US" dirty="0"/>
          </a:p>
          <a:p>
            <a:r>
              <a:rPr lang="en-US" dirty="0"/>
              <a:t>Protected memory schemes and address space layout randomization are two tools that can be used to prevent data security failures during processing. </a:t>
            </a:r>
          </a:p>
          <a:p>
            <a:endParaRPr lang="en-US" dirty="0"/>
          </a:p>
          <a:p>
            <a:r>
              <a:rPr lang="en-US" dirty="0"/>
              <a:t>Secure coding principles, including the definitive wiping of critical data elements once they are no longer needed, can assist in protecting data that is in processing.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3845009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Tokenization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dirty="0"/>
              <a:t>Tokenization</a:t>
            </a:r>
            <a:r>
              <a:rPr lang="en-US" dirty="0"/>
              <a:t> is the use of a random value to take the place of a data element that has traceable meaning. </a:t>
            </a:r>
          </a:p>
          <a:p>
            <a:pPr lvl="1"/>
            <a:r>
              <a:rPr lang="en-US" dirty="0"/>
              <a:t>Credit card transactions</a:t>
            </a:r>
          </a:p>
          <a:p>
            <a:pPr lvl="1"/>
            <a:r>
              <a:rPr lang="en-US" dirty="0"/>
              <a:t>EDIPI</a:t>
            </a:r>
          </a:p>
          <a:p>
            <a:endParaRPr lang="en-US" dirty="0"/>
          </a:p>
          <a:p>
            <a:r>
              <a:rPr lang="en-US" dirty="0"/>
              <a:t>Tokens are used all the time in data transmission systems involving commerce because they protect sensitive information from being reused or shared, yet they maintain the desired nonrepudiation characteristics of the event. </a:t>
            </a:r>
          </a:p>
          <a:p>
            <a:endParaRPr lang="en-US" dirty="0"/>
          </a:p>
          <a:p>
            <a:r>
              <a:rPr lang="en-US" dirty="0"/>
              <a:t>Tokenization is not an encryption step because encrypted data can be decrypted. </a:t>
            </a:r>
          </a:p>
          <a:p>
            <a:endParaRPr lang="en-US" dirty="0"/>
          </a:p>
          <a:p>
            <a:r>
              <a:rPr lang="en-US" dirty="0"/>
              <a:t>By substituting a nonrelated random value, tokenization breaks the ability for any outside entity to “reverse” the action because there is no connection.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58510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4638"/>
            <a:ext cx="8229600" cy="1143000"/>
          </a:xfrm>
          <a:noFill/>
        </p:spPr>
        <p:txBody>
          <a:bodyPr>
            <a:normAutofit fontScale="90000"/>
          </a:bodyPr>
          <a:lstStyle/>
          <a:p>
            <a:pPr eaLnBrk="1" hangingPunct="1"/>
            <a:r>
              <a:rPr lang="en-US" b="1" dirty="0"/>
              <a:t>Chapter 9  (Domain 2.1)</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803782"/>
            <a:ext cx="8229600" cy="838200"/>
          </a:xfrm>
        </p:spPr>
        <p:txBody>
          <a:bodyPr>
            <a:normAutofit/>
          </a:bodyPr>
          <a:lstStyle/>
          <a:p>
            <a:r>
              <a:rPr lang="en-US" sz="2400" dirty="0"/>
              <a:t>Explain the importance of security concepts in an enterprise environment.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D6892F87-F018-4BB4-2121-BF8CB5A80E3A}"/>
              </a:ext>
            </a:extLst>
          </p:cNvPr>
          <p:cNvSpPr txBox="1">
            <a:spLocks/>
          </p:cNvSpPr>
          <p:nvPr/>
        </p:nvSpPr>
        <p:spPr bwMode="auto">
          <a:xfrm>
            <a:off x="838200" y="2606675"/>
            <a:ext cx="3810000" cy="425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dirty="0"/>
              <a:t>Configuration management</a:t>
            </a:r>
          </a:p>
          <a:p>
            <a:pPr lvl="1"/>
            <a:r>
              <a:rPr lang="en-US" sz="1500" dirty="0"/>
              <a:t>Diagrams</a:t>
            </a:r>
          </a:p>
          <a:p>
            <a:pPr lvl="1"/>
            <a:r>
              <a:rPr lang="en-US" sz="1500" dirty="0"/>
              <a:t>Baseline configuration</a:t>
            </a:r>
          </a:p>
          <a:p>
            <a:pPr lvl="1"/>
            <a:r>
              <a:rPr lang="en-US" sz="1500" dirty="0"/>
              <a:t>Standard naming conventions</a:t>
            </a:r>
          </a:p>
          <a:p>
            <a:pPr lvl="1"/>
            <a:r>
              <a:rPr lang="en-US" sz="1500" dirty="0"/>
              <a:t>Internet protocol(IP) schema</a:t>
            </a:r>
          </a:p>
          <a:p>
            <a:r>
              <a:rPr lang="en-US" sz="1500" b="1" dirty="0"/>
              <a:t>Data sovereignty</a:t>
            </a:r>
          </a:p>
          <a:p>
            <a:r>
              <a:rPr lang="en-US" sz="1500" b="1" dirty="0"/>
              <a:t>Data protection</a:t>
            </a:r>
          </a:p>
          <a:p>
            <a:pPr lvl="1"/>
            <a:r>
              <a:rPr lang="en-US" sz="1500" dirty="0"/>
              <a:t>Data loss prevention (DLP)</a:t>
            </a:r>
          </a:p>
          <a:p>
            <a:pPr lvl="1"/>
            <a:r>
              <a:rPr lang="en-US" sz="1500" dirty="0"/>
              <a:t>Masking </a:t>
            </a:r>
          </a:p>
          <a:p>
            <a:pPr lvl="1"/>
            <a:r>
              <a:rPr lang="en-US" sz="1500" dirty="0"/>
              <a:t>Encryption</a:t>
            </a:r>
          </a:p>
          <a:p>
            <a:pPr lvl="1"/>
            <a:r>
              <a:rPr lang="en-US" sz="1500" dirty="0"/>
              <a:t>At rest</a:t>
            </a:r>
          </a:p>
          <a:p>
            <a:pPr lvl="1"/>
            <a:r>
              <a:rPr lang="en-US" sz="1500" dirty="0"/>
              <a:t>In transit/motion</a:t>
            </a:r>
          </a:p>
          <a:p>
            <a:pPr lvl="1"/>
            <a:r>
              <a:rPr lang="en-US" sz="1500" dirty="0"/>
              <a:t>In processing</a:t>
            </a:r>
          </a:p>
          <a:p>
            <a:pPr lvl="1"/>
            <a:r>
              <a:rPr lang="en-US" sz="1500" dirty="0"/>
              <a:t>Tokenization</a:t>
            </a:r>
          </a:p>
          <a:p>
            <a:pPr lvl="1"/>
            <a:r>
              <a:rPr lang="en-US" sz="1500" dirty="0"/>
              <a:t>Rights management</a:t>
            </a:r>
          </a:p>
        </p:txBody>
      </p:sp>
      <p:sp>
        <p:nvSpPr>
          <p:cNvPr id="3" name="Content Placeholder 6">
            <a:extLst>
              <a:ext uri="{FF2B5EF4-FFF2-40B4-BE49-F238E27FC236}">
                <a16:creationId xmlns:a16="http://schemas.microsoft.com/office/drawing/2014/main" id="{BC192389-D258-026A-2DFA-0DCD571102FA}"/>
              </a:ext>
            </a:extLst>
          </p:cNvPr>
          <p:cNvSpPr txBox="1">
            <a:spLocks/>
          </p:cNvSpPr>
          <p:nvPr/>
        </p:nvSpPr>
        <p:spPr>
          <a:xfrm>
            <a:off x="4648200" y="2641982"/>
            <a:ext cx="4038600" cy="4068763"/>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Geographical considerations</a:t>
            </a:r>
          </a:p>
          <a:p>
            <a:r>
              <a:rPr lang="en-US" b="1" dirty="0"/>
              <a:t>Response and recovery controls</a:t>
            </a:r>
          </a:p>
          <a:p>
            <a:r>
              <a:rPr lang="en-US" b="1" dirty="0"/>
              <a:t>Secure Sockets Layer (SSL)/Transport Layer Security (TLS) inspection</a:t>
            </a:r>
          </a:p>
          <a:p>
            <a:r>
              <a:rPr lang="en-US" b="1" dirty="0"/>
              <a:t>Hashing</a:t>
            </a:r>
          </a:p>
          <a:p>
            <a:r>
              <a:rPr lang="en-US" b="1" dirty="0"/>
              <a:t>API considerations</a:t>
            </a:r>
          </a:p>
          <a:p>
            <a:r>
              <a:rPr lang="en-US" b="1" dirty="0"/>
              <a:t>Site resiliency</a:t>
            </a:r>
          </a:p>
          <a:p>
            <a:pPr lvl="1"/>
            <a:r>
              <a:rPr lang="en-US" dirty="0"/>
              <a:t>Hot site</a:t>
            </a:r>
          </a:p>
          <a:p>
            <a:pPr lvl="1"/>
            <a:r>
              <a:rPr lang="en-US" dirty="0"/>
              <a:t>Cold site</a:t>
            </a:r>
          </a:p>
          <a:p>
            <a:pPr lvl="1"/>
            <a:r>
              <a:rPr lang="en-US" dirty="0"/>
              <a:t>Warm site</a:t>
            </a:r>
          </a:p>
          <a:p>
            <a:r>
              <a:rPr lang="en-US" b="1" dirty="0"/>
              <a:t>Deception and disruption</a:t>
            </a:r>
          </a:p>
          <a:p>
            <a:pPr lvl="1"/>
            <a:r>
              <a:rPr lang="en-US" dirty="0"/>
              <a:t>Honeypots</a:t>
            </a:r>
          </a:p>
          <a:p>
            <a:pPr lvl="1"/>
            <a:r>
              <a:rPr lang="en-US" dirty="0"/>
              <a:t>Honeyfiles</a:t>
            </a:r>
          </a:p>
          <a:p>
            <a:pPr lvl="1"/>
            <a:r>
              <a:rPr lang="en-US" dirty="0"/>
              <a:t>Honeynets</a:t>
            </a:r>
          </a:p>
          <a:p>
            <a:pPr lvl="1"/>
            <a:r>
              <a:rPr lang="en-US" dirty="0"/>
              <a:t>Fake telemetry</a:t>
            </a:r>
          </a:p>
          <a:p>
            <a:pPr lvl="1"/>
            <a:r>
              <a:rPr lang="en-US" dirty="0"/>
              <a:t>DNS sinkhole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Rights Management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Rights management is the systematic establishment of rules and order to the various rights that users can invoke over digital objects.</a:t>
            </a:r>
          </a:p>
          <a:p>
            <a:endParaRPr lang="en-US" dirty="0"/>
          </a:p>
          <a:p>
            <a:r>
              <a:rPr lang="en-US" b="1" dirty="0"/>
              <a:t>Digital rights management (DRM) </a:t>
            </a:r>
            <a:r>
              <a:rPr lang="en-US" dirty="0"/>
              <a:t>is the term used to describe typical rights scenarios associated with various types of media files, including playing them, copying them, editing them, and saving them to your own device. </a:t>
            </a:r>
          </a:p>
          <a:p>
            <a:endParaRPr lang="en-US" dirty="0"/>
          </a:p>
          <a:p>
            <a:r>
              <a:rPr lang="en-US" dirty="0"/>
              <a:t>These rights are designed to prevent unauthorized redistribution or use of digital content. Rights management goes further when you add items such as text documents.</a:t>
            </a:r>
          </a:p>
          <a:p>
            <a:endParaRPr lang="en-US" dirty="0"/>
          </a:p>
          <a:p>
            <a:r>
              <a:rPr lang="en-US" dirty="0"/>
              <a:t>Developing a corporate-level set of policies and procedures to manage rights is essential when the enterprise has significant needs in this area.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52810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Geographical Considerations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There are a wide range of laws and regulations that do not stop at physical borders. </a:t>
            </a:r>
          </a:p>
          <a:p>
            <a:endParaRPr lang="en-US" dirty="0"/>
          </a:p>
          <a:p>
            <a:r>
              <a:rPr lang="en-US" dirty="0"/>
              <a:t>EU’s GDPR</a:t>
            </a:r>
          </a:p>
          <a:p>
            <a:endParaRPr lang="en-US" dirty="0"/>
          </a:p>
          <a:p>
            <a:r>
              <a:rPr lang="en-US" dirty="0"/>
              <a:t>Zoom teleconferencing; data routed through servers in China.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232716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Response and Recovery Controls</a:t>
            </a:r>
            <a:endParaRPr lang="en-US" sz="32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Two of the elements that have to be designed into the enterprise are </a:t>
            </a:r>
            <a:r>
              <a:rPr lang="en-US" b="1" dirty="0"/>
              <a:t>disaster recovery (DR) </a:t>
            </a:r>
            <a:r>
              <a:rPr lang="en-US" dirty="0"/>
              <a:t>and </a:t>
            </a:r>
            <a:r>
              <a:rPr lang="en-US" b="1" dirty="0"/>
              <a:t>business continuity (BC). </a:t>
            </a:r>
          </a:p>
          <a:p>
            <a:endParaRPr lang="en-US" dirty="0"/>
          </a:p>
          <a:p>
            <a:r>
              <a:rPr lang="en-US" dirty="0"/>
              <a:t>Having backups is great, but they are of no use if you cannot recover and restore them. </a:t>
            </a:r>
          </a:p>
          <a:p>
            <a:endParaRPr lang="en-US" dirty="0"/>
          </a:p>
          <a:p>
            <a:r>
              <a:rPr lang="en-US" dirty="0"/>
              <a:t>The creation of incident response programs, together with DR and BC efforts, is greatly facilitated by the inclusion of appropriate response and recovery controls as part of the enterprise. </a:t>
            </a:r>
          </a:p>
          <a:p>
            <a:endParaRPr lang="en-US" dirty="0"/>
          </a:p>
          <a:p>
            <a:r>
              <a:rPr lang="en-US" dirty="0"/>
              <a:t>Having mechanisms in place to restore data from backups and resume normal operations are elements that need to be designed into the enterprise. </a:t>
            </a:r>
          </a:p>
          <a:p>
            <a:endParaRPr lang="en-US" dirty="0"/>
          </a:p>
          <a:p>
            <a:r>
              <a:rPr lang="en-US" dirty="0"/>
              <a:t>These elements require special sequencing; you need structures and permissions before data, as well as bandwidth for massive data restorations.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98149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rmAutofit fontScale="90000"/>
          </a:bodyPr>
          <a:lstStyle/>
          <a:p>
            <a:pPr eaLnBrk="1" hangingPunct="1"/>
            <a:r>
              <a:rPr lang="en-US" sz="4000" b="1" dirty="0"/>
              <a:t>Secure Sockets Layer (SSL)/Transport Layer Security (TLS) Inspection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dirty="0"/>
              <a:t>The TLS protocol is designed to allow applications to communicate across a network to ensure the confidentiality and integrity of the communication. </a:t>
            </a:r>
          </a:p>
          <a:p>
            <a:endParaRPr lang="en-US" dirty="0"/>
          </a:p>
          <a:p>
            <a:r>
              <a:rPr lang="en-US" dirty="0"/>
              <a:t>To inspect data that has been encrypted requires a point where the data can be decrypted and inspected before continuing its journey. </a:t>
            </a:r>
          </a:p>
          <a:p>
            <a:endParaRPr lang="en-US" dirty="0"/>
          </a:p>
          <a:p>
            <a:r>
              <a:rPr lang="en-US" dirty="0"/>
              <a:t>Many security appliances are designed to include TLS inspection services so that the use of SSL/TLS encryption does not stop the appliance from doing its job. </a:t>
            </a:r>
          </a:p>
          <a:p>
            <a:endParaRPr lang="en-US" dirty="0"/>
          </a:p>
          <a:p>
            <a:r>
              <a:rPr lang="en-US" dirty="0"/>
              <a:t>To perform the task of Secure Sockets Layer (SSL)/Transport Layer Security (TLS) inspection, the appliance must receive a set of proper keys to the encryption. </a:t>
            </a:r>
          </a:p>
          <a:p>
            <a:endParaRPr lang="en-US" dirty="0"/>
          </a:p>
          <a:p>
            <a:r>
              <a:rPr lang="en-US" dirty="0"/>
              <a:t>The appliance can then receive the data, decrypt the data, perform its security task, re-encrypt the data using the same keys, and send the data on its way to the destination.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036330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Secure Sockets Layer (SSL)/Transport Layer Security (TLS) Inspection</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It is common for next-generation firewalls (NGFWs) to have TLS inspection built in, providing this level of protection for both inbound and outbound data. </a:t>
            </a:r>
          </a:p>
          <a:p>
            <a:endParaRPr lang="en-US" dirty="0"/>
          </a:p>
          <a:p>
            <a:r>
              <a:rPr lang="en-US" dirty="0"/>
              <a:t>TLS inspection consists of two connections: server protection and client protection. </a:t>
            </a:r>
          </a:p>
          <a:p>
            <a:endParaRPr lang="en-US" dirty="0"/>
          </a:p>
          <a:p>
            <a:r>
              <a:rPr lang="en-US" dirty="0"/>
              <a:t>The server protection inspects incoming connections to servers.</a:t>
            </a:r>
          </a:p>
          <a:p>
            <a:endParaRPr lang="en-US" dirty="0"/>
          </a:p>
          <a:p>
            <a:r>
              <a:rPr lang="en-US" dirty="0"/>
              <a:t>To perform TLS inspection requires two separate secure connections: one from the client to the firewall and one from the firewall to the server.</a:t>
            </a:r>
          </a:p>
          <a:p>
            <a:endParaRPr lang="en-US" dirty="0"/>
          </a:p>
          <a:p>
            <a:r>
              <a:rPr lang="en-US" dirty="0"/>
              <a:t>By decrypting the data communication at the firewall, the appliance is able to perform deep packet inspection and other security functions before re-encrypting the data and sending it on its way if it is an allowed transmission.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8019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Hashing</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Hashing is a technology whereby the uniqueness of a data element can be represented in a fixed-length string. </a:t>
            </a:r>
          </a:p>
          <a:p>
            <a:endParaRPr lang="en-US" dirty="0"/>
          </a:p>
          <a:p>
            <a:r>
              <a:rPr lang="en-US" dirty="0"/>
              <a:t>Hashing has a lot of uses in an enterprise, representing data elements, yet not giving up the contents of the element to others.</a:t>
            </a:r>
          </a:p>
          <a:p>
            <a:endParaRPr lang="en-US" dirty="0"/>
          </a:p>
          <a:p>
            <a:r>
              <a:rPr lang="en-US" dirty="0"/>
              <a:t>The hash value of a data element can act as a replacement for the data, and, if disclosed, the hash value cannot be reversed back to the data.</a:t>
            </a:r>
          </a:p>
          <a:p>
            <a:endParaRPr lang="en-US" dirty="0"/>
          </a:p>
          <a:p>
            <a:r>
              <a:rPr lang="en-US" dirty="0"/>
              <a:t>A hash function is a special mathematical function that performs one-way encryption, which means that once the algorithm is processed, there is no feasible way to use the ciphertext to retrieve the plaintext that was used to generate it.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712299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API Considerations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The </a:t>
            </a:r>
            <a:r>
              <a:rPr lang="en-US" b="1" dirty="0"/>
              <a:t>Application Programming Interface</a:t>
            </a:r>
            <a:r>
              <a:rPr lang="en-US" dirty="0"/>
              <a:t>, or </a:t>
            </a:r>
            <a:r>
              <a:rPr lang="en-US" b="1" dirty="0"/>
              <a:t>API</a:t>
            </a:r>
            <a:r>
              <a:rPr lang="en-US" dirty="0"/>
              <a:t>, is a critical element in digital enterprises, allowing a method of integrating connections between different applications. </a:t>
            </a:r>
          </a:p>
          <a:p>
            <a:endParaRPr lang="en-US" dirty="0"/>
          </a:p>
          <a:p>
            <a:r>
              <a:rPr lang="en-US" dirty="0"/>
              <a:t>APIs are like the doors and windows of modern applications. </a:t>
            </a:r>
          </a:p>
          <a:p>
            <a:endParaRPr lang="en-US" dirty="0"/>
          </a:p>
          <a:p>
            <a:r>
              <a:rPr lang="en-US" dirty="0"/>
              <a:t>They provide access to applications and the data behind them. </a:t>
            </a:r>
          </a:p>
          <a:p>
            <a:endParaRPr lang="en-US" dirty="0"/>
          </a:p>
          <a:p>
            <a:r>
              <a:rPr lang="en-US" dirty="0"/>
              <a:t>Insecure or poorly implemented APIs can be equated to malfunctioning doors and windows, which make protection of the valuable items in the house much more difficult.</a:t>
            </a:r>
          </a:p>
          <a:p>
            <a:endParaRPr lang="en-US" dirty="0"/>
          </a:p>
          <a:p>
            <a:r>
              <a:rPr lang="en-US" dirty="0"/>
              <a:t>They are a common method of data connection in our systems. </a:t>
            </a:r>
          </a:p>
          <a:p>
            <a:endParaRPr lang="en-US" dirty="0"/>
          </a:p>
          <a:p>
            <a:r>
              <a:rPr lang="en-US" dirty="0"/>
              <a:t>Designing in the correct set of authentication and authorization protocols is essential to enable this needed technology with the ability to function reliably and securely in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688316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Site Resiliency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55000" lnSpcReduction="20000"/>
          </a:bodyPr>
          <a:lstStyle/>
          <a:p>
            <a:r>
              <a:rPr lang="en-US" dirty="0"/>
              <a:t>Resiliency of a site should include consideration of sites used to continue operations. </a:t>
            </a:r>
          </a:p>
          <a:p>
            <a:endParaRPr lang="en-US" dirty="0"/>
          </a:p>
          <a:p>
            <a:r>
              <a:rPr lang="en-US" dirty="0"/>
              <a:t>Site resiliency considerations can be connected to the idea of restoration sites and their availability. </a:t>
            </a:r>
          </a:p>
          <a:p>
            <a:endParaRPr lang="en-US" dirty="0"/>
          </a:p>
          <a:p>
            <a:r>
              <a:rPr lang="en-US" dirty="0"/>
              <a:t>Related to the location of backup storage is where the restoration services will be located. </a:t>
            </a:r>
          </a:p>
          <a:p>
            <a:endParaRPr lang="en-US" dirty="0"/>
          </a:p>
          <a:p>
            <a:r>
              <a:rPr lang="en-US" dirty="0"/>
              <a:t>If the organization has suffered physical damage to its facility, having offsite data storage is only part of the solution. </a:t>
            </a:r>
          </a:p>
          <a:p>
            <a:endParaRPr lang="en-US" dirty="0"/>
          </a:p>
          <a:p>
            <a:r>
              <a:rPr lang="en-US" dirty="0"/>
              <a:t>This data will need to be processed somewhere, which means that computing facilities similar to those used in normal operations are required. </a:t>
            </a:r>
          </a:p>
          <a:p>
            <a:endParaRPr lang="en-US" dirty="0"/>
          </a:p>
          <a:p>
            <a:r>
              <a:rPr lang="en-US" dirty="0"/>
              <a:t>These sites are referred to as recovery sites. The recovery problem can be approached in a number of ways, including hot sites, warm sites, and cold sites.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42739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Hot, Warm, Cold Sites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a:t>
            </a:r>
            <a:r>
              <a:rPr lang="en-US" b="1" dirty="0">
                <a:solidFill>
                  <a:srgbClr val="FF0000"/>
                </a:solidFill>
              </a:rPr>
              <a:t>hot site </a:t>
            </a:r>
            <a:r>
              <a:rPr lang="en-US" dirty="0"/>
              <a:t>is a fully configured environment, similar to the normal operating environment that can be operational immediately or within a few hours, depending on its configuration and the needs of the organization.</a:t>
            </a:r>
          </a:p>
          <a:p>
            <a:endParaRPr lang="en-US" dirty="0"/>
          </a:p>
          <a:p>
            <a:r>
              <a:rPr lang="en-US" dirty="0"/>
              <a:t>A </a:t>
            </a:r>
            <a:r>
              <a:rPr lang="en-US" b="1" dirty="0">
                <a:solidFill>
                  <a:schemeClr val="accent4"/>
                </a:solidFill>
              </a:rPr>
              <a:t>warm site </a:t>
            </a:r>
            <a:r>
              <a:rPr lang="en-US" dirty="0"/>
              <a:t>is partially configured, usually having the peripherals and software but perhaps not the more expensive main processing computer. It is designed to be operational within a few days.</a:t>
            </a:r>
          </a:p>
          <a:p>
            <a:endParaRPr lang="en-US" dirty="0"/>
          </a:p>
          <a:p>
            <a:r>
              <a:rPr lang="en-US" dirty="0"/>
              <a:t>A </a:t>
            </a:r>
            <a:r>
              <a:rPr lang="en-US" b="1" dirty="0">
                <a:solidFill>
                  <a:srgbClr val="00B0F0"/>
                </a:solidFill>
              </a:rPr>
              <a:t>cold site </a:t>
            </a:r>
            <a:r>
              <a:rPr lang="en-US" dirty="0"/>
              <a:t>will have the basic environmental controls necessary to operate but few of the computing components necessary for processing. Getting a cold site operational may take weeks.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33709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Deception and Disruption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Deception and disruption have become tools in the defender’s arsenal against advanced threats. </a:t>
            </a:r>
          </a:p>
          <a:p>
            <a:endParaRPr lang="en-US" dirty="0"/>
          </a:p>
          <a:p>
            <a:r>
              <a:rPr lang="en-US" dirty="0"/>
              <a:t>Because a threat actor has limited information about how a system is architected, the addition of deceptive elements such as honeypots/nets can lead to situations where the adversary is discovered. </a:t>
            </a:r>
          </a:p>
          <a:p>
            <a:endParaRPr lang="en-US" dirty="0"/>
          </a:p>
          <a:p>
            <a:r>
              <a:rPr lang="en-US" dirty="0"/>
              <a:t>Once an adversary is discovered, a campaign can be waged against them, including the use of additional deception elements to disrupt the attacker’s attack methodology. </a:t>
            </a:r>
          </a:p>
          <a:p>
            <a:endParaRPr lang="en-US" dirty="0"/>
          </a:p>
          <a:p>
            <a:r>
              <a:rPr lang="en-US" dirty="0"/>
              <a:t>Deception adds a fake layer to your enterprise by placing decoy assets, fake data, and other artifacts in your enterprise. </a:t>
            </a:r>
          </a:p>
          <a:p>
            <a:endParaRPr lang="en-US" dirty="0"/>
          </a:p>
          <a:p>
            <a:r>
              <a:rPr lang="en-US" dirty="0"/>
              <a:t>This fake technology is not part of your enterprise configurations, so no system or person should ever touch something fake unless they are actively seeking something or there is a misconfiguration.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135621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Configuration Management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70000" lnSpcReduction="20000"/>
          </a:bodyPr>
          <a:lstStyle/>
          <a:p>
            <a:r>
              <a:rPr lang="en-US" dirty="0"/>
              <a:t>Configuration management is essential to secure the system using the specific configuration the implementation intended. </a:t>
            </a:r>
          </a:p>
          <a:p>
            <a:endParaRPr lang="en-US" dirty="0"/>
          </a:p>
          <a:p>
            <a:r>
              <a:rPr lang="en-US" dirty="0"/>
              <a:t>Alterations to configurations can add functionality, remove functionality, and even completely change system functionality by altering elements of a program to include outside code. </a:t>
            </a:r>
          </a:p>
          <a:p>
            <a:endParaRPr lang="en-US" dirty="0"/>
          </a:p>
          <a:p>
            <a:r>
              <a:rPr lang="en-US" dirty="0"/>
              <a:t>Monitoring and protecting a system from unauthorized configuration changes is important for security.</a:t>
            </a:r>
          </a:p>
          <a:p>
            <a:endParaRPr lang="en-US" dirty="0"/>
          </a:p>
          <a:p>
            <a:r>
              <a:rPr lang="en-US" dirty="0"/>
              <a:t>Because all enterprises are different, it is essential for each enterprise to define the standards and frameworks it uses to guide configuration management.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Honeypots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A honeypot is a server that is designed to act like a real server on a corporate network, but rather than having real data, the honeypot possesses fake data. </a:t>
            </a:r>
          </a:p>
          <a:p>
            <a:endParaRPr lang="en-US" dirty="0"/>
          </a:p>
          <a:p>
            <a:r>
              <a:rPr lang="en-US" dirty="0"/>
              <a:t>Honeypots serve as attractive targets to attackers. </a:t>
            </a:r>
          </a:p>
          <a:p>
            <a:endParaRPr lang="en-US" dirty="0"/>
          </a:p>
          <a:p>
            <a:r>
              <a:rPr lang="en-US" dirty="0"/>
              <a:t>A honeypot acts as a trap for attackers, as traffic in the honeypot can be assumed to be malicious. </a:t>
            </a:r>
          </a:p>
          <a:p>
            <a:endParaRPr lang="en-US" dirty="0"/>
          </a:p>
          <a:p>
            <a:r>
              <a:rPr lang="en-US" dirty="0"/>
              <a:t>Multiple honeypots can be connected in a honeynet, making an attractive target for hackers to discover during their reconnaissance phase.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948063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Honeyfiles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honeyfile is a file that is designed to look like a real file on a server, but the data it possesses is fake. </a:t>
            </a:r>
          </a:p>
          <a:p>
            <a:endParaRPr lang="en-US" dirty="0"/>
          </a:p>
          <a:p>
            <a:r>
              <a:rPr lang="en-US" dirty="0"/>
              <a:t>Honeyfiles serve as attractive targets to attackers. </a:t>
            </a:r>
          </a:p>
          <a:p>
            <a:endParaRPr lang="en-US" dirty="0"/>
          </a:p>
          <a:p>
            <a:r>
              <a:rPr lang="en-US" dirty="0"/>
              <a:t>A honeyfile acts as a trap for attackers, and the data in the file can contain triggers to alert DLP solutions. </a:t>
            </a:r>
          </a:p>
          <a:p>
            <a:endParaRPr lang="en-US" dirty="0"/>
          </a:p>
          <a:p>
            <a:r>
              <a:rPr lang="en-US" dirty="0"/>
              <a:t>Access to the files can be monitored as well. </a:t>
            </a:r>
          </a:p>
          <a:p>
            <a:endParaRPr lang="en-US" dirty="0"/>
          </a:p>
          <a:p>
            <a:r>
              <a:rPr lang="en-US" dirty="0"/>
              <a:t>A variation of a honeyfile is a honeyrecord in a database. </a:t>
            </a:r>
          </a:p>
          <a:p>
            <a:endParaRPr lang="en-US" dirty="0"/>
          </a:p>
          <a:p>
            <a:r>
              <a:rPr lang="en-US" dirty="0"/>
              <a:t>These records serve the same purpose: they are fake and are never used, but if they are ever copied, you know there is unauthorized activity.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710850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Honeynets</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honeynet is a network designed to look like a corporate network but is made attractive to attackers. </a:t>
            </a:r>
          </a:p>
          <a:p>
            <a:endParaRPr lang="en-US" dirty="0"/>
          </a:p>
          <a:p>
            <a:r>
              <a:rPr lang="en-US" dirty="0"/>
              <a:t>A honeynet is a collection of honeypots. </a:t>
            </a:r>
          </a:p>
          <a:p>
            <a:endParaRPr lang="en-US" dirty="0"/>
          </a:p>
          <a:p>
            <a:r>
              <a:rPr lang="en-US" dirty="0"/>
              <a:t>It looks like the corporate network, but because it is known to be a false copy, all of the traffic is assumed to be illegitimate. </a:t>
            </a:r>
          </a:p>
          <a:p>
            <a:endParaRPr lang="en-US" dirty="0"/>
          </a:p>
          <a:p>
            <a:r>
              <a:rPr lang="en-US" dirty="0"/>
              <a:t>This makes it easy to characterize the attacker’s traffic and also to understand where attacks are coming from. </a:t>
            </a:r>
          </a:p>
          <a:p>
            <a:endParaRPr lang="en-US" dirty="0"/>
          </a:p>
          <a:p>
            <a:r>
              <a:rPr lang="en-US" dirty="0"/>
              <a:t>Honeynets will not be visited or used by legitimate systems, as legitimate systems have connections to the real servers, so any traffic on a honeynet is presumed to be that of an attacker, or a misconfigured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3881051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Fake Telemetry</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Fake telemetry is synthetic network traffic that resembles genuine communications, delivered at an appropriate volume to make honeynets and honeypots look real.</a:t>
            </a:r>
          </a:p>
          <a:p>
            <a:endParaRPr lang="en-US" dirty="0"/>
          </a:p>
          <a:p>
            <a:r>
              <a:rPr lang="en-US" dirty="0"/>
              <a:t>To prevent a lack of “normal” traffic from being a dead giveaway that you have entered a fake part of the network, fake telemetry is used.</a:t>
            </a:r>
          </a:p>
          <a:p>
            <a:endParaRPr lang="en-US" dirty="0"/>
          </a:p>
          <a:p>
            <a:r>
              <a:rPr lang="en-US" dirty="0"/>
              <a:t>Fake telemetry is a deception technology used to make honeynets and honeypots look real and appealing to would-be attackers.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3353465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00200" y="274638"/>
            <a:ext cx="7315200" cy="1143000"/>
          </a:xfrm>
          <a:noFill/>
        </p:spPr>
        <p:txBody>
          <a:bodyPr>
            <a:normAutofit/>
          </a:bodyPr>
          <a:lstStyle/>
          <a:p>
            <a:pPr eaLnBrk="1" hangingPunct="1"/>
            <a:r>
              <a:rPr lang="en-US" sz="3600" b="1" dirty="0"/>
              <a:t>DNS Sinkhole</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 DNS sinkhole is a DNS provider that returns specific DNS requests with false results. </a:t>
            </a:r>
          </a:p>
          <a:p>
            <a:endParaRPr lang="en-US" dirty="0"/>
          </a:p>
          <a:p>
            <a:r>
              <a:rPr lang="en-US" dirty="0"/>
              <a:t>This results in the requester being sent to the wrong address, usually a nonroutable address.</a:t>
            </a:r>
          </a:p>
          <a:p>
            <a:endParaRPr lang="en-US" dirty="0"/>
          </a:p>
          <a:p>
            <a:r>
              <a:rPr lang="en-US" dirty="0"/>
              <a:t>When a computer visits a DNS server to resolve a domain name, the server will give a result, if available; otherwise, it will send the resolution request to a higher-level DNS server for resolution. </a:t>
            </a:r>
          </a:p>
          <a:p>
            <a:endParaRPr lang="en-US" dirty="0"/>
          </a:p>
          <a:p>
            <a:r>
              <a:rPr lang="en-US" dirty="0"/>
              <a:t>This means that the higher a DNS sinkhole is in this chain, the more requests it will affect and the more beneficial effect it can provide.</a:t>
            </a:r>
          </a:p>
          <a:p>
            <a:endParaRPr lang="en-US" dirty="0"/>
          </a:p>
          <a:p>
            <a:r>
              <a:rPr lang="en-US" dirty="0"/>
              <a:t>DNS sinkholes are a useful tool for blocking malicious traffic, and they are used to combat bots and other malware that relies on DNS responses to communicate.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329359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Configuration Management</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Three main sources for configuration management:</a:t>
            </a:r>
          </a:p>
          <a:p>
            <a:pPr marL="0" indent="0">
              <a:buNone/>
            </a:pPr>
            <a:endParaRPr lang="en-US" dirty="0"/>
          </a:p>
          <a:p>
            <a:pPr lvl="1">
              <a:buFont typeface="Wingdings" panose="05000000000000000000" pitchFamily="2" charset="2"/>
              <a:buChar char="Ø"/>
            </a:pPr>
            <a:r>
              <a:rPr lang="en-US" sz="2800" dirty="0"/>
              <a:t>Benchmark guides from manufacturers</a:t>
            </a:r>
          </a:p>
          <a:p>
            <a:pPr lvl="1">
              <a:buFont typeface="Wingdings" panose="05000000000000000000" pitchFamily="2" charset="2"/>
              <a:buChar char="Ø"/>
            </a:pPr>
            <a:endParaRPr lang="en-US" sz="2800" dirty="0"/>
          </a:p>
          <a:p>
            <a:pPr lvl="1">
              <a:buFont typeface="Wingdings" panose="05000000000000000000" pitchFamily="2" charset="2"/>
              <a:buChar char="Ø"/>
            </a:pPr>
            <a:r>
              <a:rPr lang="en-US" sz="2800" dirty="0"/>
              <a:t>Government</a:t>
            </a:r>
          </a:p>
          <a:p>
            <a:pPr lvl="1">
              <a:buFont typeface="Wingdings" panose="05000000000000000000" pitchFamily="2" charset="2"/>
              <a:buChar char="Ø"/>
            </a:pPr>
            <a:endParaRPr lang="en-US" sz="2800" dirty="0"/>
          </a:p>
          <a:p>
            <a:pPr lvl="1">
              <a:buFont typeface="Wingdings" panose="05000000000000000000" pitchFamily="2" charset="2"/>
              <a:buChar char="Ø"/>
            </a:pPr>
            <a:r>
              <a:rPr lang="en-US" sz="2800" dirty="0"/>
              <a:t>Center for Internet Security (CIS)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80642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Diagrams</a:t>
            </a:r>
            <a:endParaRPr lang="en-US" sz="36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85000" lnSpcReduction="20000"/>
          </a:bodyPr>
          <a:lstStyle/>
          <a:p>
            <a:r>
              <a:rPr lang="en-US" dirty="0"/>
              <a:t>Diagrams are commonly used in architectural specifications to communicate how the enterprise is configured—from network diagrams that describe physical and logical connections, to annotated diagrams that provide essential settings. </a:t>
            </a:r>
          </a:p>
          <a:p>
            <a:endParaRPr lang="en-US" dirty="0"/>
          </a:p>
          <a:p>
            <a:r>
              <a:rPr lang="en-US" dirty="0"/>
              <a:t>Graphical diagrams are used because they can be easier to follow at times and pictures can provide ready access to more information in most situations. </a:t>
            </a:r>
          </a:p>
          <a:p>
            <a:endParaRPr lang="en-US" dirty="0"/>
          </a:p>
          <a:p>
            <a:r>
              <a:rPr lang="en-US" dirty="0"/>
              <a:t>Also, in the content-rich environment of specification lists, it is easier to digest and understand relationships when presented via diagram.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9794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Baseline Configuration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baseline configuration is the starting point for all future baseline assessments. </a:t>
            </a:r>
          </a:p>
          <a:p>
            <a:endParaRPr lang="en-US" dirty="0"/>
          </a:p>
          <a:p>
            <a:r>
              <a:rPr lang="en-US" dirty="0"/>
              <a:t>This baseline is originally created at system creation and is a representation of how the system is supposed to be configured.</a:t>
            </a:r>
          </a:p>
          <a:p>
            <a:endParaRPr lang="en-US" dirty="0"/>
          </a:p>
          <a:p>
            <a:r>
              <a:rPr lang="en-US" dirty="0"/>
              <a:t>Baselining is the measuring of a system’s current state of security readiness.</a:t>
            </a:r>
          </a:p>
          <a:p>
            <a:endParaRPr lang="en-US" dirty="0"/>
          </a:p>
          <a:p>
            <a:r>
              <a:rPr lang="en-US" dirty="0"/>
              <a:t>Various tools are available that you can use to examine a system to see if it has specific weaknesses that make it vulnerable to attack—weaknesses like default passwords, issues with permissions, and so forth.</a:t>
            </a:r>
          </a:p>
          <a:p>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21416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Baseline Configuration</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A baseline deviation is a change from the original baseline value. </a:t>
            </a:r>
          </a:p>
          <a:p>
            <a:endParaRPr lang="en-US" dirty="0"/>
          </a:p>
          <a:p>
            <a:r>
              <a:rPr lang="en-US" dirty="0"/>
              <a:t>This change can be positive, lowering risk, or negative, increasing risk. If the change increases risk, then you need to evaluate this new risk level for possible remediation. </a:t>
            </a:r>
          </a:p>
          <a:p>
            <a:endParaRPr lang="en-US" dirty="0"/>
          </a:p>
          <a:p>
            <a:r>
              <a:rPr lang="en-US" dirty="0"/>
              <a:t>The biggest challenge is in running the baseline scans, or automating them, to determine when deviations occur.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4367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Standard Naming Conventions</a:t>
            </a:r>
            <a:endParaRPr lang="en-US" sz="4000"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62500" lnSpcReduction="20000"/>
          </a:bodyPr>
          <a:lstStyle/>
          <a:p>
            <a:r>
              <a:rPr lang="en-US" dirty="0"/>
              <a:t>Standard naming conventions are important in an enterprise so that communications can be clear and understood. </a:t>
            </a:r>
          </a:p>
          <a:p>
            <a:endParaRPr lang="en-US" dirty="0"/>
          </a:p>
          <a:p>
            <a:r>
              <a:rPr lang="en-US" dirty="0"/>
              <a:t>Enterprises adopt standard naming conventions to reduce sources of error and improve the clarity of communications. </a:t>
            </a:r>
          </a:p>
          <a:p>
            <a:endParaRPr lang="en-US" dirty="0"/>
          </a:p>
          <a:p>
            <a:r>
              <a:rPr lang="en-US" dirty="0"/>
              <a:t>Having a set of rules for what one names everything—from files, to devices, to objects, including users—in Active Directory improves the communication and recognition of elements during work. </a:t>
            </a:r>
          </a:p>
          <a:p>
            <a:endParaRPr lang="en-US" dirty="0"/>
          </a:p>
          <a:p>
            <a:r>
              <a:rPr lang="en-US" dirty="0"/>
              <a:t>If all servers are randomly named using 20-character alphanumeric sequences, then talking about which server to fix becomes a chore. </a:t>
            </a:r>
          </a:p>
          <a:p>
            <a:endParaRPr lang="en-US" dirty="0"/>
          </a:p>
          <a:p>
            <a:r>
              <a:rPr lang="en-US" dirty="0"/>
              <a:t>Having them named in a manner that facilitates clear communication eliminates errors.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29011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Internet Protocol (IP) Schema</a:t>
            </a:r>
            <a:endParaRPr lang="en-US" sz="36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IPv4 address is composed of two portions: a network portion and a host portion.</a:t>
            </a:r>
          </a:p>
          <a:p>
            <a:endParaRPr lang="en-US" dirty="0"/>
          </a:p>
          <a:p>
            <a:r>
              <a:rPr lang="en-US" dirty="0"/>
              <a:t>Dividing these up to maximize the utilization of an address space is the process of subnetting.</a:t>
            </a:r>
          </a:p>
          <a:p>
            <a:endParaRPr lang="en-US" dirty="0"/>
          </a:p>
          <a:p>
            <a:r>
              <a:rPr lang="en-US" dirty="0"/>
              <a:t>There are two main addressing schemes: the Class A/B/C scheme and the CIDR notation method.</a:t>
            </a:r>
          </a:p>
          <a:p>
            <a:endParaRPr lang="en-US" dirty="0"/>
          </a:p>
          <a:p>
            <a:r>
              <a:rPr lang="en-US" dirty="0"/>
              <a:t>The CIDR notation makes annotating network diagrams easy to understand and comprehend how the network is laid out.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17348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CF88FF28-C4C4-4759-A61C-2BA98C215124}"/>
</file>

<file path=docProps/app.xml><?xml version="1.0" encoding="utf-8"?>
<Properties xmlns="http://schemas.openxmlformats.org/officeDocument/2006/extended-properties" xmlns:vt="http://schemas.openxmlformats.org/officeDocument/2006/docPropsVTypes">
  <Template/>
  <TotalTime>8074</TotalTime>
  <Words>3364</Words>
  <Application>Microsoft Office PowerPoint</Application>
  <PresentationFormat>On-screen Show (4:3)</PresentationFormat>
  <Paragraphs>354</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Tahoma</vt:lpstr>
      <vt:lpstr>Verdana</vt:lpstr>
      <vt:lpstr>Wingdings</vt:lpstr>
      <vt:lpstr>Office Theme</vt:lpstr>
      <vt:lpstr>PowerPoint Presentation</vt:lpstr>
      <vt:lpstr>Chapter 9  (Domain 2.1) Learning Objectives</vt:lpstr>
      <vt:lpstr>Configuration Management</vt:lpstr>
      <vt:lpstr>Configuration Management</vt:lpstr>
      <vt:lpstr>Diagrams</vt:lpstr>
      <vt:lpstr>Baseline Configuration</vt:lpstr>
      <vt:lpstr>Baseline Configuration</vt:lpstr>
      <vt:lpstr>Standard Naming Conventions</vt:lpstr>
      <vt:lpstr>Internet Protocol (IP) Schema</vt:lpstr>
      <vt:lpstr>Data Sovereignty</vt:lpstr>
      <vt:lpstr>Data Protection</vt:lpstr>
      <vt:lpstr>Data Protection</vt:lpstr>
      <vt:lpstr>Data Loss Prevention  (DLP)</vt:lpstr>
      <vt:lpstr>Masking</vt:lpstr>
      <vt:lpstr>Encryption</vt:lpstr>
      <vt:lpstr>At Rest</vt:lpstr>
      <vt:lpstr>In Transit/Motion</vt:lpstr>
      <vt:lpstr>In Processing</vt:lpstr>
      <vt:lpstr>Tokenization</vt:lpstr>
      <vt:lpstr>Rights Management</vt:lpstr>
      <vt:lpstr>Geographical Considerations</vt:lpstr>
      <vt:lpstr>Response and Recovery Controls</vt:lpstr>
      <vt:lpstr>Secure Sockets Layer (SSL)/Transport Layer Security (TLS) Inspection</vt:lpstr>
      <vt:lpstr>Secure Sockets Layer (SSL)/Transport Layer Security (TLS) Inspection</vt:lpstr>
      <vt:lpstr>Hashing</vt:lpstr>
      <vt:lpstr>API Considerations</vt:lpstr>
      <vt:lpstr>Site Resiliency</vt:lpstr>
      <vt:lpstr>Hot, Warm, Cold Sites</vt:lpstr>
      <vt:lpstr>Deception and Disruption</vt:lpstr>
      <vt:lpstr>Honeypots</vt:lpstr>
      <vt:lpstr>Honeyfiles</vt:lpstr>
      <vt:lpstr>Honeynets</vt:lpstr>
      <vt:lpstr>Fake Telemetry</vt:lpstr>
      <vt:lpstr>DNS Sinkhole</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227</cp:revision>
  <dcterms:created xsi:type="dcterms:W3CDTF">2007-03-12T15:36:22Z</dcterms:created>
  <dcterms:modified xsi:type="dcterms:W3CDTF">2022-09-15T19:08:53Z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