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4"/>
  </p:sldMasterIdLst>
  <p:notesMasterIdLst>
    <p:notesMasterId r:id="rId44"/>
  </p:notesMasterIdLst>
  <p:handoutMasterIdLst>
    <p:handoutMasterId r:id="rId45"/>
  </p:handoutMasterIdLst>
  <p:sldIdLst>
    <p:sldId id="256" r:id="rId5"/>
    <p:sldId id="257" r:id="rId6"/>
    <p:sldId id="309" r:id="rId7"/>
    <p:sldId id="310" r:id="rId8"/>
    <p:sldId id="311" r:id="rId9"/>
    <p:sldId id="312" r:id="rId10"/>
    <p:sldId id="313" r:id="rId11"/>
    <p:sldId id="314" r:id="rId12"/>
    <p:sldId id="315" r:id="rId13"/>
    <p:sldId id="316" r:id="rId14"/>
    <p:sldId id="340" r:id="rId15"/>
    <p:sldId id="317" r:id="rId16"/>
    <p:sldId id="318" r:id="rId17"/>
    <p:sldId id="341" r:id="rId18"/>
    <p:sldId id="319" r:id="rId19"/>
    <p:sldId id="320" r:id="rId20"/>
    <p:sldId id="321" r:id="rId21"/>
    <p:sldId id="322" r:id="rId22"/>
    <p:sldId id="323" r:id="rId23"/>
    <p:sldId id="324" r:id="rId24"/>
    <p:sldId id="325" r:id="rId25"/>
    <p:sldId id="326" r:id="rId26"/>
    <p:sldId id="327" r:id="rId27"/>
    <p:sldId id="328" r:id="rId28"/>
    <p:sldId id="342" r:id="rId29"/>
    <p:sldId id="329" r:id="rId30"/>
    <p:sldId id="330" r:id="rId31"/>
    <p:sldId id="331" r:id="rId32"/>
    <p:sldId id="332" r:id="rId33"/>
    <p:sldId id="333" r:id="rId34"/>
    <p:sldId id="334" r:id="rId35"/>
    <p:sldId id="335" r:id="rId36"/>
    <p:sldId id="336" r:id="rId37"/>
    <p:sldId id="337" r:id="rId38"/>
    <p:sldId id="338" r:id="rId39"/>
    <p:sldId id="339" r:id="rId40"/>
    <p:sldId id="343" r:id="rId41"/>
    <p:sldId id="307" r:id="rId42"/>
    <p:sldId id="308" r:id="rId43"/>
  </p:sldIdLst>
  <p:sldSz cx="9144000" cy="6858000" type="screen4x3"/>
  <p:notesSz cx="9372600" cy="7086600"/>
  <p:custDataLst>
    <p:tags r:id="rId46"/>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A9"/>
    <a:srgbClr val="055C91"/>
    <a:srgbClr val="1B70A5"/>
    <a:srgbClr val="FFFFFF"/>
    <a:srgbClr val="96CDEE"/>
    <a:srgbClr val="0F3F5D"/>
    <a:srgbClr val="01773A"/>
    <a:srgbClr val="156B13"/>
    <a:srgbClr val="008000"/>
    <a:srgbClr val="F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2379" autoAdjust="0"/>
    <p:restoredTop sz="96279" autoAdjust="0"/>
  </p:normalViewPr>
  <p:slideViewPr>
    <p:cSldViewPr>
      <p:cViewPr varScale="1">
        <p:scale>
          <a:sx n="70" d="100"/>
          <a:sy n="70" d="100"/>
        </p:scale>
        <p:origin x="154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9/13/2020</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9/13/2020</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4083526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38</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39</a:t>
            </a:fld>
            <a:endParaRPr lang="en-US" dirty="0"/>
          </a:p>
        </p:txBody>
      </p:sp>
    </p:spTree>
    <p:extLst>
      <p:ext uri="{BB962C8B-B14F-4D97-AF65-F5344CB8AC3E}">
        <p14:creationId xmlns:p14="http://schemas.microsoft.com/office/powerpoint/2010/main" val="297609808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7" name="Picture 1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3" name="Picture 1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9" name="Picture 18"/>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2"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6" name="Picture 5"/>
          <p:cNvPicPr>
            <a:picLocks noChangeAspect="1"/>
          </p:cNvPicPr>
          <p:nvPr userDrawn="1"/>
        </p:nvPicPr>
        <p:blipFill>
          <a:blip r:embed="rId7"/>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CompTIA Security+ Guide to Network Security Fundamentals, </a:t>
            </a:r>
            <a:r>
              <a:rPr lang="en-US" b="1" dirty="0" smtClean="0">
                <a:solidFill>
                  <a:srgbClr val="0080A9"/>
                </a:solidFill>
                <a:latin typeface="Arial" panose="020B0604020202020204" pitchFamily="34" charset="0"/>
                <a:cs typeface="Arial" panose="020B0604020202020204" pitchFamily="34" charset="0"/>
              </a:rPr>
              <a:t>Sixth </a:t>
            </a:r>
            <a:r>
              <a:rPr lang="en-US" b="1" dirty="0">
                <a:solidFill>
                  <a:srgbClr val="0080A9"/>
                </a:solidFill>
                <a:latin typeface="Arial" panose="020B0604020202020204" pitchFamily="34" charset="0"/>
                <a:cs typeface="Arial" panose="020B0604020202020204" pitchFamily="34" charset="0"/>
              </a:rPr>
              <a:t>Edition</a:t>
            </a:r>
          </a:p>
        </p:txBody>
      </p:sp>
      <p:sp>
        <p:nvSpPr>
          <p:cNvPr id="3" name="Subtitle 2"/>
          <p:cNvSpPr>
            <a:spLocks noGrp="1"/>
          </p:cNvSpPr>
          <p:nvPr>
            <p:ph type="subTitle" idx="1"/>
          </p:nvPr>
        </p:nvSpPr>
        <p:spPr>
          <a:xfrm>
            <a:off x="698500" y="3352800"/>
            <a:ext cx="7747000" cy="797141"/>
          </a:xfrm>
        </p:spPr>
        <p:txBody>
          <a:bodyPr/>
          <a:lstStyle/>
          <a:p>
            <a:r>
              <a:rPr lang="en-US" sz="2200" b="1" dirty="0" smtClean="0">
                <a:solidFill>
                  <a:schemeClr val="tx1"/>
                </a:solidFill>
                <a:latin typeface="Arial" panose="020B0604020202020204" pitchFamily="34" charset="0"/>
                <a:cs typeface="Arial" panose="020B0604020202020204" pitchFamily="34" charset="0"/>
              </a:rPr>
              <a:t>Chapter 1</a:t>
            </a:r>
          </a:p>
          <a:p>
            <a:r>
              <a:rPr lang="en-US" sz="2200" dirty="0" smtClean="0">
                <a:solidFill>
                  <a:schemeClr val="tx1"/>
                </a:solidFill>
                <a:latin typeface="Arial" panose="020B0604020202020204" pitchFamily="34" charset="0"/>
                <a:cs typeface="Arial" panose="020B0604020202020204" pitchFamily="34" charset="0"/>
              </a:rPr>
              <a:t>Introduction to Security</a:t>
            </a:r>
            <a:endParaRPr lang="en-US" sz="22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67216" y="6284825"/>
            <a:ext cx="5562600" cy="366183"/>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699752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Defining Information Security (2 of 4) </a:t>
            </a:r>
          </a:p>
        </p:txBody>
      </p:sp>
      <p:sp>
        <p:nvSpPr>
          <p:cNvPr id="3" name="Content Placeholder 2"/>
          <p:cNvSpPr>
            <a:spLocks noGrp="1"/>
          </p:cNvSpPr>
          <p:nvPr>
            <p:ph idx="1"/>
          </p:nvPr>
        </p:nvSpPr>
        <p:spPr>
          <a:xfrm>
            <a:off x="365125" y="1538818"/>
            <a:ext cx="8415338" cy="256993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Three types of information protection (often called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dirty="0">
                <a:solidFill>
                  <a:schemeClr val="tx1"/>
                </a:solidFill>
                <a:latin typeface="Arial" panose="020B0604020202020204" pitchFamily="34" charset="0"/>
                <a:cs typeface="Arial" panose="020B0604020202020204" pitchFamily="34" charset="0"/>
              </a:rPr>
              <a:t>) :</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Confidentiality</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Only approved individuals may access information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Integrity</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Information is correct and unaltered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Availability</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Information is accessible to authorized </a:t>
            </a:r>
            <a:r>
              <a:rPr lang="en-US" altLang="en-US" sz="2000" dirty="0" smtClean="0">
                <a:solidFill>
                  <a:schemeClr val="tx1"/>
                </a:solidFill>
                <a:latin typeface="Arial" panose="020B0604020202020204" pitchFamily="34" charset="0"/>
                <a:cs typeface="Arial" panose="020B0604020202020204" pitchFamily="34" charset="0"/>
              </a:rPr>
              <a:t>users</a:t>
            </a:r>
            <a:endParaRPr lang="en-US" sz="2000" dirty="0" smtClean="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774399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Defining Information Security (3 of 4</a:t>
            </a:r>
            <a:r>
              <a:rPr lang="en-US" sz="2800" b="1" dirty="0" smtClean="0">
                <a:solidFill>
                  <a:srgbClr val="0080A9"/>
                </a:solidFill>
                <a:latin typeface="Arial" panose="020B0604020202020204" pitchFamily="34" charset="0"/>
                <a:cs typeface="Arial" panose="020B0604020202020204" pitchFamily="34" charset="0"/>
              </a:rPr>
              <a:t>)</a:t>
            </a:r>
            <a:endParaRPr lang="en-US" sz="2800" b="1" dirty="0">
              <a:solidFill>
                <a:srgbClr val="0080A9"/>
              </a:solidFill>
              <a:latin typeface="Arial" panose="020B0604020202020204" pitchFamily="34" charset="0"/>
              <a:cs typeface="Arial" panose="020B0604020202020204" pitchFamily="34" charset="0"/>
            </a:endParaRPr>
          </a:p>
        </p:txBody>
      </p:sp>
      <p:pic>
        <p:nvPicPr>
          <p:cNvPr id="6" name="Picture 5" descr="Figure 1.3 Information security layers. An illustration shows the information security layers. Three concentric circles around a central circle labeled information are placed in the following order: products, people, policies and procedures. Information security has three components: confidentiality, integrity, availability. The information can be: processed, stored or transmit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25776" y="1196283"/>
            <a:ext cx="4498848" cy="474573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731143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Defining Information Security (4 of 4)</a:t>
            </a:r>
          </a:p>
        </p:txBody>
      </p:sp>
      <p:graphicFrame>
        <p:nvGraphicFramePr>
          <p:cNvPr id="5" name="Table 4" descr="A table titled, Information security layers. The table has 3 rows and 2 columns. The columns have the following headings from left to right. Layer, Description. The row entries are as follows.  Row 1. Layer, Products; description, Form the security around the data. May be as basic as door locks or as complicated as network security equipment. Row 2. Layer, People; description, those who implement and properly use security products to protect data. Row 3. Layer, Policies and procedures; description, Plans and policies established by an enterprise to ensure that people correctly use the products."/>
          <p:cNvGraphicFramePr>
            <a:graphicFrameLocks noGrp="1"/>
          </p:cNvGraphicFramePr>
          <p:nvPr>
            <p:extLst>
              <p:ext uri="{D42A27DB-BD31-4B8C-83A1-F6EECF244321}">
                <p14:modId xmlns:p14="http://schemas.microsoft.com/office/powerpoint/2010/main" val="3120578833"/>
              </p:ext>
            </p:extLst>
          </p:nvPr>
        </p:nvGraphicFramePr>
        <p:xfrm>
          <a:off x="1931159" y="1950492"/>
          <a:ext cx="6096000" cy="2352040"/>
        </p:xfrm>
        <a:graphic>
          <a:graphicData uri="http://schemas.openxmlformats.org/drawingml/2006/table">
            <a:tbl>
              <a:tblPr firstRow="1" bandRow="1">
                <a:tableStyleId>{5C22544A-7EE6-4342-B048-85BDC9FD1C3A}</a:tableStyleId>
              </a:tblPr>
              <a:tblGrid>
                <a:gridCol w="2133600">
                  <a:extLst>
                    <a:ext uri="{9D8B030D-6E8A-4147-A177-3AD203B41FA5}">
                      <a16:colId xmlns="" xmlns:a16="http://schemas.microsoft.com/office/drawing/2014/main" val="20000"/>
                    </a:ext>
                  </a:extLst>
                </a:gridCol>
                <a:gridCol w="3962400">
                  <a:extLst>
                    <a:ext uri="{9D8B030D-6E8A-4147-A177-3AD203B41FA5}">
                      <a16:colId xmlns="" xmlns:a16="http://schemas.microsoft.com/office/drawing/2014/main" val="20001"/>
                    </a:ext>
                  </a:extLst>
                </a:gridCol>
              </a:tblGrid>
              <a:tr h="370840">
                <a:tc>
                  <a:txBody>
                    <a:bodyPr/>
                    <a:lstStyle/>
                    <a:p>
                      <a:r>
                        <a:rPr lang="en-US" dirty="0" smtClean="0">
                          <a:solidFill>
                            <a:schemeClr val="tx1"/>
                          </a:solidFill>
                          <a:latin typeface="Arial" panose="020B0604020202020204" pitchFamily="34" charset="0"/>
                          <a:cs typeface="Arial" panose="020B0604020202020204" pitchFamily="34" charset="0"/>
                        </a:rPr>
                        <a:t>Layer</a:t>
                      </a:r>
                      <a:endParaRPr lang="en-US"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smtClean="0">
                          <a:solidFill>
                            <a:schemeClr val="tx1"/>
                          </a:solidFill>
                          <a:latin typeface="Arial" panose="020B0604020202020204" pitchFamily="34" charset="0"/>
                          <a:cs typeface="Arial" panose="020B0604020202020204" pitchFamily="34" charset="0"/>
                        </a:rPr>
                        <a:t>Description</a:t>
                      </a:r>
                      <a:endParaRPr lang="en-US"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Products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Form the security</a:t>
                      </a:r>
                      <a:r>
                        <a:rPr lang="en-US" sz="1400" baseline="0" dirty="0" smtClean="0">
                          <a:solidFill>
                            <a:schemeClr val="tx1"/>
                          </a:solidFill>
                          <a:latin typeface="Arial" panose="020B0604020202020204" pitchFamily="34" charset="0"/>
                          <a:cs typeface="Arial" panose="020B0604020202020204" pitchFamily="34" charset="0"/>
                        </a:rPr>
                        <a:t> around the data. May be as basic as door locks or as complicated as network security equipment.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People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Those who implement</a:t>
                      </a:r>
                      <a:r>
                        <a:rPr lang="en-US" sz="1400" baseline="0" dirty="0" smtClean="0">
                          <a:solidFill>
                            <a:schemeClr val="tx1"/>
                          </a:solidFill>
                          <a:latin typeface="Arial" panose="020B0604020202020204" pitchFamily="34" charset="0"/>
                          <a:cs typeface="Arial" panose="020B0604020202020204" pitchFamily="34" charset="0"/>
                        </a:rPr>
                        <a:t> and properly use security products to protect data.</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Policies and procedures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Plans and policies established by an enterprise to ensure</a:t>
                      </a:r>
                      <a:r>
                        <a:rPr lang="en-US" sz="1400" baseline="0" dirty="0" smtClean="0">
                          <a:solidFill>
                            <a:schemeClr val="tx1"/>
                          </a:solidFill>
                          <a:latin typeface="Arial" panose="020B0604020202020204" pitchFamily="34" charset="0"/>
                          <a:cs typeface="Arial" panose="020B0604020202020204" pitchFamily="34" charset="0"/>
                        </a:rPr>
                        <a:t> that people correctly use the products.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850474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Information Security Terminology (1 of 4)</a:t>
            </a:r>
          </a:p>
        </p:txBody>
      </p:sp>
      <p:sp>
        <p:nvSpPr>
          <p:cNvPr id="3" name="Content Placeholder 2"/>
          <p:cNvSpPr>
            <a:spLocks noGrp="1"/>
          </p:cNvSpPr>
          <p:nvPr>
            <p:ph idx="1"/>
          </p:nvPr>
        </p:nvSpPr>
        <p:spPr>
          <a:xfrm>
            <a:off x="365125" y="1538819"/>
            <a:ext cx="8415338" cy="2385268"/>
          </a:xfrm>
        </p:spPr>
        <p:txBody>
          <a:bodyPr/>
          <a:lstStyle/>
          <a:p>
            <a:pPr>
              <a:lnSpc>
                <a:spcPct val="100000"/>
              </a:lnSpc>
            </a:pPr>
            <a:r>
              <a:rPr lang="en-US" altLang="en-US" b="1" dirty="0">
                <a:solidFill>
                  <a:schemeClr val="tx1"/>
                </a:solidFill>
                <a:latin typeface="Arial" panose="020B0604020202020204" pitchFamily="34" charset="0"/>
                <a:cs typeface="Arial" panose="020B0604020202020204" pitchFamily="34" charset="0"/>
              </a:rPr>
              <a:t>Asset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Item that has  value</a:t>
            </a:r>
          </a:p>
          <a:p>
            <a:pPr>
              <a:lnSpc>
                <a:spcPct val="100000"/>
              </a:lnSpc>
            </a:pPr>
            <a:r>
              <a:rPr lang="en-US" altLang="en-US" b="1" dirty="0">
                <a:solidFill>
                  <a:schemeClr val="tx1"/>
                </a:solidFill>
                <a:latin typeface="Arial" panose="020B0604020202020204" pitchFamily="34" charset="0"/>
                <a:cs typeface="Arial" panose="020B0604020202020204" pitchFamily="34" charset="0"/>
              </a:rPr>
              <a:t>Threat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Type of action that has the potential to cause harm</a:t>
            </a:r>
          </a:p>
          <a:p>
            <a:pPr>
              <a:lnSpc>
                <a:spcPct val="100000"/>
              </a:lnSpc>
            </a:pPr>
            <a:r>
              <a:rPr lang="en-US" altLang="en-US" b="1" dirty="0">
                <a:solidFill>
                  <a:schemeClr val="tx1"/>
                </a:solidFill>
                <a:latin typeface="Arial" panose="020B0604020202020204" pitchFamily="34" charset="0"/>
                <a:cs typeface="Arial" panose="020B0604020202020204" pitchFamily="34" charset="0"/>
              </a:rPr>
              <a:t>Threat </a:t>
            </a:r>
            <a:r>
              <a:rPr lang="en-US" altLang="en-US" b="1" dirty="0" smtClean="0">
                <a:solidFill>
                  <a:schemeClr val="tx1"/>
                </a:solidFill>
                <a:latin typeface="Arial" panose="020B0604020202020204" pitchFamily="34" charset="0"/>
                <a:cs typeface="Arial" panose="020B0604020202020204" pitchFamily="34" charset="0"/>
              </a:rPr>
              <a:t>actor</a:t>
            </a:r>
            <a:endParaRPr lang="en-US" altLang="en-US" b="1"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person or element with power to carry out a </a:t>
            </a:r>
            <a:r>
              <a:rPr lang="en-US" altLang="en-US" sz="2000" dirty="0" smtClean="0">
                <a:solidFill>
                  <a:schemeClr val="tx1"/>
                </a:solidFill>
                <a:latin typeface="Arial" panose="020B0604020202020204" pitchFamily="34" charset="0"/>
                <a:cs typeface="Arial" panose="020B0604020202020204" pitchFamily="34" charset="0"/>
              </a:rPr>
              <a:t>threat</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915669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Information Security Terminology (2 of 4)</a:t>
            </a:r>
          </a:p>
        </p:txBody>
      </p:sp>
      <p:pic>
        <p:nvPicPr>
          <p:cNvPr id="6" name="Picture 5" descr="Figure 1.4 Information security components analogy. A pictorial illustration shows information security components analogy. A fence with a hole is a vulnerability, an attack vector can go through the fence hole; A thief is a threat actor. A scooter is an asset; Theft of scooter is a threat and a stolen scooter is a ris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1981200"/>
            <a:ext cx="6506533" cy="311962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281228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Information Security Terminology (3 of 4)</a:t>
            </a:r>
          </a:p>
        </p:txBody>
      </p:sp>
      <p:sp>
        <p:nvSpPr>
          <p:cNvPr id="3" name="Content Placeholder 2"/>
          <p:cNvSpPr>
            <a:spLocks noGrp="1"/>
          </p:cNvSpPr>
          <p:nvPr>
            <p:ph idx="1"/>
          </p:nvPr>
        </p:nvSpPr>
        <p:spPr>
          <a:xfrm>
            <a:off x="365125" y="1538818"/>
            <a:ext cx="8415338" cy="4011867"/>
          </a:xfrm>
        </p:spPr>
        <p:txBody>
          <a:bodyPr/>
          <a:lstStyle/>
          <a:p>
            <a:pPr>
              <a:defRPr/>
            </a:pPr>
            <a:r>
              <a:rPr lang="en-US" altLang="en-US" b="1" dirty="0">
                <a:solidFill>
                  <a:schemeClr val="tx1"/>
                </a:solidFill>
                <a:latin typeface="Arial" panose="020B0604020202020204" pitchFamily="34" charset="0"/>
                <a:cs typeface="Arial" panose="020B0604020202020204" pitchFamily="34" charset="0"/>
              </a:rPr>
              <a:t>Vulnerability</a:t>
            </a:r>
          </a:p>
          <a:p>
            <a:pPr lvl="1">
              <a:defRPr/>
            </a:pPr>
            <a:r>
              <a:rPr lang="en-US" altLang="en-US" dirty="0">
                <a:solidFill>
                  <a:schemeClr val="tx1"/>
                </a:solidFill>
                <a:latin typeface="Arial" panose="020B0604020202020204" pitchFamily="34" charset="0"/>
                <a:cs typeface="Arial" panose="020B0604020202020204" pitchFamily="34" charset="0"/>
              </a:rPr>
              <a:t>Flaw or weakness that allows a threat agent to bypass security</a:t>
            </a:r>
          </a:p>
          <a:p>
            <a:pPr>
              <a:defRPr/>
            </a:pPr>
            <a:r>
              <a:rPr lang="en-US" altLang="en-US" b="1" dirty="0">
                <a:solidFill>
                  <a:schemeClr val="tx1"/>
                </a:solidFill>
                <a:latin typeface="Arial" panose="020B0604020202020204" pitchFamily="34" charset="0"/>
                <a:cs typeface="Arial" panose="020B0604020202020204" pitchFamily="34" charset="0"/>
              </a:rPr>
              <a:t>Threat vector</a:t>
            </a:r>
          </a:p>
          <a:p>
            <a:pPr lvl="1">
              <a:defRPr/>
            </a:pPr>
            <a:r>
              <a:rPr lang="en-US" altLang="en-US" dirty="0">
                <a:solidFill>
                  <a:schemeClr val="tx1"/>
                </a:solidFill>
                <a:latin typeface="Arial" panose="020B0604020202020204" pitchFamily="34" charset="0"/>
                <a:cs typeface="Arial" panose="020B0604020202020204" pitchFamily="34" charset="0"/>
              </a:rPr>
              <a:t>The means by which an attack can occur</a:t>
            </a:r>
          </a:p>
          <a:p>
            <a:pPr>
              <a:defRPr/>
            </a:pPr>
            <a:r>
              <a:rPr lang="en-US" altLang="en-US" b="1" dirty="0" smtClean="0">
                <a:solidFill>
                  <a:schemeClr val="tx1"/>
                </a:solidFill>
                <a:latin typeface="Arial" panose="020B0604020202020204" pitchFamily="34" charset="0"/>
                <a:cs typeface="Arial" panose="020B0604020202020204" pitchFamily="34" charset="0"/>
              </a:rPr>
              <a:t>Risk</a:t>
            </a:r>
            <a:endParaRPr lang="en-US" altLang="en-US" b="1" dirty="0">
              <a:solidFill>
                <a:schemeClr val="tx1"/>
              </a:solidFill>
              <a:latin typeface="Arial" panose="020B0604020202020204" pitchFamily="34" charset="0"/>
              <a:cs typeface="Arial" panose="020B0604020202020204" pitchFamily="34" charset="0"/>
            </a:endParaRPr>
          </a:p>
          <a:p>
            <a:pPr lvl="1">
              <a:defRPr/>
            </a:pPr>
            <a:r>
              <a:rPr lang="en-US" altLang="en-US" dirty="0">
                <a:solidFill>
                  <a:schemeClr val="tx1"/>
                </a:solidFill>
                <a:latin typeface="Arial" panose="020B0604020202020204" pitchFamily="34" charset="0"/>
                <a:cs typeface="Arial" panose="020B0604020202020204" pitchFamily="34" charset="0"/>
              </a:rPr>
              <a:t>A situation that involves exposure to some type of </a:t>
            </a:r>
            <a:r>
              <a:rPr lang="en-US" altLang="en-US" dirty="0" smtClean="0">
                <a:solidFill>
                  <a:schemeClr val="tx1"/>
                </a:solidFill>
                <a:latin typeface="Arial" panose="020B0604020202020204" pitchFamily="34" charset="0"/>
                <a:cs typeface="Arial" panose="020B0604020202020204" pitchFamily="34" charset="0"/>
              </a:rPr>
              <a:t>danger</a:t>
            </a:r>
          </a:p>
          <a:p>
            <a:pPr>
              <a:defRPr/>
            </a:pPr>
            <a:r>
              <a:rPr lang="en-US" altLang="en-US" dirty="0">
                <a:solidFill>
                  <a:schemeClr val="tx1"/>
                </a:solidFill>
                <a:latin typeface="Arial" panose="020B0604020202020204" pitchFamily="34" charset="0"/>
                <a:cs typeface="Arial" panose="020B0604020202020204" pitchFamily="34" charset="0"/>
              </a:rPr>
              <a:t>Risk response techniques:</a:t>
            </a:r>
          </a:p>
          <a:p>
            <a:pPr lvl="1">
              <a:defRPr/>
            </a:pPr>
            <a:r>
              <a:rPr lang="en-US" altLang="en-US" b="1" dirty="0">
                <a:solidFill>
                  <a:schemeClr val="tx1"/>
                </a:solidFill>
                <a:latin typeface="Arial" panose="020B0604020202020204" pitchFamily="34" charset="0"/>
                <a:cs typeface="Arial" panose="020B0604020202020204" pitchFamily="34" charset="0"/>
              </a:rPr>
              <a:t>Accept</a:t>
            </a:r>
            <a:r>
              <a:rPr lang="en-US" altLang="en-US" dirty="0">
                <a:solidFill>
                  <a:schemeClr val="tx1"/>
                </a:solidFill>
                <a:latin typeface="Arial" panose="020B0604020202020204" pitchFamily="34" charset="0"/>
                <a:cs typeface="Arial" panose="020B0604020202020204" pitchFamily="34" charset="0"/>
              </a:rPr>
              <a:t> – risk is acknowledged but no steps are taken to address it</a:t>
            </a:r>
          </a:p>
          <a:p>
            <a:pPr lvl="1">
              <a:defRPr/>
            </a:pPr>
            <a:r>
              <a:rPr lang="en-US" altLang="en-US" b="1" dirty="0">
                <a:solidFill>
                  <a:schemeClr val="tx1"/>
                </a:solidFill>
                <a:latin typeface="Arial" panose="020B0604020202020204" pitchFamily="34" charset="0"/>
                <a:cs typeface="Arial" panose="020B0604020202020204" pitchFamily="34" charset="0"/>
              </a:rPr>
              <a:t>Transfer </a:t>
            </a:r>
            <a:r>
              <a:rPr lang="en-US" altLang="en-US" dirty="0">
                <a:solidFill>
                  <a:schemeClr val="tx1"/>
                </a:solidFill>
                <a:latin typeface="Arial" panose="020B0604020202020204" pitchFamily="34" charset="0"/>
                <a:cs typeface="Arial" panose="020B0604020202020204" pitchFamily="34" charset="0"/>
              </a:rPr>
              <a:t>– transfer risk to a third party</a:t>
            </a:r>
          </a:p>
          <a:p>
            <a:pPr lvl="1">
              <a:defRPr/>
            </a:pPr>
            <a:r>
              <a:rPr lang="en-US" altLang="en-US" b="1" dirty="0">
                <a:solidFill>
                  <a:schemeClr val="tx1"/>
                </a:solidFill>
                <a:latin typeface="Arial" panose="020B0604020202020204" pitchFamily="34" charset="0"/>
                <a:cs typeface="Arial" panose="020B0604020202020204" pitchFamily="34" charset="0"/>
              </a:rPr>
              <a:t>Avoid</a:t>
            </a:r>
            <a:r>
              <a:rPr lang="en-US" altLang="en-US" dirty="0">
                <a:solidFill>
                  <a:schemeClr val="tx1"/>
                </a:solidFill>
                <a:latin typeface="Arial" panose="020B0604020202020204" pitchFamily="34" charset="0"/>
                <a:cs typeface="Arial" panose="020B0604020202020204" pitchFamily="34" charset="0"/>
              </a:rPr>
              <a:t> – identifying risk but making the decision to not engage in the activity</a:t>
            </a:r>
          </a:p>
          <a:p>
            <a:pPr lvl="1">
              <a:defRPr/>
            </a:pPr>
            <a:r>
              <a:rPr lang="en-US" altLang="en-US" b="1" dirty="0">
                <a:solidFill>
                  <a:schemeClr val="tx1"/>
                </a:solidFill>
                <a:latin typeface="Arial" panose="020B0604020202020204" pitchFamily="34" charset="0"/>
                <a:cs typeface="Arial" panose="020B0604020202020204" pitchFamily="34" charset="0"/>
              </a:rPr>
              <a:t>Mitigate</a:t>
            </a:r>
            <a:r>
              <a:rPr lang="en-US" altLang="en-US" dirty="0">
                <a:solidFill>
                  <a:schemeClr val="tx1"/>
                </a:solidFill>
                <a:latin typeface="Arial" panose="020B0604020202020204" pitchFamily="34" charset="0"/>
                <a:cs typeface="Arial" panose="020B0604020202020204" pitchFamily="34" charset="0"/>
              </a:rPr>
              <a:t> – attempt to address risk by making the risk less </a:t>
            </a:r>
            <a:r>
              <a:rPr lang="en-US" altLang="en-US" dirty="0" smtClean="0">
                <a:solidFill>
                  <a:schemeClr val="tx1"/>
                </a:solidFill>
                <a:latin typeface="Arial" panose="020B0604020202020204" pitchFamily="34" charset="0"/>
                <a:cs typeface="Arial" panose="020B0604020202020204" pitchFamily="34" charset="0"/>
              </a:rPr>
              <a:t>serious</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86743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Information Security Terminology (4 of 4)</a:t>
            </a:r>
          </a:p>
        </p:txBody>
      </p:sp>
      <p:graphicFrame>
        <p:nvGraphicFramePr>
          <p:cNvPr id="5" name="Table 4" descr="A table titled, information security terminology. The table has 7 rows and 3 columns. The columns have the following headings from left to right. Term, example in Ellie’s scenario, example in information security. The row entries are as follows. Row 1. Term, asset; example in Ellie’s scenario, scooter; example in information security, employee database. Row 2. Term, threat; example in Ellie’s scenario, steal scooter; example in information security, steal data. Row 3. Term, threat actor; example in Ellie’s scenario, thief; example in information security, attacker, hurricane. Row 4. Term, vulnerability; example in Ellie’s scenario, hole in fence; example in information security, software defect. Row 5. Term, attack vector; example in Ellie’s scenario, climb through hole in fence; example in information security, access web server passwords through flaw in operating system. Row 6. Term, likelihood; example in Ellie’s scenario, probability of scooter stolen; example in information security, likelihood of virus infection. Row 7. Term, risk; example in Ellie’s scenario, stolen scooter; example in information security, virus infection or stolen data."/>
          <p:cNvGraphicFramePr>
            <a:graphicFrameLocks noGrp="1"/>
          </p:cNvGraphicFramePr>
          <p:nvPr>
            <p:extLst>
              <p:ext uri="{D42A27DB-BD31-4B8C-83A1-F6EECF244321}">
                <p14:modId xmlns:p14="http://schemas.microsoft.com/office/powerpoint/2010/main" val="310584327"/>
              </p:ext>
            </p:extLst>
          </p:nvPr>
        </p:nvGraphicFramePr>
        <p:xfrm>
          <a:off x="1143000" y="1905000"/>
          <a:ext cx="7236374" cy="3114040"/>
        </p:xfrm>
        <a:graphic>
          <a:graphicData uri="http://schemas.openxmlformats.org/drawingml/2006/table">
            <a:tbl>
              <a:tblPr firstRow="1" bandRow="1">
                <a:tableStyleId>{5C22544A-7EE6-4342-B048-85BDC9FD1C3A}</a:tableStyleId>
              </a:tblPr>
              <a:tblGrid>
                <a:gridCol w="1367394">
                  <a:extLst>
                    <a:ext uri="{9D8B030D-6E8A-4147-A177-3AD203B41FA5}">
                      <a16:colId xmlns="" xmlns:a16="http://schemas.microsoft.com/office/drawing/2014/main" val="20000"/>
                    </a:ext>
                  </a:extLst>
                </a:gridCol>
                <a:gridCol w="2734788">
                  <a:extLst>
                    <a:ext uri="{9D8B030D-6E8A-4147-A177-3AD203B41FA5}">
                      <a16:colId xmlns="" xmlns:a16="http://schemas.microsoft.com/office/drawing/2014/main" val="20001"/>
                    </a:ext>
                  </a:extLst>
                </a:gridCol>
                <a:gridCol w="3134192">
                  <a:extLst>
                    <a:ext uri="{9D8B030D-6E8A-4147-A177-3AD203B41FA5}">
                      <a16:colId xmlns="" xmlns:a16="http://schemas.microsoft.com/office/drawing/2014/main" val="20002"/>
                    </a:ext>
                  </a:extLst>
                </a:gridCol>
              </a:tblGrid>
              <a:tr h="370840">
                <a:tc>
                  <a:txBody>
                    <a:bodyPr/>
                    <a:lstStyle/>
                    <a:p>
                      <a:r>
                        <a:rPr lang="en-US" sz="1400" dirty="0" smtClean="0">
                          <a:solidFill>
                            <a:schemeClr val="tx1"/>
                          </a:solidFill>
                          <a:latin typeface="Arial" panose="020B0604020202020204" pitchFamily="34" charset="0"/>
                          <a:cs typeface="Arial" panose="020B0604020202020204" pitchFamily="34" charset="0"/>
                        </a:rPr>
                        <a:t>Term</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Example in Scooter scenario</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Example in information security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Asset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Scooter</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Employee</a:t>
                      </a:r>
                      <a:r>
                        <a:rPr lang="en-US" sz="1400" baseline="0" dirty="0" smtClean="0">
                          <a:solidFill>
                            <a:schemeClr val="tx1"/>
                          </a:solidFill>
                          <a:latin typeface="Arial" panose="020B0604020202020204" pitchFamily="34" charset="0"/>
                          <a:cs typeface="Arial" panose="020B0604020202020204" pitchFamily="34" charset="0"/>
                        </a:rPr>
                        <a:t> database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Threat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Steal scooter</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Steal data</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Threat actor</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Thief</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Attacker,</a:t>
                      </a:r>
                      <a:r>
                        <a:rPr lang="en-US" sz="1400" baseline="0" dirty="0" smtClean="0">
                          <a:solidFill>
                            <a:schemeClr val="tx1"/>
                          </a:solidFill>
                          <a:latin typeface="Arial" panose="020B0604020202020204" pitchFamily="34" charset="0"/>
                          <a:cs typeface="Arial" panose="020B0604020202020204" pitchFamily="34" charset="0"/>
                        </a:rPr>
                        <a:t> hurricane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Vulnerability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Hole in fence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Software defect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Attack vector</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Climb</a:t>
                      </a:r>
                      <a:r>
                        <a:rPr lang="en-US" sz="1400" baseline="0" dirty="0" smtClean="0">
                          <a:solidFill>
                            <a:schemeClr val="tx1"/>
                          </a:solidFill>
                          <a:latin typeface="Arial" panose="020B0604020202020204" pitchFamily="34" charset="0"/>
                          <a:cs typeface="Arial" panose="020B0604020202020204" pitchFamily="34" charset="0"/>
                        </a:rPr>
                        <a:t> through hole in fence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Access web server passwords through flaw in operating system</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Likelihood</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Probability of scooter stolen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Likelihood of</a:t>
                      </a:r>
                      <a:r>
                        <a:rPr lang="en-US" sz="1400" baseline="0" dirty="0" smtClean="0">
                          <a:solidFill>
                            <a:schemeClr val="tx1"/>
                          </a:solidFill>
                          <a:latin typeface="Arial" panose="020B0604020202020204" pitchFamily="34" charset="0"/>
                          <a:cs typeface="Arial" panose="020B0604020202020204" pitchFamily="34" charset="0"/>
                        </a:rPr>
                        <a:t> virus infection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Risk</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Stolen scooter</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Virus infection or stolen data</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195240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8122"/>
            <a:ext cx="8026400" cy="732508"/>
          </a:xfrm>
        </p:spPr>
        <p:txBody>
          <a:bodyPr/>
          <a:lstStyle/>
          <a:p>
            <a:r>
              <a:rPr lang="en-US" sz="2800" b="1" dirty="0">
                <a:solidFill>
                  <a:srgbClr val="0080A9"/>
                </a:solidFill>
                <a:latin typeface="Arial" panose="020B0604020202020204" pitchFamily="34" charset="0"/>
                <a:cs typeface="Arial" panose="020B0604020202020204" pitchFamily="34" charset="0"/>
              </a:rPr>
              <a:t>Understanding the Importance of Information Security</a:t>
            </a:r>
          </a:p>
        </p:txBody>
      </p:sp>
      <p:sp>
        <p:nvSpPr>
          <p:cNvPr id="3" name="Content Placeholder 2"/>
          <p:cNvSpPr>
            <a:spLocks noGrp="1"/>
          </p:cNvSpPr>
          <p:nvPr>
            <p:ph idx="1"/>
          </p:nvPr>
        </p:nvSpPr>
        <p:spPr>
          <a:xfrm>
            <a:off x="365125" y="1538818"/>
            <a:ext cx="8415338" cy="2231380"/>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Information security can be helpful in: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Preventing data theft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Thwarting identity theft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Avoiding the legal consequences of not securing information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Maintaining productivity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Foiling </a:t>
            </a:r>
            <a:r>
              <a:rPr lang="en-US" altLang="en-US" sz="2000" dirty="0" smtClean="0">
                <a:solidFill>
                  <a:schemeClr val="tx1"/>
                </a:solidFill>
                <a:latin typeface="Arial" panose="020B0604020202020204" pitchFamily="34" charset="0"/>
                <a:cs typeface="Arial" panose="020B0604020202020204" pitchFamily="34" charset="0"/>
              </a:rPr>
              <a:t>cyberterrorism</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052999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Preventing Data Theft</a:t>
            </a:r>
          </a:p>
        </p:txBody>
      </p:sp>
      <p:sp>
        <p:nvSpPr>
          <p:cNvPr id="3" name="Content Placeholder 2"/>
          <p:cNvSpPr>
            <a:spLocks noGrp="1"/>
          </p:cNvSpPr>
          <p:nvPr>
            <p:ph idx="1"/>
          </p:nvPr>
        </p:nvSpPr>
        <p:spPr>
          <a:xfrm>
            <a:off x="365125" y="1538818"/>
            <a:ext cx="8415338" cy="1538883"/>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Preventing data from being stolen is often the primary objective of an organization’s information security</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Enterprise </a:t>
            </a:r>
            <a:r>
              <a:rPr lang="en-US" altLang="en-US" dirty="0">
                <a:solidFill>
                  <a:schemeClr val="tx1"/>
                </a:solidFill>
                <a:latin typeface="Arial" panose="020B0604020202020204" pitchFamily="34" charset="0"/>
                <a:cs typeface="Arial" panose="020B0604020202020204" pitchFamily="34" charset="0"/>
              </a:rPr>
              <a:t>data theft involves stealing proprietary business information</a:t>
            </a:r>
          </a:p>
          <a:p>
            <a:pPr>
              <a:lnSpc>
                <a:spcPct val="100000"/>
              </a:lnSpc>
            </a:pPr>
            <a:r>
              <a:rPr lang="en-US" altLang="en-US" dirty="0">
                <a:solidFill>
                  <a:schemeClr val="tx1"/>
                </a:solidFill>
                <a:latin typeface="Arial" panose="020B0604020202020204" pitchFamily="34" charset="0"/>
                <a:cs typeface="Arial" panose="020B0604020202020204" pitchFamily="34" charset="0"/>
              </a:rPr>
              <a:t>Personal data theft involves stealing credit card </a:t>
            </a:r>
            <a:r>
              <a:rPr lang="en-US" altLang="en-US" dirty="0" smtClean="0">
                <a:solidFill>
                  <a:schemeClr val="tx1"/>
                </a:solidFill>
                <a:latin typeface="Arial" panose="020B0604020202020204" pitchFamily="34" charset="0"/>
                <a:cs typeface="Arial" panose="020B0604020202020204" pitchFamily="34" charset="0"/>
              </a:rPr>
              <a:t>numbers</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134318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Thwarting Identity Theft		</a:t>
            </a:r>
          </a:p>
        </p:txBody>
      </p:sp>
      <p:sp>
        <p:nvSpPr>
          <p:cNvPr id="3" name="Content Placeholder 2"/>
          <p:cNvSpPr>
            <a:spLocks noGrp="1"/>
          </p:cNvSpPr>
          <p:nvPr>
            <p:ph idx="1"/>
          </p:nvPr>
        </p:nvSpPr>
        <p:spPr>
          <a:xfrm>
            <a:off x="365125" y="1538818"/>
            <a:ext cx="8415338" cy="3000821"/>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Identity theft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Stealing another person’s personal information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Usually using it for financial gain</a:t>
            </a:r>
          </a:p>
          <a:p>
            <a:pPr>
              <a:lnSpc>
                <a:spcPct val="100000"/>
              </a:lnSpc>
            </a:pPr>
            <a:r>
              <a:rPr lang="en-US" altLang="en-US" dirty="0">
                <a:solidFill>
                  <a:schemeClr val="tx1"/>
                </a:solidFill>
                <a:latin typeface="Arial" panose="020B0604020202020204" pitchFamily="34" charset="0"/>
                <a:cs typeface="Arial" panose="020B0604020202020204" pitchFamily="34" charset="0"/>
              </a:rPr>
              <a:t>Example</a:t>
            </a:r>
            <a:r>
              <a:rPr lang="en-US" altLang="en-US" dirty="0" smtClean="0">
                <a:solidFill>
                  <a:schemeClr val="tx1"/>
                </a:solidFill>
                <a:latin typeface="Arial" panose="020B0604020202020204" pitchFamily="34" charset="0"/>
                <a:cs typeface="Arial" panose="020B0604020202020204" pitchFamily="34" charset="0"/>
              </a:rPr>
              <a:t>:</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Steal person’s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N</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Create new credit card account to charge purchases and leave them unpaid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File fraudulent tax </a:t>
            </a:r>
            <a:r>
              <a:rPr lang="en-US" altLang="en-US" sz="2000" dirty="0" smtClean="0">
                <a:solidFill>
                  <a:schemeClr val="tx1"/>
                </a:solidFill>
                <a:latin typeface="Arial" panose="020B0604020202020204" pitchFamily="34" charset="0"/>
                <a:cs typeface="Arial" panose="020B0604020202020204" pitchFamily="34" charset="0"/>
              </a:rPr>
              <a:t>returns</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384529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80A9"/>
                </a:solidFill>
                <a:latin typeface="Arial" panose="020B0604020202020204" pitchFamily="34" charset="0"/>
                <a:cs typeface="Arial" panose="020B0604020202020204" pitchFamily="34" charset="0"/>
              </a:rPr>
              <a:t>Objectives</a:t>
            </a:r>
          </a:p>
        </p:txBody>
      </p:sp>
      <p:sp>
        <p:nvSpPr>
          <p:cNvPr id="3" name="Text Placeholder 2"/>
          <p:cNvSpPr>
            <a:spLocks noGrp="1"/>
          </p:cNvSpPr>
          <p:nvPr>
            <p:ph type="body" idx="1"/>
          </p:nvPr>
        </p:nvSpPr>
        <p:spPr>
          <a:xfrm>
            <a:off x="2641600" y="2942670"/>
            <a:ext cx="6045200" cy="2308324"/>
          </a:xfrm>
        </p:spPr>
        <p:txBody>
          <a:bodyPr/>
          <a:lstStyle/>
          <a:p>
            <a:pPr>
              <a:lnSpc>
                <a:spcPct val="100000"/>
              </a:lnSpc>
            </a:pPr>
            <a:r>
              <a:rPr lang="en-US" altLang="en-US" sz="2000" b="1" dirty="0">
                <a:solidFill>
                  <a:srgbClr val="0080A9"/>
                </a:solidFill>
                <a:latin typeface="Arial" panose="020B0604020202020204" pitchFamily="34" charset="0"/>
                <a:ea typeface="+mj-ea"/>
                <a:cs typeface="Arial" panose="020B0604020202020204" pitchFamily="34" charset="0"/>
              </a:rPr>
              <a:t>1.1</a:t>
            </a:r>
            <a:r>
              <a:rPr lang="en-US" altLang="en-US" sz="2000" b="1"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Describe </a:t>
            </a:r>
            <a:r>
              <a:rPr lang="en-US" altLang="en-US" sz="2000" dirty="0">
                <a:solidFill>
                  <a:schemeClr val="tx1"/>
                </a:solidFill>
                <a:latin typeface="Arial" panose="020B0604020202020204" pitchFamily="34" charset="0"/>
                <a:cs typeface="Arial" panose="020B0604020202020204" pitchFamily="34" charset="0"/>
              </a:rPr>
              <a:t>the challenges of securing information</a:t>
            </a:r>
          </a:p>
          <a:p>
            <a:pPr>
              <a:lnSpc>
                <a:spcPct val="100000"/>
              </a:lnSpc>
            </a:pPr>
            <a:r>
              <a:rPr lang="en-US" altLang="en-US" sz="2000" b="1" dirty="0">
                <a:solidFill>
                  <a:srgbClr val="0080A9"/>
                </a:solidFill>
                <a:latin typeface="Arial" panose="020B0604020202020204" pitchFamily="34" charset="0"/>
                <a:ea typeface="+mj-ea"/>
                <a:cs typeface="Arial" panose="020B0604020202020204" pitchFamily="34" charset="0"/>
              </a:rPr>
              <a:t>1.2</a:t>
            </a:r>
            <a:r>
              <a:rPr lang="en-US" altLang="en-US" sz="2000" b="1"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Define </a:t>
            </a:r>
            <a:r>
              <a:rPr lang="en-US" altLang="en-US" sz="2000" dirty="0">
                <a:solidFill>
                  <a:schemeClr val="tx1"/>
                </a:solidFill>
                <a:latin typeface="Arial" panose="020B0604020202020204" pitchFamily="34" charset="0"/>
                <a:cs typeface="Arial" panose="020B0604020202020204" pitchFamily="34" charset="0"/>
              </a:rPr>
              <a:t>information security and explain why it is important</a:t>
            </a:r>
          </a:p>
          <a:p>
            <a:pPr>
              <a:lnSpc>
                <a:spcPct val="100000"/>
              </a:lnSpc>
            </a:pPr>
            <a:r>
              <a:rPr lang="en-US" altLang="en-US" sz="2000" b="1" dirty="0">
                <a:solidFill>
                  <a:srgbClr val="0080A9"/>
                </a:solidFill>
                <a:latin typeface="Arial" panose="020B0604020202020204" pitchFamily="34" charset="0"/>
                <a:ea typeface="+mj-ea"/>
                <a:cs typeface="Arial" panose="020B0604020202020204" pitchFamily="34" charset="0"/>
              </a:rPr>
              <a:t>1.2 </a:t>
            </a:r>
            <a:r>
              <a:rPr lang="en-US" altLang="en-US" sz="2000" dirty="0" smtClean="0">
                <a:solidFill>
                  <a:schemeClr val="tx1"/>
                </a:solidFill>
                <a:latin typeface="Arial" panose="020B0604020202020204" pitchFamily="34" charset="0"/>
                <a:cs typeface="Arial" panose="020B0604020202020204" pitchFamily="34" charset="0"/>
              </a:rPr>
              <a:t>Identify </a:t>
            </a:r>
            <a:r>
              <a:rPr lang="en-US" altLang="en-US" sz="2000" dirty="0">
                <a:solidFill>
                  <a:schemeClr val="tx1"/>
                </a:solidFill>
                <a:latin typeface="Arial" panose="020B0604020202020204" pitchFamily="34" charset="0"/>
                <a:cs typeface="Arial" panose="020B0604020202020204" pitchFamily="34" charset="0"/>
              </a:rPr>
              <a:t>the types of attackers that are common today</a:t>
            </a:r>
          </a:p>
          <a:p>
            <a:pPr>
              <a:lnSpc>
                <a:spcPct val="100000"/>
              </a:lnSpc>
            </a:pPr>
            <a:r>
              <a:rPr lang="en-US" altLang="en-US" sz="2000" b="1" dirty="0">
                <a:solidFill>
                  <a:srgbClr val="0080A9"/>
                </a:solidFill>
                <a:latin typeface="Arial" panose="020B0604020202020204" pitchFamily="34" charset="0"/>
                <a:ea typeface="+mj-ea"/>
                <a:cs typeface="Arial" panose="020B0604020202020204" pitchFamily="34" charset="0"/>
              </a:rPr>
              <a:t>1.3</a:t>
            </a:r>
            <a:r>
              <a:rPr lang="en-US" altLang="en-US" sz="2000" b="1"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Describe </a:t>
            </a:r>
            <a:r>
              <a:rPr lang="en-US" altLang="en-US" sz="2000" dirty="0">
                <a:solidFill>
                  <a:schemeClr val="tx1"/>
                </a:solidFill>
                <a:latin typeface="Arial" panose="020B0604020202020204" pitchFamily="34" charset="0"/>
                <a:cs typeface="Arial" panose="020B0604020202020204" pitchFamily="34" charset="0"/>
              </a:rPr>
              <a:t>the five basic principles of defense</a:t>
            </a:r>
          </a:p>
        </p:txBody>
      </p:sp>
      <p:sp>
        <p:nvSpPr>
          <p:cNvPr id="4" name="Footer Placeholder 3"/>
          <p:cNvSpPr>
            <a:spLocks noGrp="1"/>
          </p:cNvSpPr>
          <p:nvPr>
            <p:ph type="ftr" sz="quarter" idx="10"/>
          </p:nvPr>
        </p:nvSpPr>
        <p:spPr>
          <a:xfrm>
            <a:off x="1597682" y="6381464"/>
            <a:ext cx="6781693" cy="244535"/>
          </a:xfrm>
        </p:spPr>
        <p:txBody>
          <a:bodyPr/>
          <a:lstStyle/>
          <a:p>
            <a:r>
              <a:rPr lang="en-US" sz="800" dirty="0" smtClean="0">
                <a:solidFill>
                  <a:schemeClr val="tx1"/>
                </a:solidFill>
              </a:rPr>
              <a:t>© 2018 Cengage.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85841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Avoiding Legal Consequences</a:t>
            </a:r>
          </a:p>
        </p:txBody>
      </p:sp>
      <p:sp>
        <p:nvSpPr>
          <p:cNvPr id="3" name="Content Placeholder 2"/>
          <p:cNvSpPr>
            <a:spLocks noGrp="1"/>
          </p:cNvSpPr>
          <p:nvPr>
            <p:ph idx="1"/>
          </p:nvPr>
        </p:nvSpPr>
        <p:spPr>
          <a:xfrm>
            <a:off x="365124" y="1538818"/>
            <a:ext cx="8550275" cy="2600712"/>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Laws protecting electronic data privacy: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The Health Insurance Portability and Accountability Act of 1996 (</a:t>
            </a:r>
            <a:r>
              <a:rPr lang="en-US" altLang="en-US" sz="2000" dirty="0" smtClean="0">
                <a:solidFill>
                  <a:schemeClr val="tx1"/>
                </a:solidFill>
                <a:latin typeface="Arial" panose="020B0604020202020204" pitchFamily="34" charset="0"/>
                <a:cs typeface="Arial" panose="020B0604020202020204" pitchFamily="34" charset="0"/>
              </a:rPr>
              <a:t>H</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2000"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The Sarbanes-Oxley Act of 2002 (Sarbox)</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The Gramm-Leach-Bliley Act (</a:t>
            </a:r>
            <a:r>
              <a:rPr lang="en-US" altLang="en-US" sz="2000" dirty="0" smtClean="0">
                <a:solidFill>
                  <a:schemeClr val="tx1"/>
                </a:solidFill>
                <a:latin typeface="Arial" panose="020B0604020202020204" pitchFamily="34" charset="0"/>
                <a:cs typeface="Arial" panose="020B0604020202020204" pitchFamily="34" charset="0"/>
              </a:rPr>
              <a:t>G</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L</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B</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2000"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Payment Card Industry Data Security Standard (</a:t>
            </a:r>
            <a:r>
              <a:rPr lang="en-US" altLang="en-US" sz="2000" dirty="0" smtClean="0">
                <a:solidFill>
                  <a:schemeClr val="tx1"/>
                </a:solidFill>
                <a:latin typeface="Arial" panose="020B0604020202020204" pitchFamily="34" charset="0"/>
                <a:cs typeface="Arial" panose="020B0604020202020204" pitchFamily="34" charset="0"/>
              </a:rPr>
              <a:t>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I 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2000"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State notification and security laws</a:t>
            </a:r>
          </a:p>
          <a:p>
            <a:pPr lvl="2">
              <a:lnSpc>
                <a:spcPct val="100000"/>
              </a:lnSpc>
            </a:pPr>
            <a:r>
              <a:rPr lang="en-US" altLang="en-US" sz="2000" dirty="0" smtClean="0">
                <a:solidFill>
                  <a:schemeClr val="tx1"/>
                </a:solidFill>
                <a:latin typeface="Arial" panose="020B0604020202020204" pitchFamily="34" charset="0"/>
                <a:cs typeface="Arial" panose="020B0604020202020204" pitchFamily="34" charset="0"/>
              </a:rPr>
              <a:t>California’s </a:t>
            </a:r>
            <a:r>
              <a:rPr lang="en-US" altLang="en-US" sz="2000" dirty="0">
                <a:solidFill>
                  <a:schemeClr val="tx1"/>
                </a:solidFill>
                <a:latin typeface="Arial" panose="020B0604020202020204" pitchFamily="34" charset="0"/>
                <a:cs typeface="Arial" panose="020B0604020202020204" pitchFamily="34" charset="0"/>
              </a:rPr>
              <a:t>Database Security Breach Notification Act (2003</a:t>
            </a:r>
            <a:r>
              <a:rPr lang="en-US" altLang="en-US" sz="2000" dirty="0" smtClean="0">
                <a:solidFill>
                  <a:schemeClr val="tx1"/>
                </a:solidFill>
                <a:latin typeface="Arial" panose="020B0604020202020204" pitchFamily="34" charset="0"/>
                <a:cs typeface="Arial" panose="020B0604020202020204" pitchFamily="34" charset="0"/>
              </a:rPr>
              <a:t>)</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111247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Maintaining Productivity</a:t>
            </a:r>
          </a:p>
        </p:txBody>
      </p:sp>
      <p:sp>
        <p:nvSpPr>
          <p:cNvPr id="3" name="Content Placeholder 2"/>
          <p:cNvSpPr>
            <a:spLocks noGrp="1"/>
          </p:cNvSpPr>
          <p:nvPr>
            <p:ph idx="1"/>
          </p:nvPr>
        </p:nvSpPr>
        <p:spPr>
          <a:xfrm>
            <a:off x="365125" y="1538818"/>
            <a:ext cx="8415338" cy="1154162"/>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Post-attack clean up diverts resources away from normal activities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Time, money, and other resources</a:t>
            </a:r>
          </a:p>
          <a:p>
            <a:pPr>
              <a:lnSpc>
                <a:spcPct val="100000"/>
              </a:lnSpc>
            </a:pPr>
            <a:r>
              <a:rPr lang="en-US" dirty="0" smtClean="0">
                <a:solidFill>
                  <a:schemeClr val="tx1"/>
                </a:solidFill>
                <a:latin typeface="Arial" panose="020B0604020202020204" pitchFamily="34" charset="0"/>
                <a:cs typeface="Arial" panose="020B0604020202020204" pitchFamily="34" charset="0"/>
              </a:rPr>
              <a:t>Table 1-6 shows the cost of attacks</a:t>
            </a:r>
            <a:endParaRPr lang="en-US" dirty="0">
              <a:solidFill>
                <a:schemeClr val="tx1"/>
              </a:solidFill>
              <a:latin typeface="Arial" panose="020B0604020202020204" pitchFamily="34" charset="0"/>
              <a:cs typeface="Arial" panose="020B0604020202020204" pitchFamily="34" charset="0"/>
            </a:endParaRPr>
          </a:p>
        </p:txBody>
      </p:sp>
      <p:graphicFrame>
        <p:nvGraphicFramePr>
          <p:cNvPr id="5" name="Table 4" descr="A table titled, cost of attacks; the table has 4 rows and 6 columns; the columns have the following headings from left to right. Number of total employees, Average hourly salary, Number of employees to combat attack, Hours required to stop attack and clean up, Total lost salaries, Total lost hours of productivity; the row entries are as follows. Row 1. Number of total employees, 100; average hourly salary, $25; number of employees to combat attack, 1; hours required to stop attack and clean up, 48; total lost salaries, $4066; total lost hours of productivity, 81. Row 2. Number of total employees, 250; average hourly salary, $25; number of employees to combat attack, 3; hours required to stop attack and clean up, 72; total lost salaries, $17,050; total lost hours of productivity, 300. Row 3. Number of total employees, 500; average hourly salary, $30; number of employees to combat attack, 5; hours required to stop attack and clean up, 80; total lost salaries, $28,333; total lost hours of productivity, 483. Row 4. Number of total employees, 1000; average hourly salary, $30; number of employees to combat attack, 10; hours required to stop attack and clean up, 96; total lost salaries, $220,000; total lost hours of productivity, 1293."/>
          <p:cNvGraphicFramePr>
            <a:graphicFrameLocks noGrp="1"/>
          </p:cNvGraphicFramePr>
          <p:nvPr>
            <p:extLst>
              <p:ext uri="{D42A27DB-BD31-4B8C-83A1-F6EECF244321}">
                <p14:modId xmlns:p14="http://schemas.microsoft.com/office/powerpoint/2010/main" val="904621810"/>
              </p:ext>
            </p:extLst>
          </p:nvPr>
        </p:nvGraphicFramePr>
        <p:xfrm>
          <a:off x="533402" y="2900148"/>
          <a:ext cx="8247062" cy="2131200"/>
        </p:xfrm>
        <a:graphic>
          <a:graphicData uri="http://schemas.openxmlformats.org/drawingml/2006/table">
            <a:tbl>
              <a:tblPr firstRow="1" bandRow="1">
                <a:tableStyleId>{5C22544A-7EE6-4342-B048-85BDC9FD1C3A}</a:tableStyleId>
              </a:tblPr>
              <a:tblGrid>
                <a:gridCol w="1232320">
                  <a:extLst>
                    <a:ext uri="{9D8B030D-6E8A-4147-A177-3AD203B41FA5}">
                      <a16:colId xmlns="" xmlns:a16="http://schemas.microsoft.com/office/drawing/2014/main" val="20000"/>
                    </a:ext>
                  </a:extLst>
                </a:gridCol>
                <a:gridCol w="1421907">
                  <a:extLst>
                    <a:ext uri="{9D8B030D-6E8A-4147-A177-3AD203B41FA5}">
                      <a16:colId xmlns="" xmlns:a16="http://schemas.microsoft.com/office/drawing/2014/main" val="20001"/>
                    </a:ext>
                  </a:extLst>
                </a:gridCol>
                <a:gridCol w="1469305">
                  <a:extLst>
                    <a:ext uri="{9D8B030D-6E8A-4147-A177-3AD203B41FA5}">
                      <a16:colId xmlns="" xmlns:a16="http://schemas.microsoft.com/office/drawing/2014/main" val="20002"/>
                    </a:ext>
                  </a:extLst>
                </a:gridCol>
                <a:gridCol w="1515266">
                  <a:extLst>
                    <a:ext uri="{9D8B030D-6E8A-4147-A177-3AD203B41FA5}">
                      <a16:colId xmlns="" xmlns:a16="http://schemas.microsoft.com/office/drawing/2014/main" val="20003"/>
                    </a:ext>
                  </a:extLst>
                </a:gridCol>
                <a:gridCol w="1233754">
                  <a:extLst>
                    <a:ext uri="{9D8B030D-6E8A-4147-A177-3AD203B41FA5}">
                      <a16:colId xmlns="" xmlns:a16="http://schemas.microsoft.com/office/drawing/2014/main" val="20004"/>
                    </a:ext>
                  </a:extLst>
                </a:gridCol>
                <a:gridCol w="1374510">
                  <a:extLst>
                    <a:ext uri="{9D8B030D-6E8A-4147-A177-3AD203B41FA5}">
                      <a16:colId xmlns="" xmlns:a16="http://schemas.microsoft.com/office/drawing/2014/main" val="20005"/>
                    </a:ext>
                  </a:extLst>
                </a:gridCol>
              </a:tblGrid>
              <a:tr h="757452">
                <a:tc>
                  <a:txBody>
                    <a:bodyPr/>
                    <a:lstStyle/>
                    <a:p>
                      <a:r>
                        <a:rPr lang="en-US" sz="1400" dirty="0" smtClean="0">
                          <a:solidFill>
                            <a:schemeClr val="tx1"/>
                          </a:solidFill>
                          <a:latin typeface="Arial" panose="020B0604020202020204" pitchFamily="34" charset="0"/>
                          <a:cs typeface="Arial" panose="020B0604020202020204" pitchFamily="34" charset="0"/>
                        </a:rPr>
                        <a:t>Number of total employees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Average</a:t>
                      </a:r>
                      <a:r>
                        <a:rPr lang="en-US" sz="1400" baseline="0" dirty="0" smtClean="0">
                          <a:solidFill>
                            <a:schemeClr val="tx1"/>
                          </a:solidFill>
                          <a:latin typeface="Arial" panose="020B0604020202020204" pitchFamily="34" charset="0"/>
                          <a:cs typeface="Arial" panose="020B0604020202020204" pitchFamily="34" charset="0"/>
                        </a:rPr>
                        <a:t> hourly salary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Number of employees to combat attack</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Hours required to stop attack and clean up</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Total lost salaries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Total lost hours of productivity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43437">
                <a:tc>
                  <a:txBody>
                    <a:bodyPr/>
                    <a:lstStyle/>
                    <a:p>
                      <a:pPr algn="ctr"/>
                      <a:r>
                        <a:rPr lang="en-US" sz="1400" dirty="0" smtClean="0">
                          <a:solidFill>
                            <a:schemeClr val="tx1"/>
                          </a:solidFill>
                          <a:latin typeface="Arial" panose="020B0604020202020204" pitchFamily="34" charset="0"/>
                          <a:cs typeface="Arial" panose="020B0604020202020204" pitchFamily="34" charset="0"/>
                        </a:rPr>
                        <a:t>100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$25</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48</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$4066</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81</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43437">
                <a:tc>
                  <a:txBody>
                    <a:bodyPr/>
                    <a:lstStyle/>
                    <a:p>
                      <a:pPr algn="ctr"/>
                      <a:r>
                        <a:rPr lang="en-US" sz="1400" dirty="0" smtClean="0">
                          <a:solidFill>
                            <a:schemeClr val="tx1"/>
                          </a:solidFill>
                          <a:latin typeface="Arial" panose="020B0604020202020204" pitchFamily="34" charset="0"/>
                          <a:cs typeface="Arial" panose="020B0604020202020204" pitchFamily="34" charset="0"/>
                        </a:rPr>
                        <a:t>250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$25</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3</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72</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$17,050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300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43437">
                <a:tc>
                  <a:txBody>
                    <a:bodyPr/>
                    <a:lstStyle/>
                    <a:p>
                      <a:pPr algn="ctr"/>
                      <a:r>
                        <a:rPr lang="en-US" sz="1400" dirty="0" smtClean="0">
                          <a:solidFill>
                            <a:schemeClr val="tx1"/>
                          </a:solidFill>
                          <a:latin typeface="Arial" panose="020B0604020202020204" pitchFamily="34" charset="0"/>
                          <a:cs typeface="Arial" panose="020B0604020202020204" pitchFamily="34" charset="0"/>
                        </a:rPr>
                        <a:t>500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$30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5</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80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$28,333</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483</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43437">
                <a:tc>
                  <a:txBody>
                    <a:bodyPr/>
                    <a:lstStyle/>
                    <a:p>
                      <a:pPr algn="ctr"/>
                      <a:r>
                        <a:rPr lang="en-US" sz="1400" dirty="0" smtClean="0">
                          <a:solidFill>
                            <a:schemeClr val="tx1"/>
                          </a:solidFill>
                          <a:latin typeface="Arial" panose="020B0604020202020204" pitchFamily="34" charset="0"/>
                          <a:cs typeface="Arial" panose="020B0604020202020204" pitchFamily="34" charset="0"/>
                        </a:rPr>
                        <a:t>1000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$30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96</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$220,000</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1293</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621437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Foiling Cyberterrorism</a:t>
            </a:r>
          </a:p>
        </p:txBody>
      </p:sp>
      <p:sp>
        <p:nvSpPr>
          <p:cNvPr id="3" name="Content Placeholder 2"/>
          <p:cNvSpPr>
            <a:spLocks noGrp="1"/>
          </p:cNvSpPr>
          <p:nvPr>
            <p:ph idx="1"/>
          </p:nvPr>
        </p:nvSpPr>
        <p:spPr>
          <a:xfrm>
            <a:off x="365125" y="1538818"/>
            <a:ext cx="8415338" cy="3385542"/>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Cyberterrorism</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Any premeditated, politically motivated attack against information, computer systems, computer programs, and data</a:t>
            </a:r>
          </a:p>
          <a:p>
            <a:pPr>
              <a:lnSpc>
                <a:spcPct val="100000"/>
              </a:lnSpc>
            </a:pPr>
            <a:r>
              <a:rPr lang="en-US" altLang="en-US" dirty="0">
                <a:solidFill>
                  <a:schemeClr val="tx1"/>
                </a:solidFill>
                <a:latin typeface="Arial" panose="020B0604020202020204" pitchFamily="34" charset="0"/>
                <a:cs typeface="Arial" panose="020B0604020202020204" pitchFamily="34" charset="0"/>
              </a:rPr>
              <a:t>Designed to:</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Cause panic</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Provoke violence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Result in financial catastrophe</a:t>
            </a:r>
          </a:p>
          <a:p>
            <a:pPr>
              <a:lnSpc>
                <a:spcPct val="100000"/>
              </a:lnSpc>
            </a:pPr>
            <a:r>
              <a:rPr lang="en-US" altLang="en-US" dirty="0">
                <a:solidFill>
                  <a:schemeClr val="tx1"/>
                </a:solidFill>
                <a:latin typeface="Arial" panose="020B0604020202020204" pitchFamily="34" charset="0"/>
                <a:cs typeface="Arial" panose="020B0604020202020204" pitchFamily="34" charset="0"/>
              </a:rPr>
              <a:t>May be directed at targets such as the banking industry</a:t>
            </a:r>
            <a:r>
              <a:rPr lang="en-US" altLang="en-US" dirty="0" smtClean="0">
                <a:solidFill>
                  <a:schemeClr val="tx1"/>
                </a:solidFill>
                <a:latin typeface="Arial" panose="020B0604020202020204" pitchFamily="34" charset="0"/>
                <a:cs typeface="Arial" panose="020B0604020202020204" pitchFamily="34" charset="0"/>
              </a:rPr>
              <a:t>, military installations, </a:t>
            </a:r>
            <a:r>
              <a:rPr lang="en-US" altLang="en-US" dirty="0">
                <a:solidFill>
                  <a:schemeClr val="tx1"/>
                </a:solidFill>
                <a:latin typeface="Arial" panose="020B0604020202020204" pitchFamily="34" charset="0"/>
                <a:cs typeface="Arial" panose="020B0604020202020204" pitchFamily="34" charset="0"/>
              </a:rPr>
              <a:t>power plants, air traffic control centers, and water </a:t>
            </a:r>
            <a:r>
              <a:rPr lang="en-US" altLang="en-US" dirty="0" smtClean="0">
                <a:solidFill>
                  <a:schemeClr val="tx1"/>
                </a:solidFill>
                <a:latin typeface="Arial" panose="020B0604020202020204" pitchFamily="34" charset="0"/>
                <a:cs typeface="Arial" panose="020B0604020202020204" pitchFamily="34" charset="0"/>
              </a:rPr>
              <a:t>systems</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901966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Who Are the Threat Actors?</a:t>
            </a:r>
          </a:p>
        </p:txBody>
      </p:sp>
      <p:sp>
        <p:nvSpPr>
          <p:cNvPr id="3" name="Content Placeholder 2"/>
          <p:cNvSpPr>
            <a:spLocks noGrp="1"/>
          </p:cNvSpPr>
          <p:nvPr>
            <p:ph idx="1"/>
          </p:nvPr>
        </p:nvSpPr>
        <p:spPr>
          <a:xfrm>
            <a:off x="365125" y="1538818"/>
            <a:ext cx="8415338" cy="4231928"/>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Threat actor – a generic term used to describe individuals who launch attacks against other users and their computers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Most have a goal of financial gain</a:t>
            </a:r>
          </a:p>
          <a:p>
            <a:pPr>
              <a:lnSpc>
                <a:spcPct val="100000"/>
              </a:lnSpc>
            </a:pPr>
            <a:r>
              <a:rPr lang="en-US" dirty="0" smtClean="0">
                <a:solidFill>
                  <a:schemeClr val="tx1"/>
                </a:solidFill>
                <a:latin typeface="Arial" panose="020B0604020202020204" pitchFamily="34" charset="0"/>
                <a:cs typeface="Arial" panose="020B0604020202020204" pitchFamily="34" charset="0"/>
              </a:rPr>
              <a:t>Financial cybercrime is often divided into two categories: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First category focuses on individuals as the victims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Second category focuses on enterprises and government</a:t>
            </a:r>
          </a:p>
          <a:p>
            <a:pPr>
              <a:lnSpc>
                <a:spcPct val="100000"/>
              </a:lnSpc>
            </a:pPr>
            <a:r>
              <a:rPr lang="en-US" dirty="0" smtClean="0">
                <a:solidFill>
                  <a:schemeClr val="tx1"/>
                </a:solidFill>
                <a:latin typeface="Arial" panose="020B0604020202020204" pitchFamily="34" charset="0"/>
                <a:cs typeface="Arial" panose="020B0604020202020204" pitchFamily="34" charset="0"/>
              </a:rPr>
              <a:t>Different groups of threat actors can vary widely, based 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Attributes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Funding and resources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Whether internal or external to the enterprise or organization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Intent and motivation</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307492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Script Kiddies (1 of 2)</a:t>
            </a:r>
          </a:p>
        </p:txBody>
      </p:sp>
      <p:sp>
        <p:nvSpPr>
          <p:cNvPr id="3" name="Content Placeholder 2"/>
          <p:cNvSpPr>
            <a:spLocks noGrp="1"/>
          </p:cNvSpPr>
          <p:nvPr>
            <p:ph idx="1"/>
          </p:nvPr>
        </p:nvSpPr>
        <p:spPr>
          <a:xfrm>
            <a:off x="365125" y="1538818"/>
            <a:ext cx="8415338" cy="1538883"/>
          </a:xfrm>
        </p:spPr>
        <p:txBody>
          <a:bodyPr/>
          <a:lstStyle/>
          <a:p>
            <a:pPr>
              <a:lnSpc>
                <a:spcPct val="100000"/>
              </a:lnSpc>
            </a:pPr>
            <a:r>
              <a:rPr lang="en-US" altLang="en-US" b="1" dirty="0">
                <a:solidFill>
                  <a:schemeClr val="tx1"/>
                </a:solidFill>
                <a:latin typeface="Arial" panose="020B0604020202020204" pitchFamily="34" charset="0"/>
                <a:cs typeface="Arial" panose="020B0604020202020204" pitchFamily="34" charset="0"/>
              </a:rPr>
              <a:t>Script kiddies </a:t>
            </a:r>
            <a:r>
              <a:rPr lang="en-US" altLang="en-US" dirty="0">
                <a:solidFill>
                  <a:schemeClr val="tx1"/>
                </a:solidFill>
                <a:latin typeface="Arial" panose="020B0604020202020204" pitchFamily="34" charset="0"/>
                <a:cs typeface="Arial" panose="020B0604020202020204" pitchFamily="34" charset="0"/>
              </a:rPr>
              <a:t>- individuals who want to attack computers yet they lack the knowledge of computers and network needed to do so</a:t>
            </a:r>
          </a:p>
          <a:p>
            <a:pPr>
              <a:lnSpc>
                <a:spcPct val="100000"/>
              </a:lnSpc>
            </a:pPr>
            <a:r>
              <a:rPr lang="en-US" altLang="en-US" dirty="0">
                <a:solidFill>
                  <a:schemeClr val="tx1"/>
                </a:solidFill>
                <a:latin typeface="Arial" panose="020B0604020202020204" pitchFamily="34" charset="0"/>
                <a:cs typeface="Arial" panose="020B0604020202020204" pitchFamily="34" charset="0"/>
              </a:rPr>
              <a:t>They download automated hacking software (scripts) from websites</a:t>
            </a:r>
          </a:p>
          <a:p>
            <a:pPr>
              <a:lnSpc>
                <a:spcPct val="100000"/>
              </a:lnSpc>
            </a:pPr>
            <a:r>
              <a:rPr lang="en-US" altLang="en-US" dirty="0">
                <a:solidFill>
                  <a:schemeClr val="tx1"/>
                </a:solidFill>
                <a:latin typeface="Arial" panose="020B0604020202020204" pitchFamily="34" charset="0"/>
                <a:cs typeface="Arial" panose="020B0604020202020204" pitchFamily="34" charset="0"/>
              </a:rPr>
              <a:t>Over 40 percent of attacks require low or no </a:t>
            </a:r>
            <a:r>
              <a:rPr lang="en-US" altLang="en-US" dirty="0" smtClean="0">
                <a:solidFill>
                  <a:schemeClr val="tx1"/>
                </a:solidFill>
                <a:latin typeface="Arial" panose="020B0604020202020204" pitchFamily="34" charset="0"/>
                <a:cs typeface="Arial" panose="020B0604020202020204" pitchFamily="34" charset="0"/>
              </a:rPr>
              <a:t>skills</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467950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Script Kiddies (2 of 2)</a:t>
            </a:r>
          </a:p>
        </p:txBody>
      </p:sp>
      <p:pic>
        <p:nvPicPr>
          <p:cNvPr id="6" name="Picture 5" descr="Figure 1.5 Skills needed for creating attacks. A pie chart shows the percentage of skills needed for creating attacks; the percentages are as follows: Moderate skills: 44; High skills: 15; No skills: 13; Low skills: 2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9206" y="2071628"/>
            <a:ext cx="4931987" cy="291998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181126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Hactivists</a:t>
            </a:r>
          </a:p>
        </p:txBody>
      </p:sp>
      <p:sp>
        <p:nvSpPr>
          <p:cNvPr id="3" name="Content Placeholder 2"/>
          <p:cNvSpPr>
            <a:spLocks noGrp="1"/>
          </p:cNvSpPr>
          <p:nvPr>
            <p:ph idx="1"/>
          </p:nvPr>
        </p:nvSpPr>
        <p:spPr>
          <a:xfrm>
            <a:off x="365125" y="1538818"/>
            <a:ext cx="8169275" cy="276998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Hactivists - attackers who attack for ideological reasons that are generally not as well-defined as a cyberterrorist’s motivation</a:t>
            </a:r>
          </a:p>
          <a:p>
            <a:pPr>
              <a:lnSpc>
                <a:spcPct val="100000"/>
              </a:lnSpc>
            </a:pPr>
            <a:r>
              <a:rPr lang="en-US" altLang="en-US" dirty="0">
                <a:solidFill>
                  <a:schemeClr val="tx1"/>
                </a:solidFill>
                <a:latin typeface="Arial" panose="020B0604020202020204" pitchFamily="34" charset="0"/>
                <a:cs typeface="Arial" panose="020B0604020202020204" pitchFamily="34" charset="0"/>
              </a:rPr>
              <a:t>Examples of hactivist attacks: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Breaking into a website and changing the contents on the site to make a political statement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Disabling a website belonging to a bank because the bank stopped accepting payments that were deposited into accounts belonging to the </a:t>
            </a:r>
            <a:r>
              <a:rPr lang="en-US" altLang="en-US" sz="2000" dirty="0" smtClean="0">
                <a:solidFill>
                  <a:schemeClr val="tx1"/>
                </a:solidFill>
                <a:latin typeface="Arial" panose="020B0604020202020204" pitchFamily="34" charset="0"/>
                <a:cs typeface="Arial" panose="020B0604020202020204" pitchFamily="34" charset="0"/>
              </a:rPr>
              <a:t>hactivists</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612923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Nation State Actors</a:t>
            </a:r>
          </a:p>
        </p:txBody>
      </p:sp>
      <p:sp>
        <p:nvSpPr>
          <p:cNvPr id="3" name="Content Placeholder 2"/>
          <p:cNvSpPr>
            <a:spLocks noGrp="1"/>
          </p:cNvSpPr>
          <p:nvPr>
            <p:ph idx="1"/>
          </p:nvPr>
        </p:nvSpPr>
        <p:spPr>
          <a:xfrm>
            <a:off x="365125" y="1538818"/>
            <a:ext cx="8169275" cy="2769989"/>
          </a:xfrm>
        </p:spPr>
        <p:txBody>
          <a:bodyPr/>
          <a:lstStyle/>
          <a:p>
            <a:pPr>
              <a:lnSpc>
                <a:spcPct val="100000"/>
              </a:lnSpc>
            </a:pPr>
            <a:r>
              <a:rPr lang="en-US" altLang="en-US" b="1" dirty="0" smtClean="0">
                <a:solidFill>
                  <a:schemeClr val="tx1"/>
                </a:solidFill>
                <a:latin typeface="Arial" panose="020B0604020202020204" pitchFamily="34" charset="0"/>
                <a:cs typeface="Arial" panose="020B0604020202020204" pitchFamily="34" charset="0"/>
              </a:rPr>
              <a:t>Nation state actor </a:t>
            </a:r>
            <a:r>
              <a:rPr lang="en-US" altLang="en-US" dirty="0">
                <a:solidFill>
                  <a:schemeClr val="tx1"/>
                </a:solidFill>
                <a:latin typeface="Arial" panose="020B0604020202020204" pitchFamily="34" charset="0"/>
                <a:cs typeface="Arial" panose="020B0604020202020204" pitchFamily="34" charset="0"/>
              </a:rPr>
              <a:t>- an attacker commissioned by the governments to attack enemies’ information systems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May target foreign governments or even citizens of the government who are considered hostile or threatening</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Known for being well-resourced and highly trained</a:t>
            </a:r>
          </a:p>
          <a:p>
            <a:pPr>
              <a:lnSpc>
                <a:spcPct val="100000"/>
              </a:lnSpc>
            </a:pPr>
            <a:r>
              <a:rPr lang="en-US" altLang="en-US" b="1" dirty="0">
                <a:solidFill>
                  <a:schemeClr val="tx1"/>
                </a:solidFill>
                <a:latin typeface="Arial" panose="020B0604020202020204" pitchFamily="34" charset="0"/>
                <a:cs typeface="Arial" panose="020B0604020202020204" pitchFamily="34" charset="0"/>
              </a:rPr>
              <a:t>Advanced Persistent Threat (</a:t>
            </a:r>
            <a:r>
              <a:rPr lang="en-US" altLang="en-US" b="1" dirty="0" smtClean="0">
                <a:solidFill>
                  <a:schemeClr val="tx1"/>
                </a:solidFill>
                <a:latin typeface="Arial" panose="020B0604020202020204" pitchFamily="34" charset="0"/>
                <a:cs typeface="Arial" panose="020B0604020202020204" pitchFamily="34" charset="0"/>
              </a:rPr>
              <a:t>A</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P</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T</a:t>
            </a:r>
            <a:r>
              <a:rPr lang="en-US" altLang="en-US" b="1" dirty="0">
                <a:solidFill>
                  <a:schemeClr val="tx1"/>
                </a:solidFill>
                <a:latin typeface="Arial" panose="020B0604020202020204" pitchFamily="34" charset="0"/>
                <a:cs typeface="Arial" panose="020B0604020202020204" pitchFamily="34" charset="0"/>
              </a:rPr>
              <a:t>) </a:t>
            </a:r>
            <a:r>
              <a:rPr lang="en-US" altLang="en-US" dirty="0">
                <a:solidFill>
                  <a:schemeClr val="tx1"/>
                </a:solidFill>
                <a:latin typeface="Arial" panose="020B0604020202020204" pitchFamily="34" charset="0"/>
                <a:cs typeface="Arial" panose="020B0604020202020204" pitchFamily="34" charset="0"/>
              </a:rPr>
              <a:t>- multiyear intrusion campaign that targets highly sensitive economic, proprietary, or national security </a:t>
            </a:r>
            <a:r>
              <a:rPr lang="en-US" altLang="en-US" dirty="0" smtClean="0">
                <a:solidFill>
                  <a:schemeClr val="tx1"/>
                </a:solidFill>
                <a:latin typeface="Arial" panose="020B0604020202020204" pitchFamily="34" charset="0"/>
                <a:cs typeface="Arial" panose="020B0604020202020204" pitchFamily="34" charset="0"/>
              </a:rPr>
              <a:t>information</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103253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Insiders</a:t>
            </a:r>
          </a:p>
        </p:txBody>
      </p:sp>
      <p:sp>
        <p:nvSpPr>
          <p:cNvPr id="3" name="Content Placeholder 2"/>
          <p:cNvSpPr>
            <a:spLocks noGrp="1"/>
          </p:cNvSpPr>
          <p:nvPr>
            <p:ph idx="1"/>
          </p:nvPr>
        </p:nvSpPr>
        <p:spPr>
          <a:xfrm>
            <a:off x="365125" y="1538818"/>
            <a:ext cx="7864475" cy="306237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Employees, contractors, and business partners</a:t>
            </a:r>
          </a:p>
          <a:p>
            <a:pPr>
              <a:lnSpc>
                <a:spcPct val="100000"/>
              </a:lnSpc>
            </a:pPr>
            <a:r>
              <a:rPr lang="en-US" altLang="en-US" dirty="0">
                <a:solidFill>
                  <a:schemeClr val="tx1"/>
                </a:solidFill>
                <a:latin typeface="Arial" panose="020B0604020202020204" pitchFamily="34" charset="0"/>
                <a:cs typeface="Arial" panose="020B0604020202020204" pitchFamily="34" charset="0"/>
              </a:rPr>
              <a:t>Over </a:t>
            </a:r>
            <a:r>
              <a:rPr lang="en-US" altLang="en-US" dirty="0" smtClean="0">
                <a:solidFill>
                  <a:schemeClr val="tx1"/>
                </a:solidFill>
                <a:latin typeface="Arial" panose="020B0604020202020204" pitchFamily="34" charset="0"/>
                <a:cs typeface="Arial" panose="020B0604020202020204" pitchFamily="34" charset="0"/>
              </a:rPr>
              <a:t>58 </a:t>
            </a:r>
            <a:r>
              <a:rPr lang="en-US" altLang="en-US" dirty="0">
                <a:solidFill>
                  <a:schemeClr val="tx1"/>
                </a:solidFill>
                <a:latin typeface="Arial" panose="020B0604020202020204" pitchFamily="34" charset="0"/>
                <a:cs typeface="Arial" panose="020B0604020202020204" pitchFamily="34" charset="0"/>
              </a:rPr>
              <a:t>percent of breaches attributed to insiders</a:t>
            </a:r>
          </a:p>
          <a:p>
            <a:pPr>
              <a:lnSpc>
                <a:spcPct val="100000"/>
              </a:lnSpc>
            </a:pPr>
            <a:r>
              <a:rPr lang="en-US" altLang="en-US" dirty="0">
                <a:solidFill>
                  <a:schemeClr val="tx1"/>
                </a:solidFill>
                <a:latin typeface="Arial" panose="020B0604020202020204" pitchFamily="34" charset="0"/>
                <a:cs typeface="Arial" panose="020B0604020202020204" pitchFamily="34" charset="0"/>
              </a:rPr>
              <a:t>Examples of insider attacks: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Health care worker may publicize celebrities’ health records</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Disgruntled over upcoming job termination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Stock trader might conceal losses through fake transactions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Employees may be bribed or coerced into stealing data before moving to a new </a:t>
            </a:r>
            <a:r>
              <a:rPr lang="en-US" altLang="en-US" sz="2000" dirty="0" smtClean="0">
                <a:solidFill>
                  <a:schemeClr val="tx1"/>
                </a:solidFill>
                <a:latin typeface="Arial" panose="020B0604020202020204" pitchFamily="34" charset="0"/>
                <a:cs typeface="Arial" panose="020B0604020202020204" pitchFamily="34" charset="0"/>
              </a:rPr>
              <a:t>job</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824951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Other Threat Actors</a:t>
            </a:r>
          </a:p>
        </p:txBody>
      </p:sp>
      <p:graphicFrame>
        <p:nvGraphicFramePr>
          <p:cNvPr id="5" name="Table 4" descr="A table titled, descriptions of other attackers. The table has 4 rows and 3 columns. The columns have the following headings from left to right. Threat actor, description, explanation, the row entries are as follows. Row 1. Threat actor, competitors; description, launch attack against an opponents’ system to steal classified information; explanation, competitors may steal new product research or a list of current customers to gain a competitive advantage. Row 2. Threat actor, organized crime; description, moving from traditional criminal activities to more rewarding and less risky online attacks; explanation, criminal networks are usually run by a small number of experienced online criminal networks who do not commit crimes themselves but act as entrepreneurs. Row 3. Threat actor, brokers; description, sell their knowledge of a vulnerability to other attackers or governments; explanation, individuals who uncover vulnerabilities do not report it to the software vendor but instead sell them to the highest bidder, who are willing to pay a high price for the unknown vulnerability. Row 4. Threat actor, cyber-terrorists; description, attack a nation’s network and computer infrastructure to cause disruption and panic among citizens; explanation, targets may include a small group of computers or networks that can affect the largest number of users, such as the computers that control the electrical power grid of a state or region."/>
          <p:cNvGraphicFramePr>
            <a:graphicFrameLocks noGrp="1"/>
          </p:cNvGraphicFramePr>
          <p:nvPr>
            <p:extLst>
              <p:ext uri="{D42A27DB-BD31-4B8C-83A1-F6EECF244321}">
                <p14:modId xmlns:p14="http://schemas.microsoft.com/office/powerpoint/2010/main" val="3515615735"/>
              </p:ext>
            </p:extLst>
          </p:nvPr>
        </p:nvGraphicFramePr>
        <p:xfrm>
          <a:off x="1394348" y="1238532"/>
          <a:ext cx="6781800" cy="4790440"/>
        </p:xfrm>
        <a:graphic>
          <a:graphicData uri="http://schemas.openxmlformats.org/drawingml/2006/table">
            <a:tbl>
              <a:tblPr firstRow="1" bandRow="1">
                <a:tableStyleId>{5C22544A-7EE6-4342-B048-85BDC9FD1C3A}</a:tableStyleId>
              </a:tblPr>
              <a:tblGrid>
                <a:gridCol w="1695450">
                  <a:extLst>
                    <a:ext uri="{9D8B030D-6E8A-4147-A177-3AD203B41FA5}">
                      <a16:colId xmlns="" xmlns:a16="http://schemas.microsoft.com/office/drawing/2014/main" val="20000"/>
                    </a:ext>
                  </a:extLst>
                </a:gridCol>
                <a:gridCol w="2114550">
                  <a:extLst>
                    <a:ext uri="{9D8B030D-6E8A-4147-A177-3AD203B41FA5}">
                      <a16:colId xmlns="" xmlns:a16="http://schemas.microsoft.com/office/drawing/2014/main" val="20001"/>
                    </a:ext>
                  </a:extLst>
                </a:gridCol>
                <a:gridCol w="2971800">
                  <a:extLst>
                    <a:ext uri="{9D8B030D-6E8A-4147-A177-3AD203B41FA5}">
                      <a16:colId xmlns="" xmlns:a16="http://schemas.microsoft.com/office/drawing/2014/main" val="20002"/>
                    </a:ext>
                  </a:extLst>
                </a:gridCol>
              </a:tblGrid>
              <a:tr h="370840">
                <a:tc>
                  <a:txBody>
                    <a:bodyPr/>
                    <a:lstStyle/>
                    <a:p>
                      <a:r>
                        <a:rPr lang="en-US" sz="1400" dirty="0" smtClean="0">
                          <a:solidFill>
                            <a:schemeClr val="tx1"/>
                          </a:solidFill>
                          <a:latin typeface="Arial" panose="020B0604020202020204" pitchFamily="34" charset="0"/>
                          <a:cs typeface="Arial" panose="020B0604020202020204" pitchFamily="34" charset="0"/>
                        </a:rPr>
                        <a:t>Threat Actor</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Description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Explanation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Competitors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Launch</a:t>
                      </a:r>
                      <a:r>
                        <a:rPr lang="en-US" sz="1400" baseline="0" dirty="0" smtClean="0">
                          <a:solidFill>
                            <a:schemeClr val="tx1"/>
                          </a:solidFill>
                          <a:latin typeface="Arial" panose="020B0604020202020204" pitchFamily="34" charset="0"/>
                          <a:cs typeface="Arial" panose="020B0604020202020204" pitchFamily="34" charset="0"/>
                        </a:rPr>
                        <a:t> attack against an opponent’s system to steal classified information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Competitors may steal new product research or list of current customers to gain a competitive advantage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Organized crime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Moving from</a:t>
                      </a:r>
                      <a:r>
                        <a:rPr lang="en-US" sz="1400" baseline="0" dirty="0" smtClean="0">
                          <a:solidFill>
                            <a:schemeClr val="tx1"/>
                          </a:solidFill>
                          <a:latin typeface="Arial" panose="020B0604020202020204" pitchFamily="34" charset="0"/>
                          <a:cs typeface="Arial" panose="020B0604020202020204" pitchFamily="34" charset="0"/>
                        </a:rPr>
                        <a:t> traditional criminal activities to more rewarding and less risky online attacks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Criminal networks are usually run by a small number of experienced online criminal networks</a:t>
                      </a:r>
                      <a:r>
                        <a:rPr lang="en-US" sz="1400" baseline="0" dirty="0" smtClean="0">
                          <a:solidFill>
                            <a:schemeClr val="tx1"/>
                          </a:solidFill>
                          <a:latin typeface="Arial" panose="020B0604020202020204" pitchFamily="34" charset="0"/>
                          <a:cs typeface="Arial" panose="020B0604020202020204" pitchFamily="34" charset="0"/>
                        </a:rPr>
                        <a:t> who do not commit crimes themselves but act as entrepreneurs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Brokers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Sell</a:t>
                      </a:r>
                      <a:r>
                        <a:rPr lang="en-US" sz="1400" baseline="0" dirty="0" smtClean="0">
                          <a:solidFill>
                            <a:schemeClr val="tx1"/>
                          </a:solidFill>
                          <a:latin typeface="Arial" panose="020B0604020202020204" pitchFamily="34" charset="0"/>
                          <a:cs typeface="Arial" panose="020B0604020202020204" pitchFamily="34" charset="0"/>
                        </a:rPr>
                        <a:t> their knowledge of a vulnerability to other attackers or governments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Individuals who uncover vulnerabilities do not report it to the software vendor but</a:t>
                      </a:r>
                      <a:r>
                        <a:rPr lang="en-US" sz="1400" baseline="0" dirty="0" smtClean="0">
                          <a:solidFill>
                            <a:schemeClr val="tx1"/>
                          </a:solidFill>
                          <a:latin typeface="Arial" panose="020B0604020202020204" pitchFamily="34" charset="0"/>
                          <a:cs typeface="Arial" panose="020B0604020202020204" pitchFamily="34" charset="0"/>
                        </a:rPr>
                        <a:t> instead sell them to the highest bidder</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Cyberterrorists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Attack a nation’s network and computer infrastructure to cause disruption and panic among</a:t>
                      </a:r>
                      <a:r>
                        <a:rPr lang="en-US" sz="1400" baseline="0" dirty="0" smtClean="0">
                          <a:solidFill>
                            <a:schemeClr val="tx1"/>
                          </a:solidFill>
                          <a:latin typeface="Arial" panose="020B0604020202020204" pitchFamily="34" charset="0"/>
                          <a:cs typeface="Arial" panose="020B0604020202020204" pitchFamily="34" charset="0"/>
                        </a:rPr>
                        <a:t> citizens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Targets may include a small group of computers or networks that can affect the largest number</a:t>
                      </a:r>
                      <a:r>
                        <a:rPr lang="en-US" sz="1400" baseline="0" dirty="0" smtClean="0">
                          <a:solidFill>
                            <a:schemeClr val="tx1"/>
                          </a:solidFill>
                          <a:latin typeface="Arial" panose="020B0604020202020204" pitchFamily="34" charset="0"/>
                          <a:cs typeface="Arial" panose="020B0604020202020204" pitchFamily="34" charset="0"/>
                        </a:rPr>
                        <a:t> of users, such as the computers that control the electrical power grid of a state or region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89031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Challenges of Securing Information</a:t>
            </a:r>
          </a:p>
        </p:txBody>
      </p:sp>
      <p:sp>
        <p:nvSpPr>
          <p:cNvPr id="3" name="Content Placeholder 2"/>
          <p:cNvSpPr>
            <a:spLocks noGrp="1"/>
          </p:cNvSpPr>
          <p:nvPr>
            <p:ph idx="1"/>
          </p:nvPr>
        </p:nvSpPr>
        <p:spPr>
          <a:xfrm>
            <a:off x="365125" y="1538818"/>
            <a:ext cx="8415338" cy="146193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Securing information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No simple solution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Many different types of attacks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Defending against attacks is often </a:t>
            </a:r>
            <a:r>
              <a:rPr lang="en-US" altLang="en-US" sz="2000" dirty="0" smtClean="0">
                <a:solidFill>
                  <a:schemeClr val="tx1"/>
                </a:solidFill>
                <a:latin typeface="Arial" panose="020B0604020202020204" pitchFamily="34" charset="0"/>
                <a:cs typeface="Arial" panose="020B0604020202020204" pitchFamily="34" charset="0"/>
              </a:rPr>
              <a:t>difficult</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237602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Defending Against Attacks</a:t>
            </a:r>
          </a:p>
        </p:txBody>
      </p:sp>
      <p:sp>
        <p:nvSpPr>
          <p:cNvPr id="3" name="Content Placeholder 2"/>
          <p:cNvSpPr>
            <a:spLocks noGrp="1"/>
          </p:cNvSpPr>
          <p:nvPr>
            <p:ph idx="1"/>
          </p:nvPr>
        </p:nvSpPr>
        <p:spPr>
          <a:xfrm>
            <a:off x="365125" y="1538818"/>
            <a:ext cx="8415338" cy="2231380"/>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Five fundamental security principles for defenses: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Layering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Limiting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Diversity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Obscurity</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Simplicity</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1164162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Layering</a:t>
            </a:r>
          </a:p>
        </p:txBody>
      </p:sp>
      <p:sp>
        <p:nvSpPr>
          <p:cNvPr id="3" name="Content Placeholder 2"/>
          <p:cNvSpPr>
            <a:spLocks noGrp="1"/>
          </p:cNvSpPr>
          <p:nvPr>
            <p:ph idx="1"/>
          </p:nvPr>
        </p:nvSpPr>
        <p:spPr>
          <a:xfrm>
            <a:off x="365125" y="1538818"/>
            <a:ext cx="8415338" cy="230832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Information security must be created in layers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single defense mechanism may be easy to circumvent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Making it unlikely that an attacker can break through all defense layers</a:t>
            </a:r>
          </a:p>
          <a:p>
            <a:pPr>
              <a:lnSpc>
                <a:spcPct val="100000"/>
              </a:lnSpc>
            </a:pPr>
            <a:r>
              <a:rPr lang="en-US" altLang="en-US" dirty="0">
                <a:solidFill>
                  <a:schemeClr val="tx1"/>
                </a:solidFill>
                <a:latin typeface="Arial" panose="020B0604020202020204" pitchFamily="34" charset="0"/>
                <a:cs typeface="Arial" panose="020B0604020202020204" pitchFamily="34" charset="0"/>
              </a:rPr>
              <a:t>Layered security </a:t>
            </a:r>
            <a:r>
              <a:rPr lang="en-US" altLang="en-US" dirty="0" smtClean="0">
                <a:solidFill>
                  <a:schemeClr val="tx1"/>
                </a:solidFill>
                <a:latin typeface="Arial" panose="020B0604020202020204" pitchFamily="34" charset="0"/>
                <a:cs typeface="Arial" panose="020B0604020202020204" pitchFamily="34" charset="0"/>
              </a:rPr>
              <a:t>approach (also called defense-in-depth)</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be useful in resisting a variety of attacks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Provides the most comprehensive </a:t>
            </a:r>
            <a:r>
              <a:rPr lang="en-US" altLang="en-US" sz="2000" dirty="0" smtClean="0">
                <a:solidFill>
                  <a:schemeClr val="tx1"/>
                </a:solidFill>
                <a:latin typeface="Arial" panose="020B0604020202020204" pitchFamily="34" charset="0"/>
                <a:cs typeface="Arial" panose="020B0604020202020204" pitchFamily="34" charset="0"/>
              </a:rPr>
              <a:t>protection</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4690078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Limiting</a:t>
            </a:r>
          </a:p>
        </p:txBody>
      </p:sp>
      <p:sp>
        <p:nvSpPr>
          <p:cNvPr id="3" name="Content Placeholder 2"/>
          <p:cNvSpPr>
            <a:spLocks noGrp="1"/>
          </p:cNvSpPr>
          <p:nvPr>
            <p:ph idx="1"/>
          </p:nvPr>
        </p:nvSpPr>
        <p:spPr>
          <a:xfrm>
            <a:off x="365125" y="1538818"/>
            <a:ext cx="8415338" cy="276998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Limiting access to information: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Reduces the threat against it</a:t>
            </a:r>
          </a:p>
          <a:p>
            <a:pPr>
              <a:lnSpc>
                <a:spcPct val="100000"/>
              </a:lnSpc>
            </a:pPr>
            <a:r>
              <a:rPr lang="en-US" altLang="en-US" dirty="0">
                <a:solidFill>
                  <a:schemeClr val="tx1"/>
                </a:solidFill>
                <a:latin typeface="Arial" panose="020B0604020202020204" pitchFamily="34" charset="0"/>
                <a:cs typeface="Arial" panose="020B0604020202020204" pitchFamily="34" charset="0"/>
              </a:rPr>
              <a:t>Only those who must use data should be granted access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Should be limited to only what they need to do their job</a:t>
            </a:r>
          </a:p>
          <a:p>
            <a:pPr>
              <a:lnSpc>
                <a:spcPct val="100000"/>
              </a:lnSpc>
            </a:pPr>
            <a:r>
              <a:rPr lang="en-US" altLang="en-US" dirty="0">
                <a:solidFill>
                  <a:schemeClr val="tx1"/>
                </a:solidFill>
                <a:latin typeface="Arial" panose="020B0604020202020204" pitchFamily="34" charset="0"/>
                <a:cs typeface="Arial" panose="020B0604020202020204" pitchFamily="34" charset="0"/>
              </a:rPr>
              <a:t>Methods of limiting access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Technology-based - such as file permissions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Procedural - such as prohibiting document removal from </a:t>
            </a:r>
            <a:r>
              <a:rPr lang="en-US" altLang="en-US" sz="2000" dirty="0" smtClean="0">
                <a:solidFill>
                  <a:schemeClr val="tx1"/>
                </a:solidFill>
                <a:latin typeface="Arial" panose="020B0604020202020204" pitchFamily="34" charset="0"/>
                <a:cs typeface="Arial" panose="020B0604020202020204" pitchFamily="34" charset="0"/>
              </a:rPr>
              <a:t>premises</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981367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Diversity</a:t>
            </a:r>
          </a:p>
        </p:txBody>
      </p:sp>
      <p:sp>
        <p:nvSpPr>
          <p:cNvPr id="3" name="Content Placeholder 2"/>
          <p:cNvSpPr>
            <a:spLocks noGrp="1"/>
          </p:cNvSpPr>
          <p:nvPr>
            <p:ph idx="1"/>
          </p:nvPr>
        </p:nvSpPr>
        <p:spPr>
          <a:xfrm>
            <a:off x="365125" y="1538818"/>
            <a:ext cx="8415338" cy="3539430"/>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Closely related to layering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Layers must be different (diverse)</a:t>
            </a:r>
          </a:p>
          <a:p>
            <a:pPr>
              <a:lnSpc>
                <a:spcPct val="100000"/>
              </a:lnSpc>
            </a:pPr>
            <a:r>
              <a:rPr lang="en-US" altLang="en-US" dirty="0">
                <a:solidFill>
                  <a:schemeClr val="tx1"/>
                </a:solidFill>
                <a:latin typeface="Arial" panose="020B0604020202020204" pitchFamily="34" charset="0"/>
                <a:cs typeface="Arial" panose="020B0604020202020204" pitchFamily="34" charset="0"/>
              </a:rPr>
              <a:t>If attackers penetrate one layer: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Same techniques will be unsuccessful in breaking through other layers</a:t>
            </a:r>
          </a:p>
          <a:p>
            <a:pPr>
              <a:lnSpc>
                <a:spcPct val="100000"/>
              </a:lnSpc>
            </a:pPr>
            <a:r>
              <a:rPr lang="en-US" altLang="en-US" dirty="0">
                <a:solidFill>
                  <a:schemeClr val="tx1"/>
                </a:solidFill>
                <a:latin typeface="Arial" panose="020B0604020202020204" pitchFamily="34" charset="0"/>
                <a:cs typeface="Arial" panose="020B0604020202020204" pitchFamily="34" charset="0"/>
              </a:rPr>
              <a:t>Breaching one security layer does not compromise the whole system</a:t>
            </a:r>
          </a:p>
          <a:p>
            <a:pPr>
              <a:lnSpc>
                <a:spcPct val="100000"/>
              </a:lnSpc>
            </a:pPr>
            <a:r>
              <a:rPr lang="en-US" altLang="en-US" dirty="0">
                <a:solidFill>
                  <a:schemeClr val="tx1"/>
                </a:solidFill>
                <a:latin typeface="Arial" panose="020B0604020202020204" pitchFamily="34" charset="0"/>
                <a:cs typeface="Arial" panose="020B0604020202020204" pitchFamily="34" charset="0"/>
              </a:rPr>
              <a:t>Example of diversity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Using security products from different manufacturers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Groups who are responsible for regulating access (control diversity) are different</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5882180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Obscurity</a:t>
            </a:r>
          </a:p>
        </p:txBody>
      </p:sp>
      <p:sp>
        <p:nvSpPr>
          <p:cNvPr id="3" name="Content Placeholder 2"/>
          <p:cNvSpPr>
            <a:spLocks noGrp="1"/>
          </p:cNvSpPr>
          <p:nvPr>
            <p:ph idx="1"/>
          </p:nvPr>
        </p:nvSpPr>
        <p:spPr>
          <a:xfrm>
            <a:off x="365125" y="1538818"/>
            <a:ext cx="8415338" cy="2385268"/>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Obscuring inside details to outsiders</a:t>
            </a:r>
          </a:p>
          <a:p>
            <a:pPr>
              <a:lnSpc>
                <a:spcPct val="100000"/>
              </a:lnSpc>
            </a:pPr>
            <a:r>
              <a:rPr lang="en-US" altLang="en-US" dirty="0">
                <a:solidFill>
                  <a:schemeClr val="tx1"/>
                </a:solidFill>
                <a:latin typeface="Arial" panose="020B0604020202020204" pitchFamily="34" charset="0"/>
                <a:cs typeface="Arial" panose="020B0604020202020204" pitchFamily="34" charset="0"/>
              </a:rPr>
              <a:t>Example: not revealing details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Type of computer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Operating system version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Brand of software used</a:t>
            </a:r>
          </a:p>
          <a:p>
            <a:pPr>
              <a:lnSpc>
                <a:spcPct val="100000"/>
              </a:lnSpc>
            </a:pPr>
            <a:r>
              <a:rPr lang="en-US" altLang="en-US" dirty="0">
                <a:solidFill>
                  <a:schemeClr val="tx1"/>
                </a:solidFill>
                <a:latin typeface="Arial" panose="020B0604020202020204" pitchFamily="34" charset="0"/>
                <a:cs typeface="Arial" panose="020B0604020202020204" pitchFamily="34" charset="0"/>
              </a:rPr>
              <a:t>Difficult for attacker to devise attack if system details are </a:t>
            </a:r>
            <a:r>
              <a:rPr lang="en-US" altLang="en-US" dirty="0" smtClean="0">
                <a:solidFill>
                  <a:schemeClr val="tx1"/>
                </a:solidFill>
                <a:latin typeface="Arial" panose="020B0604020202020204" pitchFamily="34" charset="0"/>
                <a:cs typeface="Arial" panose="020B0604020202020204" pitchFamily="34" charset="0"/>
              </a:rPr>
              <a:t>unknown</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96866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Simplicity</a:t>
            </a:r>
          </a:p>
        </p:txBody>
      </p:sp>
      <p:sp>
        <p:nvSpPr>
          <p:cNvPr id="3" name="Content Placeholder 2"/>
          <p:cNvSpPr>
            <a:spLocks noGrp="1"/>
          </p:cNvSpPr>
          <p:nvPr>
            <p:ph idx="1"/>
          </p:nvPr>
        </p:nvSpPr>
        <p:spPr>
          <a:xfrm>
            <a:off x="365125" y="1538818"/>
            <a:ext cx="8415338" cy="2385268"/>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Nature of information security is complex</a:t>
            </a:r>
          </a:p>
          <a:p>
            <a:pPr>
              <a:lnSpc>
                <a:spcPct val="100000"/>
              </a:lnSpc>
            </a:pPr>
            <a:r>
              <a:rPr lang="en-US" altLang="en-US" dirty="0">
                <a:solidFill>
                  <a:schemeClr val="tx1"/>
                </a:solidFill>
                <a:latin typeface="Arial" panose="020B0604020202020204" pitchFamily="34" charset="0"/>
                <a:cs typeface="Arial" panose="020B0604020202020204" pitchFamily="34" charset="0"/>
              </a:rPr>
              <a:t>Complex security systems: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be difficult to understand and troubleshoot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Are often compromised for ease of use by trusted users</a:t>
            </a:r>
          </a:p>
          <a:p>
            <a:pPr>
              <a:lnSpc>
                <a:spcPct val="100000"/>
              </a:lnSpc>
            </a:pPr>
            <a:r>
              <a:rPr lang="en-US" altLang="en-US" dirty="0">
                <a:solidFill>
                  <a:schemeClr val="tx1"/>
                </a:solidFill>
                <a:latin typeface="Arial" panose="020B0604020202020204" pitchFamily="34" charset="0"/>
                <a:cs typeface="Arial" panose="020B0604020202020204" pitchFamily="34" charset="0"/>
              </a:rPr>
              <a:t>A secure system should be simple from the inside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But complex from the </a:t>
            </a:r>
            <a:r>
              <a:rPr lang="en-US" altLang="en-US" sz="2000" dirty="0" smtClean="0">
                <a:solidFill>
                  <a:schemeClr val="tx1"/>
                </a:solidFill>
                <a:latin typeface="Arial" panose="020B0604020202020204" pitchFamily="34" charset="0"/>
                <a:cs typeface="Arial" panose="020B0604020202020204" pitchFamily="34" charset="0"/>
              </a:rPr>
              <a:t>outside</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89467965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Frameworks and Reference Architectures</a:t>
            </a:r>
          </a:p>
        </p:txBody>
      </p:sp>
      <p:sp>
        <p:nvSpPr>
          <p:cNvPr id="3" name="Content Placeholder 2"/>
          <p:cNvSpPr>
            <a:spLocks noGrp="1"/>
          </p:cNvSpPr>
          <p:nvPr>
            <p:ph idx="1"/>
          </p:nvPr>
        </p:nvSpPr>
        <p:spPr>
          <a:xfrm>
            <a:off x="365125" y="1538818"/>
            <a:ext cx="8415338" cy="3385542"/>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Industry-standard frameworks and reference architectures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Provide a resource of how to create a secure IT environment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Give an overall program structure and security management guidance to implement and maintain an effective security program</a:t>
            </a:r>
          </a:p>
          <a:p>
            <a:pPr>
              <a:lnSpc>
                <a:spcPct val="100000"/>
              </a:lnSpc>
            </a:pPr>
            <a:r>
              <a:rPr lang="en-US" dirty="0" smtClean="0">
                <a:solidFill>
                  <a:schemeClr val="tx1"/>
                </a:solidFill>
                <a:latin typeface="Arial" panose="020B0604020202020204" pitchFamily="34" charset="0"/>
                <a:cs typeface="Arial" panose="020B0604020202020204" pitchFamily="34" charset="0"/>
              </a:rPr>
              <a:t>Various frameworks/architectures are specific to a particular sector (industry-specific frameworks)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Such as the financial industry</a:t>
            </a:r>
          </a:p>
          <a:p>
            <a:pPr>
              <a:lnSpc>
                <a:spcPct val="100000"/>
              </a:lnSpc>
            </a:pPr>
            <a:r>
              <a:rPr lang="en-US" dirty="0" smtClean="0">
                <a:solidFill>
                  <a:schemeClr val="tx1"/>
                </a:solidFill>
                <a:latin typeface="Arial" panose="020B0604020202020204" pitchFamily="34" charset="0"/>
                <a:cs typeface="Arial" panose="020B0604020202020204" pitchFamily="34" charset="0"/>
              </a:rPr>
              <a:t>Some frameworks/architectures are domestic</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While </a:t>
            </a:r>
            <a:r>
              <a:rPr lang="en-US" sz="2000" dirty="0" smtClean="0">
                <a:solidFill>
                  <a:schemeClr val="tx1"/>
                </a:solidFill>
                <a:latin typeface="Arial" panose="020B0604020202020204" pitchFamily="34" charset="0"/>
                <a:cs typeface="Arial" panose="020B0604020202020204" pitchFamily="34" charset="0"/>
              </a:rPr>
              <a:t>others </a:t>
            </a:r>
            <a:r>
              <a:rPr lang="en-US" sz="2000" dirty="0" smtClean="0">
                <a:solidFill>
                  <a:schemeClr val="tx1"/>
                </a:solidFill>
                <a:latin typeface="Arial" panose="020B0604020202020204" pitchFamily="34" charset="0"/>
                <a:cs typeface="Arial" panose="020B0604020202020204" pitchFamily="34" charset="0"/>
              </a:rPr>
              <a:t>are world wide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3166802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smtClean="0">
                <a:solidFill>
                  <a:srgbClr val="0080A9"/>
                </a:solidFill>
                <a:latin typeface="Arial" panose="020B0604020202020204" pitchFamily="34" charset="0"/>
                <a:cs typeface="Arial" panose="020B0604020202020204" pitchFamily="34" charset="0"/>
              </a:rPr>
              <a:t>Review Questions</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295400"/>
            <a:ext cx="8415338" cy="5398675"/>
          </a:xfrm>
        </p:spPr>
        <p:txBody>
          <a:bodyPr/>
          <a:lstStyle/>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Which </a:t>
            </a:r>
            <a:r>
              <a:rPr lang="en-US" sz="1100" b="1" dirty="0">
                <a:solidFill>
                  <a:schemeClr val="tx1"/>
                </a:solidFill>
                <a:latin typeface="Arial" panose="020B0604020202020204" pitchFamily="34" charset="0"/>
                <a:cs typeface="Arial" panose="020B0604020202020204" pitchFamily="34" charset="0"/>
              </a:rPr>
              <a:t>the following is NOT a reason why it is difficult to defend against today’s attackers</a:t>
            </a:r>
            <a:r>
              <a:rPr lang="en-US" sz="1100" dirty="0">
                <a:solidFill>
                  <a:schemeClr val="tx1"/>
                </a:solidFill>
                <a:latin typeface="Arial" panose="020B0604020202020204" pitchFamily="34" charset="0"/>
                <a:cs typeface="Arial" panose="020B0604020202020204" pitchFamily="34" charset="0"/>
              </a:rPr>
              <a:t>?</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Delays </a:t>
            </a:r>
            <a:r>
              <a:rPr lang="en-US" sz="1100" dirty="0">
                <a:solidFill>
                  <a:schemeClr val="tx1"/>
                </a:solidFill>
                <a:latin typeface="Arial" panose="020B0604020202020204" pitchFamily="34" charset="0"/>
                <a:cs typeface="Arial" panose="020B0604020202020204" pitchFamily="34" charset="0"/>
              </a:rPr>
              <a:t>in security updating </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Greater </a:t>
            </a:r>
            <a:r>
              <a:rPr lang="en-US" sz="1100" dirty="0">
                <a:solidFill>
                  <a:schemeClr val="tx1"/>
                </a:solidFill>
                <a:latin typeface="Arial" panose="020B0604020202020204" pitchFamily="34" charset="0"/>
                <a:cs typeface="Arial" panose="020B0604020202020204" pitchFamily="34" charset="0"/>
              </a:rPr>
              <a:t>sophistication of defense tools</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Increased </a:t>
            </a:r>
            <a:r>
              <a:rPr lang="en-US" sz="1100" dirty="0">
                <a:solidFill>
                  <a:schemeClr val="tx1"/>
                </a:solidFill>
                <a:latin typeface="Arial" panose="020B0604020202020204" pitchFamily="34" charset="0"/>
                <a:cs typeface="Arial" panose="020B0604020202020204" pitchFamily="34" charset="0"/>
              </a:rPr>
              <a:t>speed of attacks</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Simplicity </a:t>
            </a:r>
            <a:r>
              <a:rPr lang="en-US" sz="1100" dirty="0">
                <a:solidFill>
                  <a:schemeClr val="tx1"/>
                </a:solidFill>
                <a:latin typeface="Arial" panose="020B0604020202020204" pitchFamily="34" charset="0"/>
                <a:cs typeface="Arial" panose="020B0604020202020204" pitchFamily="34" charset="0"/>
              </a:rPr>
              <a:t>of attack tools </a:t>
            </a:r>
          </a:p>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Which </a:t>
            </a:r>
            <a:r>
              <a:rPr lang="en-US" sz="1100" b="1" dirty="0">
                <a:solidFill>
                  <a:schemeClr val="tx1"/>
                </a:solidFill>
                <a:latin typeface="Arial" panose="020B0604020202020204" pitchFamily="34" charset="0"/>
                <a:cs typeface="Arial" panose="020B0604020202020204" pitchFamily="34" charset="0"/>
              </a:rPr>
              <a:t>of the following ensures that only authorized parties can view protected information?</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Authorization</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Confidentiality</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Availability</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Integrity</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An </a:t>
            </a:r>
            <a:r>
              <a:rPr lang="en-US" sz="1100" b="1" dirty="0">
                <a:solidFill>
                  <a:schemeClr val="tx1"/>
                </a:solidFill>
                <a:latin typeface="Arial" panose="020B0604020202020204" pitchFamily="34" charset="0"/>
                <a:cs typeface="Arial" panose="020B0604020202020204" pitchFamily="34" charset="0"/>
              </a:rPr>
              <a:t>organization that practices purchasing products from different vendors is demonstrating which security principle?</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Obscurity</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Diversity</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Limiting</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Layering</a:t>
            </a:r>
            <a:endParaRPr lang="en-US" sz="1100" dirty="0">
              <a:solidFill>
                <a:schemeClr val="tx1"/>
              </a:solidFill>
              <a:latin typeface="Arial" panose="020B0604020202020204" pitchFamily="34" charset="0"/>
              <a:cs typeface="Arial" panose="020B0604020202020204" pitchFamily="34" charset="0"/>
            </a:endParaRPr>
          </a:p>
          <a:p>
            <a:pPr>
              <a:lnSpc>
                <a:spcPct val="100000"/>
              </a:lnSpc>
            </a:pP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782095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1000"/>
                                  </p:stCondLst>
                                  <p:childTnLst>
                                    <p:animClr clrSpc="rgb" dir="cw">
                                      <p:cBhvr override="childStyle">
                                        <p:cTn id="6" dur="10" fill="hold"/>
                                        <p:tgtEl>
                                          <p:spTgt spid="3">
                                            <p:txEl>
                                              <p:pRg st="2" end="2"/>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1000"/>
                                  </p:stCondLst>
                                  <p:childTnLst>
                                    <p:animClr clrSpc="rgb" dir="cw">
                                      <p:cBhvr override="childStyle">
                                        <p:cTn id="10" dur="10" fill="hold"/>
                                        <p:tgtEl>
                                          <p:spTgt spid="3">
                                            <p:txEl>
                                              <p:pRg st="7" end="7"/>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1000"/>
                                  </p:stCondLst>
                                  <p:childTnLst>
                                    <p:animClr clrSpc="rgb" dir="cw">
                                      <p:cBhvr override="childStyle">
                                        <p:cTn id="14" dur="10" fill="hold"/>
                                        <p:tgtEl>
                                          <p:spTgt spid="3">
                                            <p:txEl>
                                              <p:pRg st="12" end="1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Chapter Summary (1 of 2)</a:t>
            </a:r>
          </a:p>
        </p:txBody>
      </p:sp>
      <p:sp>
        <p:nvSpPr>
          <p:cNvPr id="2" name="Content Placeholder 1"/>
          <p:cNvSpPr>
            <a:spLocks noGrp="1"/>
          </p:cNvSpPr>
          <p:nvPr>
            <p:ph idx="1"/>
          </p:nvPr>
        </p:nvSpPr>
        <p:spPr>
          <a:xfrm>
            <a:off x="365125" y="1538818"/>
            <a:ext cx="8415338" cy="276998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Information security attacks have grown exponentially in recent years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There are many reasons for the high number of successful attacks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It </a:t>
            </a:r>
            <a:r>
              <a:rPr lang="en-US" altLang="en-US" dirty="0">
                <a:solidFill>
                  <a:schemeClr val="tx1"/>
                </a:solidFill>
                <a:latin typeface="Arial" panose="020B0604020202020204" pitchFamily="34" charset="0"/>
                <a:cs typeface="Arial" panose="020B0604020202020204" pitchFamily="34" charset="0"/>
              </a:rPr>
              <a:t>is difficult to defend against today’s attacks</a:t>
            </a:r>
          </a:p>
          <a:p>
            <a:pPr>
              <a:lnSpc>
                <a:spcPct val="100000"/>
              </a:lnSpc>
            </a:pPr>
            <a:r>
              <a:rPr lang="en-US" altLang="en-US" dirty="0">
                <a:solidFill>
                  <a:schemeClr val="tx1"/>
                </a:solidFill>
                <a:latin typeface="Arial" panose="020B0604020202020204" pitchFamily="34" charset="0"/>
                <a:cs typeface="Arial" panose="020B0604020202020204" pitchFamily="34" charset="0"/>
              </a:rPr>
              <a:t>Information security protects information’s integrity, confidentiality, and availability: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On devices that store, manipulate, and transmit </a:t>
            </a:r>
            <a:r>
              <a:rPr lang="en-US" altLang="en-US" sz="2000" dirty="0" smtClean="0">
                <a:solidFill>
                  <a:schemeClr val="tx1"/>
                </a:solidFill>
                <a:latin typeface="Arial" panose="020B0604020202020204" pitchFamily="34" charset="0"/>
                <a:cs typeface="Arial" panose="020B0604020202020204" pitchFamily="34" charset="0"/>
              </a:rPr>
              <a:t>information </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Using products, people, and </a:t>
            </a:r>
            <a:r>
              <a:rPr lang="en-US" altLang="en-US" sz="2000" dirty="0" smtClean="0">
                <a:solidFill>
                  <a:schemeClr val="tx1"/>
                </a:solidFill>
                <a:latin typeface="Arial" panose="020B0604020202020204" pitchFamily="34" charset="0"/>
                <a:cs typeface="Arial" panose="020B0604020202020204" pitchFamily="34" charset="0"/>
              </a:rPr>
              <a:t>procedures</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Chapter Summary (2 of 2)</a:t>
            </a:r>
          </a:p>
        </p:txBody>
      </p:sp>
      <p:sp>
        <p:nvSpPr>
          <p:cNvPr id="2" name="Content Placeholder 1"/>
          <p:cNvSpPr>
            <a:spLocks noGrp="1"/>
          </p:cNvSpPr>
          <p:nvPr>
            <p:ph idx="1"/>
          </p:nvPr>
        </p:nvSpPr>
        <p:spPr>
          <a:xfrm>
            <a:off x="365125" y="1538818"/>
            <a:ext cx="8415338" cy="384720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Main goals of information security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Prevent data theft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Thwart identity theft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Avoid legal consequences of not securing information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Maintain productivity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Foil cyberterrorism</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Threat actors fall into several categories and exhibit different attributes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Although multiple defenses may be necessary to withstand the steps of an attack, these defenses should be based on five security principles: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Layering, limiting, diversity, obscurity, and simplicity</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0014421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Today’s Security Attacks</a:t>
            </a:r>
          </a:p>
        </p:txBody>
      </p:sp>
      <p:sp>
        <p:nvSpPr>
          <p:cNvPr id="3" name="Content Placeholder 2"/>
          <p:cNvSpPr>
            <a:spLocks noGrp="1"/>
          </p:cNvSpPr>
          <p:nvPr>
            <p:ph idx="1"/>
          </p:nvPr>
        </p:nvSpPr>
        <p:spPr>
          <a:xfrm>
            <a:off x="365125" y="1538818"/>
            <a:ext cx="8415338" cy="3770263"/>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Examples of recent attacks </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Remotely controlling a car</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Tampering with aircraft systems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Yahoo accounts compromised by attackers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U</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B flash drive malware/U</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B Killer</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WINVote voting machine tampering</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Vtech security breach</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Stolen data from the European Space Agency</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 fraud</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Hyatt Hotels Corporation hacked</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5027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Reasons for Successful Attacks</a:t>
            </a:r>
          </a:p>
        </p:txBody>
      </p:sp>
      <p:sp>
        <p:nvSpPr>
          <p:cNvPr id="3" name="Content Placeholder 2"/>
          <p:cNvSpPr>
            <a:spLocks noGrp="1"/>
          </p:cNvSpPr>
          <p:nvPr>
            <p:ph idx="1"/>
          </p:nvPr>
        </p:nvSpPr>
        <p:spPr>
          <a:xfrm>
            <a:off x="365125" y="1538818"/>
            <a:ext cx="8415338" cy="2154436"/>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Widespread vulnerabilities </a:t>
            </a:r>
          </a:p>
          <a:p>
            <a:pPr>
              <a:lnSpc>
                <a:spcPct val="100000"/>
              </a:lnSpc>
            </a:pPr>
            <a:r>
              <a:rPr lang="en-US" dirty="0" smtClean="0">
                <a:solidFill>
                  <a:schemeClr val="tx1"/>
                </a:solidFill>
                <a:latin typeface="Arial" panose="020B0604020202020204" pitchFamily="34" charset="0"/>
                <a:cs typeface="Arial" panose="020B0604020202020204" pitchFamily="34" charset="0"/>
              </a:rPr>
              <a:t>Configuration issues</a:t>
            </a:r>
          </a:p>
          <a:p>
            <a:pPr>
              <a:lnSpc>
                <a:spcPct val="100000"/>
              </a:lnSpc>
            </a:pPr>
            <a:r>
              <a:rPr lang="en-US" dirty="0" smtClean="0">
                <a:solidFill>
                  <a:schemeClr val="tx1"/>
                </a:solidFill>
                <a:latin typeface="Arial" panose="020B0604020202020204" pitchFamily="34" charset="0"/>
                <a:cs typeface="Arial" panose="020B0604020202020204" pitchFamily="34" charset="0"/>
              </a:rPr>
              <a:t>Poorly designed software</a:t>
            </a:r>
          </a:p>
          <a:p>
            <a:pPr>
              <a:lnSpc>
                <a:spcPct val="100000"/>
              </a:lnSpc>
            </a:pPr>
            <a:r>
              <a:rPr lang="en-US" dirty="0" smtClean="0">
                <a:solidFill>
                  <a:schemeClr val="tx1"/>
                </a:solidFill>
                <a:latin typeface="Arial" panose="020B0604020202020204" pitchFamily="34" charset="0"/>
                <a:cs typeface="Arial" panose="020B0604020202020204" pitchFamily="34" charset="0"/>
              </a:rPr>
              <a:t>Hardware limitations</a:t>
            </a:r>
          </a:p>
          <a:p>
            <a:pPr>
              <a:lnSpc>
                <a:spcPct val="100000"/>
              </a:lnSpc>
            </a:pPr>
            <a:r>
              <a:rPr lang="en-US" dirty="0" smtClean="0">
                <a:solidFill>
                  <a:schemeClr val="tx1"/>
                </a:solidFill>
                <a:latin typeface="Arial" panose="020B0604020202020204" pitchFamily="34" charset="0"/>
                <a:cs typeface="Arial" panose="020B0604020202020204" pitchFamily="34" charset="0"/>
              </a:rPr>
              <a:t>Enterprise-based issues</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720982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Difficulties in Defending Against Attacks</a:t>
            </a:r>
          </a:p>
        </p:txBody>
      </p:sp>
      <p:graphicFrame>
        <p:nvGraphicFramePr>
          <p:cNvPr id="5" name="Table 4" descr="A table titled, difficulties in defending against attacks. The table has 10 rows and 2 columns. The columns have the following headings from left to right. Reason, description. The row entries are as follows. Row 1. Reason, universally connected devices; description, attackers from anywhere in the world can send attacks. Row 2. Reason, increased speed of attacks; description, attackers can launch attacks against millions of computers within minutes. Row 3. Reason, greater sophistication of attacks; description, attack tools vary their behavior so the same attack appears differently each time. Row 4. Reason, availability and simplicity of attack tools; description, attacks are no longer limited to highly skilled attackers. Row 5. Reason, faster detection of vulnerabilities; description, attackers can discover security holes in hardware or software more quickly. Row 6. Reason, delays in security updating; description, vendors are overwhelmed trying to keep pace updating their products against the latest attacks. Row 7. Reason, weak security update distribution; description, many software products lack a means to distribute security updates in a timely fashion. Row 8. Reason, distributed attacks; description, attackers use thousands of computers in an attack against a single computer or network. Row 9. Reason, use of personal devices; description, enterprises are having difficulty providing security for a wide array of personal devices. Row 10. Reason, user confusion; description, users are required to make difficult security decisions with little or no instruction."/>
          <p:cNvGraphicFramePr>
            <a:graphicFrameLocks noGrp="1"/>
          </p:cNvGraphicFramePr>
          <p:nvPr>
            <p:extLst>
              <p:ext uri="{D42A27DB-BD31-4B8C-83A1-F6EECF244321}">
                <p14:modId xmlns:p14="http://schemas.microsoft.com/office/powerpoint/2010/main" val="3938543124"/>
              </p:ext>
            </p:extLst>
          </p:nvPr>
        </p:nvGraphicFramePr>
        <p:xfrm>
          <a:off x="1829938" y="1164609"/>
          <a:ext cx="6096000" cy="5029200"/>
        </p:xfrm>
        <a:graphic>
          <a:graphicData uri="http://schemas.openxmlformats.org/drawingml/2006/table">
            <a:tbl>
              <a:tblPr firstRow="1" bandRow="1">
                <a:tableStyleId>{5C22544A-7EE6-4342-B048-85BDC9FD1C3A}</a:tableStyleId>
              </a:tblPr>
              <a:tblGrid>
                <a:gridCol w="2743200">
                  <a:extLst>
                    <a:ext uri="{9D8B030D-6E8A-4147-A177-3AD203B41FA5}">
                      <a16:colId xmlns="" xmlns:a16="http://schemas.microsoft.com/office/drawing/2014/main" val="20000"/>
                    </a:ext>
                  </a:extLst>
                </a:gridCol>
                <a:gridCol w="3352800">
                  <a:extLst>
                    <a:ext uri="{9D8B030D-6E8A-4147-A177-3AD203B41FA5}">
                      <a16:colId xmlns="" xmlns:a16="http://schemas.microsoft.com/office/drawing/2014/main" val="20001"/>
                    </a:ext>
                  </a:extLst>
                </a:gridCol>
              </a:tblGrid>
              <a:tr h="249382">
                <a:tc>
                  <a:txBody>
                    <a:bodyPr/>
                    <a:lstStyle/>
                    <a:p>
                      <a:r>
                        <a:rPr lang="en-US" sz="1200" dirty="0" smtClean="0">
                          <a:solidFill>
                            <a:schemeClr val="tx1"/>
                          </a:solidFill>
                          <a:latin typeface="Arial" panose="020B0604020202020204" pitchFamily="34" charset="0"/>
                          <a:cs typeface="Arial" panose="020B0604020202020204" pitchFamily="34" charset="0"/>
                        </a:rPr>
                        <a:t>Reason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Description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r h="415636">
                <a:tc>
                  <a:txBody>
                    <a:bodyPr/>
                    <a:lstStyle/>
                    <a:p>
                      <a:r>
                        <a:rPr lang="en-US" sz="1200" dirty="0" smtClean="0">
                          <a:solidFill>
                            <a:schemeClr val="tx1"/>
                          </a:solidFill>
                          <a:latin typeface="Arial" panose="020B0604020202020204" pitchFamily="34" charset="0"/>
                          <a:cs typeface="Arial" panose="020B0604020202020204" pitchFamily="34" charset="0"/>
                        </a:rPr>
                        <a:t>Universally</a:t>
                      </a:r>
                      <a:r>
                        <a:rPr lang="en-US" sz="1200" baseline="0" dirty="0" smtClean="0">
                          <a:solidFill>
                            <a:schemeClr val="tx1"/>
                          </a:solidFill>
                          <a:latin typeface="Arial" panose="020B0604020202020204" pitchFamily="34" charset="0"/>
                          <a:cs typeface="Arial" panose="020B0604020202020204" pitchFamily="34" charset="0"/>
                        </a:rPr>
                        <a:t> connected devices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Attackers from anywhere in the world can send attacks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415636">
                <a:tc>
                  <a:txBody>
                    <a:bodyPr/>
                    <a:lstStyle/>
                    <a:p>
                      <a:r>
                        <a:rPr lang="en-US" sz="1200" dirty="0" smtClean="0">
                          <a:solidFill>
                            <a:schemeClr val="tx1"/>
                          </a:solidFill>
                          <a:latin typeface="Arial" panose="020B0604020202020204" pitchFamily="34" charset="0"/>
                          <a:cs typeface="Arial" panose="020B0604020202020204" pitchFamily="34" charset="0"/>
                        </a:rPr>
                        <a:t>Increased speed of attacks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Attackers can launch attacks against millions of computer within</a:t>
                      </a:r>
                      <a:r>
                        <a:rPr lang="en-US" sz="1200" baseline="0" dirty="0" smtClean="0">
                          <a:solidFill>
                            <a:schemeClr val="tx1"/>
                          </a:solidFill>
                          <a:latin typeface="Arial" panose="020B0604020202020204" pitchFamily="34" charset="0"/>
                          <a:cs typeface="Arial" panose="020B0604020202020204" pitchFamily="34" charset="0"/>
                        </a:rPr>
                        <a:t> minutes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r h="415636">
                <a:tc>
                  <a:txBody>
                    <a:bodyPr/>
                    <a:lstStyle/>
                    <a:p>
                      <a:r>
                        <a:rPr lang="en-US" sz="1200" dirty="0" smtClean="0">
                          <a:solidFill>
                            <a:schemeClr val="tx1"/>
                          </a:solidFill>
                          <a:latin typeface="Arial" panose="020B0604020202020204" pitchFamily="34" charset="0"/>
                          <a:cs typeface="Arial" panose="020B0604020202020204" pitchFamily="34" charset="0"/>
                        </a:rPr>
                        <a:t>Greater sophistication</a:t>
                      </a:r>
                      <a:r>
                        <a:rPr lang="en-US" sz="1200" baseline="0" dirty="0" smtClean="0">
                          <a:solidFill>
                            <a:schemeClr val="tx1"/>
                          </a:solidFill>
                          <a:latin typeface="Arial" panose="020B0604020202020204" pitchFamily="34" charset="0"/>
                          <a:cs typeface="Arial" panose="020B0604020202020204" pitchFamily="34" charset="0"/>
                        </a:rPr>
                        <a:t> of attacks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Attack tools vary their behavior so the same attack appears differently each time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415636">
                <a:tc>
                  <a:txBody>
                    <a:bodyPr/>
                    <a:lstStyle/>
                    <a:p>
                      <a:r>
                        <a:rPr lang="en-US" sz="1200" dirty="0" smtClean="0">
                          <a:solidFill>
                            <a:schemeClr val="tx1"/>
                          </a:solidFill>
                          <a:latin typeface="Arial" panose="020B0604020202020204" pitchFamily="34" charset="0"/>
                          <a:cs typeface="Arial" panose="020B0604020202020204" pitchFamily="34" charset="0"/>
                        </a:rPr>
                        <a:t>Availability and simplicity of attack</a:t>
                      </a:r>
                      <a:r>
                        <a:rPr lang="en-US" sz="1200" baseline="0" dirty="0" smtClean="0">
                          <a:solidFill>
                            <a:schemeClr val="tx1"/>
                          </a:solidFill>
                          <a:latin typeface="Arial" panose="020B0604020202020204" pitchFamily="34" charset="0"/>
                          <a:cs typeface="Arial" panose="020B0604020202020204" pitchFamily="34" charset="0"/>
                        </a:rPr>
                        <a:t> tools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Attacks are no longer limited to highly skilled attackers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r h="415636">
                <a:tc>
                  <a:txBody>
                    <a:bodyPr/>
                    <a:lstStyle/>
                    <a:p>
                      <a:r>
                        <a:rPr lang="en-US" sz="1200" dirty="0" smtClean="0">
                          <a:solidFill>
                            <a:schemeClr val="tx1"/>
                          </a:solidFill>
                          <a:latin typeface="Arial" panose="020B0604020202020204" pitchFamily="34" charset="0"/>
                          <a:cs typeface="Arial" panose="020B0604020202020204" pitchFamily="34" charset="0"/>
                        </a:rPr>
                        <a:t>Faster detection of vulnerabilities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Attackers can discover security holes in hardware or software</a:t>
                      </a:r>
                      <a:r>
                        <a:rPr lang="en-US" sz="1200" baseline="0" dirty="0" smtClean="0">
                          <a:solidFill>
                            <a:schemeClr val="tx1"/>
                          </a:solidFill>
                          <a:latin typeface="Arial" panose="020B0604020202020204" pitchFamily="34" charset="0"/>
                          <a:cs typeface="Arial" panose="020B0604020202020204" pitchFamily="34" charset="0"/>
                        </a:rPr>
                        <a:t> more quickly</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5"/>
                  </a:ext>
                </a:extLst>
              </a:tr>
              <a:tr h="581891">
                <a:tc>
                  <a:txBody>
                    <a:bodyPr/>
                    <a:lstStyle/>
                    <a:p>
                      <a:r>
                        <a:rPr lang="en-US" sz="1200" dirty="0" smtClean="0">
                          <a:solidFill>
                            <a:schemeClr val="tx1"/>
                          </a:solidFill>
                          <a:latin typeface="Arial" panose="020B0604020202020204" pitchFamily="34" charset="0"/>
                          <a:cs typeface="Arial" panose="020B0604020202020204" pitchFamily="34" charset="0"/>
                        </a:rPr>
                        <a:t>Delays in security updating</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Vendors are overwhelmed trying to keep pace updating their products against the latest attacks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6"/>
                  </a:ext>
                </a:extLst>
              </a:tr>
              <a:tr h="415636">
                <a:tc>
                  <a:txBody>
                    <a:bodyPr/>
                    <a:lstStyle/>
                    <a:p>
                      <a:r>
                        <a:rPr lang="en-US" sz="1200" dirty="0" smtClean="0">
                          <a:solidFill>
                            <a:schemeClr val="tx1"/>
                          </a:solidFill>
                          <a:latin typeface="Arial" panose="020B0604020202020204" pitchFamily="34" charset="0"/>
                          <a:cs typeface="Arial" panose="020B0604020202020204" pitchFamily="34" charset="0"/>
                        </a:rPr>
                        <a:t>Weak security update distribution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Many software products lack a means to distribute security updates in a timely fashion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7"/>
                  </a:ext>
                </a:extLst>
              </a:tr>
              <a:tr h="415636">
                <a:tc>
                  <a:txBody>
                    <a:bodyPr/>
                    <a:lstStyle/>
                    <a:p>
                      <a:r>
                        <a:rPr lang="en-US" sz="1200" dirty="0" smtClean="0">
                          <a:solidFill>
                            <a:schemeClr val="tx1"/>
                          </a:solidFill>
                          <a:latin typeface="Arial" panose="020B0604020202020204" pitchFamily="34" charset="0"/>
                          <a:cs typeface="Arial" panose="020B0604020202020204" pitchFamily="34" charset="0"/>
                        </a:rPr>
                        <a:t>Distributed attacks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Attackers use thousands</a:t>
                      </a:r>
                      <a:r>
                        <a:rPr lang="en-US" sz="1200" baseline="0" dirty="0" smtClean="0">
                          <a:solidFill>
                            <a:schemeClr val="tx1"/>
                          </a:solidFill>
                          <a:latin typeface="Arial" panose="020B0604020202020204" pitchFamily="34" charset="0"/>
                          <a:cs typeface="Arial" panose="020B0604020202020204" pitchFamily="34" charset="0"/>
                        </a:rPr>
                        <a:t> of computers in an attack against a single computer or network</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8"/>
                  </a:ext>
                </a:extLst>
              </a:tr>
              <a:tr h="415636">
                <a:tc>
                  <a:txBody>
                    <a:bodyPr/>
                    <a:lstStyle/>
                    <a:p>
                      <a:r>
                        <a:rPr lang="en-US" sz="1200" dirty="0" smtClean="0">
                          <a:solidFill>
                            <a:schemeClr val="tx1"/>
                          </a:solidFill>
                          <a:latin typeface="Arial" panose="020B0604020202020204" pitchFamily="34" charset="0"/>
                          <a:cs typeface="Arial" panose="020B0604020202020204" pitchFamily="34" charset="0"/>
                        </a:rPr>
                        <a:t>Use of personal devices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Enterprises are having difficulty</a:t>
                      </a:r>
                      <a:r>
                        <a:rPr lang="en-US" sz="1200" baseline="0" dirty="0" smtClean="0">
                          <a:solidFill>
                            <a:schemeClr val="tx1"/>
                          </a:solidFill>
                          <a:latin typeface="Arial" panose="020B0604020202020204" pitchFamily="34" charset="0"/>
                          <a:cs typeface="Arial" panose="020B0604020202020204" pitchFamily="34" charset="0"/>
                        </a:rPr>
                        <a:t> providing security for a wide array of personal devices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9"/>
                  </a:ext>
                </a:extLst>
              </a:tr>
              <a:tr h="415636">
                <a:tc>
                  <a:txBody>
                    <a:bodyPr/>
                    <a:lstStyle/>
                    <a:p>
                      <a:r>
                        <a:rPr lang="en-US" sz="1200" dirty="0" smtClean="0">
                          <a:solidFill>
                            <a:schemeClr val="tx1"/>
                          </a:solidFill>
                          <a:latin typeface="Arial" panose="020B0604020202020204" pitchFamily="34" charset="0"/>
                          <a:cs typeface="Arial" panose="020B0604020202020204" pitchFamily="34" charset="0"/>
                        </a:rPr>
                        <a:t>User confusion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Users are required to make difficult security</a:t>
                      </a:r>
                      <a:r>
                        <a:rPr lang="en-US" sz="1200" baseline="0" dirty="0" smtClean="0">
                          <a:solidFill>
                            <a:schemeClr val="tx1"/>
                          </a:solidFill>
                          <a:latin typeface="Arial" panose="020B0604020202020204" pitchFamily="34" charset="0"/>
                          <a:cs typeface="Arial" panose="020B0604020202020204" pitchFamily="34" charset="0"/>
                        </a:rPr>
                        <a:t> decisions with little or no instruction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10"/>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106334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What is Information Security?</a:t>
            </a:r>
          </a:p>
        </p:txBody>
      </p:sp>
      <p:sp>
        <p:nvSpPr>
          <p:cNvPr id="3" name="Content Placeholder 2"/>
          <p:cNvSpPr>
            <a:spLocks noGrp="1"/>
          </p:cNvSpPr>
          <p:nvPr>
            <p:ph idx="1"/>
          </p:nvPr>
        </p:nvSpPr>
        <p:spPr>
          <a:xfrm>
            <a:off x="365125" y="1538818"/>
            <a:ext cx="8415338" cy="146193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Before defense is possible, one must understand: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Exactly what security is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How security relates to information security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The terminology that relates to information security</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168661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Understanding Security</a:t>
            </a:r>
          </a:p>
        </p:txBody>
      </p:sp>
      <p:sp>
        <p:nvSpPr>
          <p:cNvPr id="3" name="Content Placeholder 2"/>
          <p:cNvSpPr>
            <a:spLocks noGrp="1"/>
          </p:cNvSpPr>
          <p:nvPr>
            <p:ph idx="1"/>
          </p:nvPr>
        </p:nvSpPr>
        <p:spPr>
          <a:xfrm>
            <a:off x="365124" y="1538819"/>
            <a:ext cx="8702675" cy="1966381"/>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Security </a:t>
            </a:r>
            <a:r>
              <a:rPr lang="en-US" altLang="en-US" dirty="0" smtClean="0">
                <a:solidFill>
                  <a:schemeClr val="tx1"/>
                </a:solidFill>
                <a:latin typeface="Arial" panose="020B0604020202020204" pitchFamily="34" charset="0"/>
                <a:cs typeface="Arial" panose="020B0604020202020204" pitchFamily="34" charset="0"/>
              </a:rPr>
              <a:t>is: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To </a:t>
            </a:r>
            <a:r>
              <a:rPr lang="en-US" altLang="en-US" sz="2000" dirty="0">
                <a:solidFill>
                  <a:schemeClr val="tx1"/>
                </a:solidFill>
                <a:latin typeface="Arial" panose="020B0604020202020204" pitchFamily="34" charset="0"/>
                <a:cs typeface="Arial" panose="020B0604020202020204" pitchFamily="34" charset="0"/>
              </a:rPr>
              <a:t>be free from </a:t>
            </a:r>
            <a:r>
              <a:rPr lang="en-US" altLang="en-US" sz="2000" dirty="0" smtClean="0">
                <a:solidFill>
                  <a:schemeClr val="tx1"/>
                </a:solidFill>
                <a:latin typeface="Arial" panose="020B0604020202020204" pitchFamily="34" charset="0"/>
                <a:cs typeface="Arial" panose="020B0604020202020204" pitchFamily="34" charset="0"/>
              </a:rPr>
              <a:t>danger is the goal</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The process that achieves that freedom</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As </a:t>
            </a:r>
            <a:r>
              <a:rPr lang="en-US" altLang="en-US" dirty="0">
                <a:solidFill>
                  <a:schemeClr val="tx1"/>
                </a:solidFill>
                <a:latin typeface="Arial" panose="020B0604020202020204" pitchFamily="34" charset="0"/>
                <a:cs typeface="Arial" panose="020B0604020202020204" pitchFamily="34" charset="0"/>
              </a:rPr>
              <a:t>security is increased, convenience is often decreased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The more secure something is, the less convenient it may become to </a:t>
            </a:r>
            <a:r>
              <a:rPr lang="en-US" altLang="en-US" sz="2000" dirty="0" smtClean="0">
                <a:solidFill>
                  <a:schemeClr val="tx1"/>
                </a:solidFill>
                <a:latin typeface="Arial" panose="020B0604020202020204" pitchFamily="34" charset="0"/>
                <a:cs typeface="Arial" panose="020B0604020202020204" pitchFamily="34" charset="0"/>
              </a:rPr>
              <a:t>use</a:t>
            </a:r>
            <a:endParaRPr lang="en-US" altLang="en-US" sz="2000" dirty="0">
              <a:solidFill>
                <a:schemeClr val="tx1"/>
              </a:solidFill>
              <a:latin typeface="Arial" panose="020B0604020202020204" pitchFamily="34" charset="0"/>
              <a:cs typeface="Arial" panose="020B0604020202020204" pitchFamily="34" charset="0"/>
            </a:endParaRPr>
          </a:p>
        </p:txBody>
      </p:sp>
      <p:pic>
        <p:nvPicPr>
          <p:cNvPr id="5" name="Picture 4" descr="Figure 1.2 Relationship of security to convenience. An illustration shows an upward facing arrow labeled security and a downward facing arrow labeled convenience. The opposite pointing arrows denote the inverse relationship of security to convenien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54808" y="3723652"/>
            <a:ext cx="4240784" cy="2273543"/>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047510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Defining Information Security (1 of 4)</a:t>
            </a:r>
          </a:p>
        </p:txBody>
      </p:sp>
      <p:sp>
        <p:nvSpPr>
          <p:cNvPr id="3" name="Content Placeholder 2"/>
          <p:cNvSpPr>
            <a:spLocks noGrp="1"/>
          </p:cNvSpPr>
          <p:nvPr>
            <p:ph idx="1"/>
          </p:nvPr>
        </p:nvSpPr>
        <p:spPr>
          <a:xfrm>
            <a:off x="365125" y="1538818"/>
            <a:ext cx="8245475" cy="2846933"/>
          </a:xfrm>
        </p:spPr>
        <p:txBody>
          <a:bodyPr/>
          <a:lstStyle/>
          <a:p>
            <a:pPr>
              <a:lnSpc>
                <a:spcPct val="100000"/>
              </a:lnSpc>
            </a:pPr>
            <a:r>
              <a:rPr lang="en-US" altLang="en-US" b="1" dirty="0">
                <a:solidFill>
                  <a:schemeClr val="tx1"/>
                </a:solidFill>
                <a:latin typeface="Arial" panose="020B0604020202020204" pitchFamily="34" charset="0"/>
                <a:cs typeface="Arial" panose="020B0604020202020204" pitchFamily="34" charset="0"/>
              </a:rPr>
              <a:t>Information security </a:t>
            </a:r>
            <a:r>
              <a:rPr lang="en-US" altLang="en-US" dirty="0">
                <a:solidFill>
                  <a:schemeClr val="tx1"/>
                </a:solidFill>
                <a:latin typeface="Arial" panose="020B0604020202020204" pitchFamily="34" charset="0"/>
                <a:cs typeface="Arial" panose="020B0604020202020204" pitchFamily="34" charset="0"/>
              </a:rPr>
              <a:t>- the tasks of securing information that is in a digital format: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Manipulated by a </a:t>
            </a:r>
            <a:r>
              <a:rPr lang="en-US" altLang="en-US" sz="2000" dirty="0" smtClean="0">
                <a:solidFill>
                  <a:schemeClr val="tx1"/>
                </a:solidFill>
                <a:latin typeface="Arial" panose="020B0604020202020204" pitchFamily="34" charset="0"/>
                <a:cs typeface="Arial" panose="020B0604020202020204" pitchFamily="34" charset="0"/>
              </a:rPr>
              <a:t>microprocessor (Data-in-use)</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Preserved </a:t>
            </a:r>
            <a:r>
              <a:rPr lang="en-US" altLang="en-US" sz="2000" dirty="0">
                <a:solidFill>
                  <a:schemeClr val="tx1"/>
                </a:solidFill>
                <a:latin typeface="Arial" panose="020B0604020202020204" pitchFamily="34" charset="0"/>
                <a:cs typeface="Arial" panose="020B0604020202020204" pitchFamily="34" charset="0"/>
              </a:rPr>
              <a:t>on a storage </a:t>
            </a:r>
            <a:r>
              <a:rPr lang="en-US" altLang="en-US" sz="2000" dirty="0" smtClean="0">
                <a:solidFill>
                  <a:schemeClr val="tx1"/>
                </a:solidFill>
                <a:latin typeface="Arial" panose="020B0604020202020204" pitchFamily="34" charset="0"/>
                <a:cs typeface="Arial" panose="020B0604020202020204" pitchFamily="34" charset="0"/>
              </a:rPr>
              <a:t>device (Data-at-rest)</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Transmitted over a </a:t>
            </a:r>
            <a:r>
              <a:rPr lang="en-US" altLang="en-US" sz="2000" dirty="0" smtClean="0">
                <a:solidFill>
                  <a:schemeClr val="tx1"/>
                </a:solidFill>
                <a:latin typeface="Arial" panose="020B0604020202020204" pitchFamily="34" charset="0"/>
                <a:cs typeface="Arial" panose="020B0604020202020204" pitchFamily="34" charset="0"/>
              </a:rPr>
              <a:t>network (Data-in-transit)</a:t>
            </a:r>
            <a:endParaRPr lang="en-US" altLang="en-US" sz="2000" dirty="0">
              <a:solidFill>
                <a:schemeClr val="tx1"/>
              </a:solidFill>
              <a:latin typeface="Arial" panose="020B0604020202020204" pitchFamily="34" charset="0"/>
              <a:cs typeface="Arial" panose="020B0604020202020204" pitchFamily="34" charset="0"/>
            </a:endParaRPr>
          </a:p>
          <a:p>
            <a:pPr>
              <a:lnSpc>
                <a:spcPct val="100000"/>
              </a:lnSpc>
            </a:pPr>
            <a:r>
              <a:rPr lang="en-US" altLang="en-US" dirty="0">
                <a:solidFill>
                  <a:schemeClr val="tx1"/>
                </a:solidFill>
                <a:latin typeface="Arial" panose="020B0604020202020204" pitchFamily="34" charset="0"/>
                <a:cs typeface="Arial" panose="020B0604020202020204" pitchFamily="34" charset="0"/>
              </a:rPr>
              <a:t>Information security goal - to ensure that protective measures are properly implemented to ward off attacks and prevent the total collapse of the system when a successful attack </a:t>
            </a:r>
            <a:r>
              <a:rPr lang="en-US" altLang="en-US" dirty="0" smtClean="0">
                <a:solidFill>
                  <a:schemeClr val="tx1"/>
                </a:solidFill>
                <a:latin typeface="Arial" panose="020B0604020202020204" pitchFamily="34" charset="0"/>
                <a:cs typeface="Arial" panose="020B0604020202020204" pitchFamily="34" charset="0"/>
              </a:rPr>
              <a:t>occurs</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7684947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ompTIA Security+ Guide to Network Security Fundamentals, Sixth Edition&amp;quot;&quot;/&gt;&lt;property id=&quot;20307&quot; value=&quot;256&quot;/&gt;&lt;/object&gt;&lt;object type=&quot;3&quot; unique_id=&quot;10005&quot;&gt;&lt;property id=&quot;20148&quot; value=&quot;5&quot;/&gt;&lt;property id=&quot;20300&quot; value=&quot;Slide 2 - &amp;quot;Objectives&amp;quot;&quot;/&gt;&lt;property id=&quot;20307&quot; value=&quot;257&quot;/&gt;&lt;/object&gt;&lt;object type=&quot;3&quot; unique_id=&quot;10006&quot;&gt;&lt;property id=&quot;20148&quot; value=&quot;5&quot;/&gt;&lt;property id=&quot;20300&quot; value=&quot;Slide 3 - &amp;quot;Challenges of Securing Information&amp;quot;&quot;/&gt;&lt;property id=&quot;20307&quot; value=&quot;309&quot;/&gt;&lt;/object&gt;&lt;object type=&quot;3&quot; unique_id=&quot;10007&quot;&gt;&lt;property id=&quot;20148&quot; value=&quot;5&quot;/&gt;&lt;property id=&quot;20300&quot; value=&quot;Slide 4 - &amp;quot;Today’s Security Attacks&amp;quot;&quot;/&gt;&lt;property id=&quot;20307&quot; value=&quot;310&quot;/&gt;&lt;/object&gt;&lt;object type=&quot;3&quot; unique_id=&quot;10008&quot;&gt;&lt;property id=&quot;20148&quot; value=&quot;5&quot;/&gt;&lt;property id=&quot;20300&quot; value=&quot;Slide 5 - &amp;quot;Reasons for Successful Attacks&amp;quot;&quot;/&gt;&lt;property id=&quot;20307&quot; value=&quot;311&quot;/&gt;&lt;/object&gt;&lt;object type=&quot;3&quot; unique_id=&quot;10009&quot;&gt;&lt;property id=&quot;20148&quot; value=&quot;5&quot;/&gt;&lt;property id=&quot;20300&quot; value=&quot;Slide 6 - &amp;quot;Difficulties in Defending Against Attacks&amp;quot;&quot;/&gt;&lt;property id=&quot;20307&quot; value=&quot;312&quot;/&gt;&lt;/object&gt;&lt;object type=&quot;3&quot; unique_id=&quot;10010&quot;&gt;&lt;property id=&quot;20148&quot; value=&quot;5&quot;/&gt;&lt;property id=&quot;20300&quot; value=&quot;Slide 7 - &amp;quot;What is Information Security?&amp;quot;&quot;/&gt;&lt;property id=&quot;20307&quot; value=&quot;313&quot;/&gt;&lt;/object&gt;&lt;object type=&quot;3&quot; unique_id=&quot;10011&quot;&gt;&lt;property id=&quot;20148&quot; value=&quot;5&quot;/&gt;&lt;property id=&quot;20300&quot; value=&quot;Slide 8 - &amp;quot;Understanding Security&amp;quot;&quot;/&gt;&lt;property id=&quot;20307&quot; value=&quot;314&quot;/&gt;&lt;/object&gt;&lt;object type=&quot;3&quot; unique_id=&quot;10012&quot;&gt;&lt;property id=&quot;20148&quot; value=&quot;5&quot;/&gt;&lt;property id=&quot;20300&quot; value=&quot;Slide 9 - &amp;quot;Defining Information Security (1 of 4)&amp;quot;&quot;/&gt;&lt;property id=&quot;20307&quot; value=&quot;315&quot;/&gt;&lt;/object&gt;&lt;object type=&quot;3&quot; unique_id=&quot;10013&quot;&gt;&lt;property id=&quot;20148&quot; value=&quot;5&quot;/&gt;&lt;property id=&quot;20300&quot; value=&quot;Slide 10 - &amp;quot;Defining Information Security (2 of 4) &amp;quot;&quot;/&gt;&lt;property id=&quot;20307&quot; value=&quot;316&quot;/&gt;&lt;/object&gt;&lt;object type=&quot;3&quot; unique_id=&quot;10014&quot;&gt;&lt;property id=&quot;20148&quot; value=&quot;5&quot;/&gt;&lt;property id=&quot;20300&quot; value=&quot;Slide 11 - &amp;quot;Defining Information Security (3 of 4)&amp;quot;&quot;/&gt;&lt;property id=&quot;20307&quot; value=&quot;340&quot;/&gt;&lt;/object&gt;&lt;object type=&quot;3&quot; unique_id=&quot;10015&quot;&gt;&lt;property id=&quot;20148&quot; value=&quot;5&quot;/&gt;&lt;property id=&quot;20300&quot; value=&quot;Slide 12 - &amp;quot;Defining Information Security (4 of 4)&amp;quot;&quot;/&gt;&lt;property id=&quot;20307&quot; value=&quot;317&quot;/&gt;&lt;/object&gt;&lt;object type=&quot;3&quot; unique_id=&quot;10016&quot;&gt;&lt;property id=&quot;20148&quot; value=&quot;5&quot;/&gt;&lt;property id=&quot;20300&quot; value=&quot;Slide 13 - &amp;quot;Information Security Terminology (1 of 4)&amp;quot;&quot;/&gt;&lt;property id=&quot;20307&quot; value=&quot;318&quot;/&gt;&lt;/object&gt;&lt;object type=&quot;3&quot; unique_id=&quot;10017&quot;&gt;&lt;property id=&quot;20148&quot; value=&quot;5&quot;/&gt;&lt;property id=&quot;20300&quot; value=&quot;Slide 14 - &amp;quot;Information Security Terminology (2 of 4)&amp;quot;&quot;/&gt;&lt;property id=&quot;20307&quot; value=&quot;341&quot;/&gt;&lt;/object&gt;&lt;object type=&quot;3&quot; unique_id=&quot;10018&quot;&gt;&lt;property id=&quot;20148&quot; value=&quot;5&quot;/&gt;&lt;property id=&quot;20300&quot; value=&quot;Slide 15 - &amp;quot;Information Security Terminology (3 of 4)&amp;quot;&quot;/&gt;&lt;property id=&quot;20307&quot; value=&quot;319&quot;/&gt;&lt;/object&gt;&lt;object type=&quot;3&quot; unique_id=&quot;10019&quot;&gt;&lt;property id=&quot;20148&quot; value=&quot;5&quot;/&gt;&lt;property id=&quot;20300&quot; value=&quot;Slide 16 - &amp;quot;Information Security Terminology (4 of 4)&amp;quot;&quot;/&gt;&lt;property id=&quot;20307&quot; value=&quot;320&quot;/&gt;&lt;/object&gt;&lt;object type=&quot;3&quot; unique_id=&quot;10020&quot;&gt;&lt;property id=&quot;20148&quot; value=&quot;5&quot;/&gt;&lt;property id=&quot;20300&quot; value=&quot;Slide 17 - &amp;quot;Understanding the Importance of Information Security&amp;quot;&quot;/&gt;&lt;property id=&quot;20307&quot; value=&quot;321&quot;/&gt;&lt;/object&gt;&lt;object type=&quot;3&quot; unique_id=&quot;10021&quot;&gt;&lt;property id=&quot;20148&quot; value=&quot;5&quot;/&gt;&lt;property id=&quot;20300&quot; value=&quot;Slide 18 - &amp;quot;Preventing Data Theft&amp;quot;&quot;/&gt;&lt;property id=&quot;20307&quot; value=&quot;322&quot;/&gt;&lt;/object&gt;&lt;object type=&quot;3&quot; unique_id=&quot;10022&quot;&gt;&lt;property id=&quot;20148&quot; value=&quot;5&quot;/&gt;&lt;property id=&quot;20300&quot; value=&quot;Slide 19 - &amp;quot;Thwarting Identity Theft&amp;amp;#x09;&amp;amp;#x09;&amp;quot;&quot;/&gt;&lt;property id=&quot;20307&quot; value=&quot;323&quot;/&gt;&lt;/object&gt;&lt;object type=&quot;3&quot; unique_id=&quot;10023&quot;&gt;&lt;property id=&quot;20148&quot; value=&quot;5&quot;/&gt;&lt;property id=&quot;20300&quot; value=&quot;Slide 20 - &amp;quot;Avoiding Legal Consequences&amp;quot;&quot;/&gt;&lt;property id=&quot;20307&quot; value=&quot;324&quot;/&gt;&lt;/object&gt;&lt;object type=&quot;3&quot; unique_id=&quot;10024&quot;&gt;&lt;property id=&quot;20148&quot; value=&quot;5&quot;/&gt;&lt;property id=&quot;20300&quot; value=&quot;Slide 21 - &amp;quot;Maintaining Productivity&amp;quot;&quot;/&gt;&lt;property id=&quot;20307&quot; value=&quot;325&quot;/&gt;&lt;/object&gt;&lt;object type=&quot;3&quot; unique_id=&quot;10025&quot;&gt;&lt;property id=&quot;20148&quot; value=&quot;5&quot;/&gt;&lt;property id=&quot;20300&quot; value=&quot;Slide 22 - &amp;quot;Foiling Cyberterrorism&amp;quot;&quot;/&gt;&lt;property id=&quot;20307&quot; value=&quot;326&quot;/&gt;&lt;/object&gt;&lt;object type=&quot;3&quot; unique_id=&quot;10026&quot;&gt;&lt;property id=&quot;20148&quot; value=&quot;5&quot;/&gt;&lt;property id=&quot;20300&quot; value=&quot;Slide 23 - &amp;quot;Who Are the Threat Actors?&amp;quot;&quot;/&gt;&lt;property id=&quot;20307&quot; value=&quot;327&quot;/&gt;&lt;/object&gt;&lt;object type=&quot;3&quot; unique_id=&quot;10027&quot;&gt;&lt;property id=&quot;20148&quot; value=&quot;5&quot;/&gt;&lt;property id=&quot;20300&quot; value=&quot;Slide 24 - &amp;quot;Script Kiddies (1 of 2)&amp;quot;&quot;/&gt;&lt;property id=&quot;20307&quot; value=&quot;328&quot;/&gt;&lt;/object&gt;&lt;object type=&quot;3&quot; unique_id=&quot;10028&quot;&gt;&lt;property id=&quot;20148&quot; value=&quot;5&quot;/&gt;&lt;property id=&quot;20300&quot; value=&quot;Slide 25 - &amp;quot;Script Kiddies (2 of 2)&amp;quot;&quot;/&gt;&lt;property id=&quot;20307&quot; value=&quot;342&quot;/&gt;&lt;/object&gt;&lt;object type=&quot;3&quot; unique_id=&quot;10029&quot;&gt;&lt;property id=&quot;20148&quot; value=&quot;5&quot;/&gt;&lt;property id=&quot;20300&quot; value=&quot;Slide 26 - &amp;quot;Hactivists&amp;quot;&quot;/&gt;&lt;property id=&quot;20307&quot; value=&quot;329&quot;/&gt;&lt;/object&gt;&lt;object type=&quot;3&quot; unique_id=&quot;10030&quot;&gt;&lt;property id=&quot;20148&quot; value=&quot;5&quot;/&gt;&lt;property id=&quot;20300&quot; value=&quot;Slide 27 - &amp;quot;Nation State Actors&amp;quot;&quot;/&gt;&lt;property id=&quot;20307&quot; value=&quot;330&quot;/&gt;&lt;/object&gt;&lt;object type=&quot;3&quot; unique_id=&quot;10031&quot;&gt;&lt;property id=&quot;20148&quot; value=&quot;5&quot;/&gt;&lt;property id=&quot;20300&quot; value=&quot;Slide 28 - &amp;quot;Insiders&amp;quot;&quot;/&gt;&lt;property id=&quot;20307&quot; value=&quot;331&quot;/&gt;&lt;/object&gt;&lt;object type=&quot;3&quot; unique_id=&quot;10032&quot;&gt;&lt;property id=&quot;20148&quot; value=&quot;5&quot;/&gt;&lt;property id=&quot;20300&quot; value=&quot;Slide 29 - &amp;quot;Other Threat Actors&amp;quot;&quot;/&gt;&lt;property id=&quot;20307&quot; value=&quot;332&quot;/&gt;&lt;/object&gt;&lt;object type=&quot;3&quot; unique_id=&quot;10033&quot;&gt;&lt;property id=&quot;20148&quot; value=&quot;5&quot;/&gt;&lt;property id=&quot;20300&quot; value=&quot;Slide 30 - &amp;quot;Defending Against Attacks&amp;quot;&quot;/&gt;&lt;property id=&quot;20307&quot; value=&quot;333&quot;/&gt;&lt;/object&gt;&lt;object type=&quot;3&quot; unique_id=&quot;10034&quot;&gt;&lt;property id=&quot;20148&quot; value=&quot;5&quot;/&gt;&lt;property id=&quot;20300&quot; value=&quot;Slide 31 - &amp;quot;Layering&amp;quot;&quot;/&gt;&lt;property id=&quot;20307&quot; value=&quot;334&quot;/&gt;&lt;/object&gt;&lt;object type=&quot;3&quot; unique_id=&quot;10035&quot;&gt;&lt;property id=&quot;20148&quot; value=&quot;5&quot;/&gt;&lt;property id=&quot;20300&quot; value=&quot;Slide 32 - &amp;quot;Limiting&amp;quot;&quot;/&gt;&lt;property id=&quot;20307&quot; value=&quot;335&quot;/&gt;&lt;/object&gt;&lt;object type=&quot;3&quot; unique_id=&quot;10036&quot;&gt;&lt;property id=&quot;20148&quot; value=&quot;5&quot;/&gt;&lt;property id=&quot;20300&quot; value=&quot;Slide 33 - &amp;quot;Diversity&amp;quot;&quot;/&gt;&lt;property id=&quot;20307&quot; value=&quot;336&quot;/&gt;&lt;/object&gt;&lt;object type=&quot;3&quot; unique_id=&quot;10037&quot;&gt;&lt;property id=&quot;20148&quot; value=&quot;5&quot;/&gt;&lt;property id=&quot;20300&quot; value=&quot;Slide 34 - &amp;quot;Obscurity&amp;quot;&quot;/&gt;&lt;property id=&quot;20307&quot; value=&quot;337&quot;/&gt;&lt;/object&gt;&lt;object type=&quot;3&quot; unique_id=&quot;10038&quot;&gt;&lt;property id=&quot;20148&quot; value=&quot;5&quot;/&gt;&lt;property id=&quot;20300&quot; value=&quot;Slide 35 - &amp;quot;Simplicity&amp;quot;&quot;/&gt;&lt;property id=&quot;20307&quot; value=&quot;338&quot;/&gt;&lt;/object&gt;&lt;object type=&quot;3&quot; unique_id=&quot;10039&quot;&gt;&lt;property id=&quot;20148&quot; value=&quot;5&quot;/&gt;&lt;property id=&quot;20300&quot; value=&quot;Slide 36 - &amp;quot;Frameworks and Reference Architectures&amp;quot;&quot;/&gt;&lt;property id=&quot;20307&quot; value=&quot;339&quot;/&gt;&lt;/object&gt;&lt;object type=&quot;3&quot; unique_id=&quot;10040&quot;&gt;&lt;property id=&quot;20148&quot; value=&quot;5&quot;/&gt;&lt;property id=&quot;20300&quot; value=&quot;Slide 37 - &amp;quot;Chapter Summary (1 of 2)&amp;quot;&quot;/&gt;&lt;property id=&quot;20307&quot; value=&quot;307&quot;/&gt;&lt;/object&gt;&lt;object type=&quot;3&quot; unique_id=&quot;10041&quot;&gt;&lt;property id=&quot;20148&quot; value=&quot;5&quot;/&gt;&lt;property id=&quot;20300&quot; value=&quot;Slide 38 - &amp;quot;Chapter Summary (2 of 2)&amp;quot;&quot;/&gt;&lt;property id=&quot;20307&quot; value=&quot;308&quot;/&gt;&lt;/object&gt;&lt;/object&gt;&lt;/object&gt;&lt;/database&gt;"/>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5A427EF908A548A4EC7035E7C8D6DC" ma:contentTypeVersion="9" ma:contentTypeDescription="Create a new document." ma:contentTypeScope="" ma:versionID="b9ceb4d63311861786196b7fbe8b9c28">
  <xsd:schema xmlns:xsd="http://www.w3.org/2001/XMLSchema" xmlns:xs="http://www.w3.org/2001/XMLSchema" xmlns:p="http://schemas.microsoft.com/office/2006/metadata/properties" xmlns:ns2="3a9a39b8-e83f-4f24-bd02-d0ecf56368c2" xmlns:ns3="6aa0805a-2da3-44c1-bf31-ae54d57bcb9d" targetNamespace="http://schemas.microsoft.com/office/2006/metadata/properties" ma:root="true" ma:fieldsID="1f61aba84f331d918759f0a4e2f1df99" ns2:_="" ns3:_="">
    <xsd:import namespace="3a9a39b8-e83f-4f24-bd02-d0ecf56368c2"/>
    <xsd:import namespace="6aa0805a-2da3-44c1-bf31-ae54d57bcb9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9a39b8-e83f-4f24-bd02-d0ecf56368c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a0805a-2da3-44c1-bf31-ae54d57bcb9d"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BB521C-2AB2-42AD-8515-EA6AD5B9BF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9a39b8-e83f-4f24-bd02-d0ecf56368c2"/>
    <ds:schemaRef ds:uri="6aa0805a-2da3-44c1-bf31-ae54d57bcb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D979565-6F4B-4B7A-85DF-5CD2B583C36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C7FDCBF-1EE6-4E47-8D43-38328B2575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13216</TotalTime>
  <Words>4026</Words>
  <Application>Microsoft Office PowerPoint</Application>
  <PresentationFormat>On-screen Show (4:3)</PresentationFormat>
  <Paragraphs>381</Paragraphs>
  <Slides>39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CompTIA Security+ Guide to Network Security Fundamentals, Sixth Edition</vt:lpstr>
      <vt:lpstr>Objectives</vt:lpstr>
      <vt:lpstr>Challenges of Securing Information</vt:lpstr>
      <vt:lpstr>Today’s Security Attacks</vt:lpstr>
      <vt:lpstr>Reasons for Successful Attacks</vt:lpstr>
      <vt:lpstr>Difficulties in Defending Against Attacks</vt:lpstr>
      <vt:lpstr>What is Information Security?</vt:lpstr>
      <vt:lpstr>Understanding Security</vt:lpstr>
      <vt:lpstr>Defining Information Security (1 of 4)</vt:lpstr>
      <vt:lpstr>Defining Information Security (2 of 4) </vt:lpstr>
      <vt:lpstr>Defining Information Security (3 of 4)</vt:lpstr>
      <vt:lpstr>Defining Information Security (4 of 4)</vt:lpstr>
      <vt:lpstr>Information Security Terminology (1 of 4)</vt:lpstr>
      <vt:lpstr>Information Security Terminology (2 of 4)</vt:lpstr>
      <vt:lpstr>Information Security Terminology (3 of 4)</vt:lpstr>
      <vt:lpstr>Information Security Terminology (4 of 4)</vt:lpstr>
      <vt:lpstr>Understanding the Importance of Information Security</vt:lpstr>
      <vt:lpstr>Preventing Data Theft</vt:lpstr>
      <vt:lpstr>Thwarting Identity Theft  </vt:lpstr>
      <vt:lpstr>Avoiding Legal Consequences</vt:lpstr>
      <vt:lpstr>Maintaining Productivity</vt:lpstr>
      <vt:lpstr>Foiling Cyberterrorism</vt:lpstr>
      <vt:lpstr>Who Are the Threat Actors?</vt:lpstr>
      <vt:lpstr>Script Kiddies (1 of 2)</vt:lpstr>
      <vt:lpstr>Script Kiddies (2 of 2)</vt:lpstr>
      <vt:lpstr>Hactivists</vt:lpstr>
      <vt:lpstr>Nation State Actors</vt:lpstr>
      <vt:lpstr>Insiders</vt:lpstr>
      <vt:lpstr>Other Threat Actors</vt:lpstr>
      <vt:lpstr>Defending Against Attacks</vt:lpstr>
      <vt:lpstr>Layering</vt:lpstr>
      <vt:lpstr>Limiting</vt:lpstr>
      <vt:lpstr>Diversity</vt:lpstr>
      <vt:lpstr>Obscurity</vt:lpstr>
      <vt:lpstr>Simplicity</vt:lpstr>
      <vt:lpstr>Frameworks and Reference Architectures</vt:lpstr>
      <vt:lpstr>Review Questions</vt:lpstr>
      <vt:lpstr>Chapter Summary (1 of 2)</vt:lpstr>
      <vt:lpstr>Chapter Summary (2 of 2)</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Security+ Guide to Network Security Fundamentals, Sixth Edition</dc:title>
  <dc:subject>Computer Science</dc:subject>
  <dc:creator>Ciampa</dc:creator>
  <cp:keywords>Network Security</cp:keywords>
  <cp:lastModifiedBy>Hunnicutt CTR Ken</cp:lastModifiedBy>
  <cp:revision>607</cp:revision>
  <cp:lastPrinted>2010-11-12T17:54:40Z</cp:lastPrinted>
  <dcterms:created xsi:type="dcterms:W3CDTF">2007-02-15T20:50:52Z</dcterms:created>
  <dcterms:modified xsi:type="dcterms:W3CDTF">2020-09-14T01:24:20Z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y fmtid="{D5CDD505-2E9C-101B-9397-08002B2CF9AE}" pid="8" name="ContentTypeId">
    <vt:lpwstr>0x010100315A427EF908A548A4EC7035E7C8D6DC</vt:lpwstr>
  </property>
</Properties>
</file>