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41.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39.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40.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Layouts/slideLayout4.xml" ContentType="application/vnd.openxmlformats-officedocument.presentationml.slideLayout+xml"/>
  <Override PartName="/ppt/notesSlides/notesSlide2.xml" ContentType="application/vnd.openxmlformats-officedocument.presentationml.notesSlide+xml"/>
  <Override PartName="/ppt/notesSlides/notesSlide4.xml" ContentType="application/vnd.openxmlformats-officedocument.presentationml.notesSlide+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tags/tag1.xml" ContentType="application/vnd.openxmlformats-officedocument.presentationml.tag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54"/>
  </p:notesMasterIdLst>
  <p:handoutMasterIdLst>
    <p:handoutMasterId r:id="rId55"/>
  </p:handoutMasterIdLst>
  <p:sldIdLst>
    <p:sldId id="357" r:id="rId2"/>
    <p:sldId id="257" r:id="rId3"/>
    <p:sldId id="311" r:id="rId4"/>
    <p:sldId id="312" r:id="rId5"/>
    <p:sldId id="313"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329" r:id="rId22"/>
    <p:sldId id="330" r:id="rId23"/>
    <p:sldId id="337" r:id="rId24"/>
    <p:sldId id="331" r:id="rId25"/>
    <p:sldId id="332" r:id="rId26"/>
    <p:sldId id="333" r:id="rId27"/>
    <p:sldId id="334" r:id="rId28"/>
    <p:sldId id="335" r:id="rId29"/>
    <p:sldId id="336" r:id="rId30"/>
    <p:sldId id="338" r:id="rId31"/>
    <p:sldId id="339" r:id="rId32"/>
    <p:sldId id="340" r:id="rId33"/>
    <p:sldId id="341" r:id="rId34"/>
    <p:sldId id="342" r:id="rId35"/>
    <p:sldId id="343" r:id="rId36"/>
    <p:sldId id="344" r:id="rId37"/>
    <p:sldId id="345" r:id="rId38"/>
    <p:sldId id="346" r:id="rId39"/>
    <p:sldId id="347" r:id="rId40"/>
    <p:sldId id="348" r:id="rId41"/>
    <p:sldId id="349" r:id="rId42"/>
    <p:sldId id="350" r:id="rId43"/>
    <p:sldId id="351" r:id="rId44"/>
    <p:sldId id="352" r:id="rId45"/>
    <p:sldId id="353" r:id="rId46"/>
    <p:sldId id="354" r:id="rId47"/>
    <p:sldId id="355" r:id="rId48"/>
    <p:sldId id="356" r:id="rId49"/>
    <p:sldId id="358" r:id="rId50"/>
    <p:sldId id="307" r:id="rId51"/>
    <p:sldId id="308" r:id="rId52"/>
    <p:sldId id="309" r:id="rId53"/>
  </p:sldIdLst>
  <p:sldSz cx="9144000" cy="6858000" type="screen4x3"/>
  <p:notesSz cx="9372600" cy="7086600"/>
  <p:custDataLst>
    <p:tags r:id="rId56"/>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70A5"/>
    <a:srgbClr val="FFFFFF"/>
    <a:srgbClr val="96CDEE"/>
    <a:srgbClr val="0F3F5D"/>
    <a:srgbClr val="01773A"/>
    <a:srgbClr val="156B13"/>
    <a:srgbClr val="008000"/>
    <a:srgbClr val="F20000"/>
    <a:srgbClr val="66CC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183" autoAdjust="0"/>
    <p:restoredTop sz="96279" autoAdjust="0"/>
  </p:normalViewPr>
  <p:slideViewPr>
    <p:cSldViewPr>
      <p:cViewPr varScale="1">
        <p:scale>
          <a:sx n="68" d="100"/>
          <a:sy n="68" d="100"/>
        </p:scale>
        <p:origin x="62" y="509"/>
      </p:cViewPr>
      <p:guideLst>
        <p:guide orient="horz" pos="2160"/>
        <p:guide pos="2880"/>
      </p:guideLst>
    </p:cSldViewPr>
  </p:slideViewPr>
  <p:outlineViewPr>
    <p:cViewPr>
      <p:scale>
        <a:sx n="33" d="100"/>
        <a:sy n="33" d="100"/>
      </p:scale>
      <p:origin x="0" y="-993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63"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64"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9/5/2018</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9/5/2018</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3237310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50</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51</a:t>
            </a:fld>
            <a:endParaRPr lang="en-US" dirty="0"/>
          </a:p>
        </p:txBody>
      </p:sp>
    </p:spTree>
    <p:extLst>
      <p:ext uri="{BB962C8B-B14F-4D97-AF65-F5344CB8AC3E}">
        <p14:creationId xmlns:p14="http://schemas.microsoft.com/office/powerpoint/2010/main" val="2976098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52</a:t>
            </a:fld>
            <a:endParaRPr lang="en-US" dirty="0"/>
          </a:p>
        </p:txBody>
      </p:sp>
    </p:spTree>
    <p:extLst>
      <p:ext uri="{BB962C8B-B14F-4D97-AF65-F5344CB8AC3E}">
        <p14:creationId xmlns:p14="http://schemas.microsoft.com/office/powerpoint/2010/main" val="366694106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15.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Footer Placeholder 5"/>
          <p:cNvSpPr>
            <a:spLocks noGrp="1"/>
          </p:cNvSpPr>
          <p:nvPr>
            <p:ph type="ftr" sz="quarter" idx="10"/>
          </p:nvPr>
        </p:nvSpPr>
        <p:spPr>
          <a:xfrm>
            <a:off x="1204120" y="6363869"/>
            <a:ext cx="6201666" cy="366183"/>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1" name="Picture 10"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15" name="Picture 1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669329" y="457475"/>
            <a:ext cx="5667594" cy="98201"/>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400800"/>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3" name="Picture 12"/>
          <p:cNvPicPr>
            <a:picLocks noChangeAspect="1"/>
          </p:cNvPicPr>
          <p:nvPr userDrawn="1"/>
        </p:nvPicPr>
        <p:blipFill>
          <a:blip r:embed="rId8"/>
          <a:stretch>
            <a:fillRect/>
          </a:stretch>
        </p:blipFill>
        <p:spPr>
          <a:xfrm>
            <a:off x="118720" y="6248400"/>
            <a:ext cx="1400289" cy="430858"/>
          </a:xfrm>
          <a:prstGeom prst="rect">
            <a:avLst/>
          </a:prstGeom>
        </p:spPr>
      </p:pic>
      <p:pic>
        <p:nvPicPr>
          <p:cNvPr id="18" name="Picture 17"/>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dirty="0"/>
              <a:t>Click to edit Master title style</a:t>
            </a:r>
          </a:p>
        </p:txBody>
      </p:sp>
      <p:sp>
        <p:nvSpPr>
          <p:cNvPr id="3" name="Content Placeholder 2"/>
          <p:cNvSpPr>
            <a:spLocks noGrp="1"/>
          </p:cNvSpPr>
          <p:nvPr>
            <p:ph idx="1"/>
          </p:nvPr>
        </p:nvSpPr>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2" name="Footer Placeholder 1"/>
          <p:cNvSpPr>
            <a:spLocks noGrp="1"/>
          </p:cNvSpPr>
          <p:nvPr>
            <p:ph type="ftr" sz="quarter" idx="10"/>
          </p:nvPr>
        </p:nvSpPr>
        <p:spPr>
          <a:xfrm>
            <a:off x="1597682" y="6400800"/>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3" name="Footer Placeholder 2"/>
          <p:cNvSpPr>
            <a:spLocks noGrp="1"/>
          </p:cNvSpPr>
          <p:nvPr>
            <p:ph type="ftr" sz="quarter" idx="10"/>
          </p:nvPr>
        </p:nvSpPr>
        <p:spPr>
          <a:xfrm>
            <a:off x="1597682" y="6400800"/>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470330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6" name="Picture 5"/>
          <p:cNvPicPr>
            <a:picLocks noChangeAspect="1"/>
          </p:cNvPicPr>
          <p:nvPr userDrawn="1"/>
        </p:nvPicPr>
        <p:blipFill>
          <a:blip r:embed="rId7"/>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227950"/>
            <a:ext cx="7747000" cy="861774"/>
          </a:xfrm>
        </p:spPr>
        <p:txBody>
          <a:bodyPr/>
          <a:lstStyle/>
          <a:p>
            <a:pPr>
              <a:lnSpc>
                <a:spcPct val="100000"/>
              </a:lnSpc>
            </a:pPr>
            <a:r>
              <a:rPr lang="en-US" b="1" dirty="0" smtClean="0">
                <a:solidFill>
                  <a:srgbClr val="0080A9"/>
                </a:solidFill>
                <a:latin typeface="Arial" panose="020B0604020202020204" pitchFamily="34" charset="0"/>
                <a:cs typeface="Arial" panose="020B0604020202020204" pitchFamily="34" charset="0"/>
              </a:rPr>
              <a:t>CompTIA </a:t>
            </a:r>
            <a:r>
              <a:rPr lang="en-US" b="1" dirty="0">
                <a:solidFill>
                  <a:srgbClr val="0080A9"/>
                </a:solidFill>
                <a:latin typeface="Arial" panose="020B0604020202020204" pitchFamily="34" charset="0"/>
                <a:cs typeface="Arial" panose="020B0604020202020204" pitchFamily="34" charset="0"/>
              </a:rPr>
              <a:t>Security+ Guide to Network Security Fundamentals, </a:t>
            </a:r>
            <a:r>
              <a:rPr lang="en-US" b="1" dirty="0" smtClean="0">
                <a:solidFill>
                  <a:srgbClr val="0080A9"/>
                </a:solidFill>
                <a:latin typeface="Arial" panose="020B0604020202020204" pitchFamily="34" charset="0"/>
                <a:cs typeface="Arial" panose="020B0604020202020204" pitchFamily="34" charset="0"/>
              </a:rPr>
              <a:t>Sixth </a:t>
            </a:r>
            <a:r>
              <a:rPr lang="en-US" b="1" dirty="0">
                <a:solidFill>
                  <a:srgbClr val="0080A9"/>
                </a:solidFill>
                <a:latin typeface="Arial" panose="020B0604020202020204" pitchFamily="34" charset="0"/>
                <a:cs typeface="Arial" panose="020B0604020202020204" pitchFamily="34" charset="0"/>
              </a:rPr>
              <a:t>Edition</a:t>
            </a:r>
          </a:p>
        </p:txBody>
      </p:sp>
      <p:sp>
        <p:nvSpPr>
          <p:cNvPr id="3" name="Subtitle 2"/>
          <p:cNvSpPr>
            <a:spLocks noGrp="1"/>
          </p:cNvSpPr>
          <p:nvPr>
            <p:ph type="subTitle" idx="1"/>
          </p:nvPr>
        </p:nvSpPr>
        <p:spPr>
          <a:xfrm>
            <a:off x="698500" y="3352800"/>
            <a:ext cx="7747000" cy="797141"/>
          </a:xfrm>
        </p:spPr>
        <p:txBody>
          <a:bodyPr/>
          <a:lstStyle/>
          <a:p>
            <a:r>
              <a:rPr lang="en-US" sz="2200" b="1" dirty="0" smtClean="0">
                <a:solidFill>
                  <a:schemeClr val="tx1"/>
                </a:solidFill>
                <a:latin typeface="Arial" panose="020B0604020202020204" pitchFamily="34" charset="0"/>
                <a:cs typeface="Arial" panose="020B0604020202020204" pitchFamily="34" charset="0"/>
              </a:rPr>
              <a:t>Chapter 10</a:t>
            </a:r>
          </a:p>
          <a:p>
            <a:r>
              <a:rPr lang="en-US" sz="2200" dirty="0" smtClean="0">
                <a:solidFill>
                  <a:schemeClr val="tx1"/>
                </a:solidFill>
                <a:latin typeface="Arial" panose="020B0604020202020204" pitchFamily="34" charset="0"/>
                <a:cs typeface="Arial" panose="020B0604020202020204" pitchFamily="34" charset="0"/>
              </a:rPr>
              <a:t>Mobile </a:t>
            </a:r>
            <a:r>
              <a:rPr lang="en-US" sz="2200" dirty="0">
                <a:solidFill>
                  <a:schemeClr val="tx1"/>
                </a:solidFill>
                <a:latin typeface="Arial" panose="020B0604020202020204" pitchFamily="34" charset="0"/>
                <a:cs typeface="Arial" panose="020B0604020202020204" pitchFamily="34" charset="0"/>
              </a:rPr>
              <a:t>and Embedded Device Security</a:t>
            </a:r>
          </a:p>
        </p:txBody>
      </p:sp>
      <p:sp>
        <p:nvSpPr>
          <p:cNvPr id="4" name="Footer Placeholder 3"/>
          <p:cNvSpPr>
            <a:spLocks noGrp="1"/>
          </p:cNvSpPr>
          <p:nvPr>
            <p:ph type="ftr" sz="quarter" idx="10"/>
          </p:nvPr>
        </p:nvSpPr>
        <p:spPr>
          <a:xfrm>
            <a:off x="1567216" y="6284825"/>
            <a:ext cx="5562600" cy="366183"/>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4215544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Portable Computers (2 of 4)</a:t>
            </a:r>
          </a:p>
        </p:txBody>
      </p:sp>
      <p:sp>
        <p:nvSpPr>
          <p:cNvPr id="3" name="Content Placeholder 2"/>
          <p:cNvSpPr>
            <a:spLocks noGrp="1"/>
          </p:cNvSpPr>
          <p:nvPr>
            <p:ph idx="1"/>
          </p:nvPr>
        </p:nvSpPr>
        <p:spPr>
          <a:xfrm>
            <a:off x="365125" y="1538818"/>
            <a:ext cx="8014250" cy="3385542"/>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Notebook computers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 smaller version of a laptop computer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Typically weigh less than laptops and are small enough to fit inside a briefcase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Designed to include only basic, frequently used features</a:t>
            </a:r>
          </a:p>
          <a:p>
            <a:pPr>
              <a:lnSpc>
                <a:spcPct val="100000"/>
              </a:lnSpc>
            </a:pPr>
            <a:r>
              <a:rPr lang="en-US" dirty="0" smtClean="0">
                <a:solidFill>
                  <a:schemeClr val="tx1"/>
                </a:solidFill>
                <a:latin typeface="Arial" panose="020B0604020202020204" pitchFamily="34" charset="0"/>
                <a:cs typeface="Arial" panose="020B0604020202020204" pitchFamily="34" charset="0"/>
              </a:rPr>
              <a:t>Subnotebook computer</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Even smaller than standard notebooks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Use low-powered processors and solid state drives (S</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S</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Ds)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Have both touch screen and a physical keyboard</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00205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Portable Computers (3 of 4)</a:t>
            </a:r>
          </a:p>
        </p:txBody>
      </p:sp>
      <p:pic>
        <p:nvPicPr>
          <p:cNvPr id="6" name="Picture 5" descr="Figure 10-3 2-in-1 computer with slate design. A 2-in-1 computer can be used as either as a subnotebook or a tablet.&#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4610" y="1600200"/>
            <a:ext cx="4321180" cy="4257004"/>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13726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Portable Computers (4 of 4)</a:t>
            </a:r>
          </a:p>
        </p:txBody>
      </p:sp>
      <p:sp>
        <p:nvSpPr>
          <p:cNvPr id="3" name="Content Placeholder 2"/>
          <p:cNvSpPr>
            <a:spLocks noGrp="1"/>
          </p:cNvSpPr>
          <p:nvPr>
            <p:ph idx="1"/>
          </p:nvPr>
        </p:nvSpPr>
        <p:spPr>
          <a:xfrm>
            <a:off x="365125" y="1538818"/>
            <a:ext cx="8415338" cy="2616101"/>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Web-based computer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Contains a limited version of the Linux </a:t>
            </a:r>
            <a:r>
              <a:rPr lang="en-US" altLang="en-US" sz="2000" dirty="0" smtClean="0">
                <a:solidFill>
                  <a:schemeClr val="tx1"/>
                </a:solidFill>
                <a:latin typeface="Arial" panose="020B0604020202020204" pitchFamily="34" charset="0"/>
                <a:cs typeface="Arial" panose="020B0604020202020204" pitchFamily="34" charset="0"/>
              </a:rPr>
              <a:t>O</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 </a:t>
            </a:r>
            <a:r>
              <a:rPr lang="en-US" altLang="en-US" sz="2000" dirty="0">
                <a:solidFill>
                  <a:schemeClr val="tx1"/>
                </a:solidFill>
                <a:latin typeface="Arial" panose="020B0604020202020204" pitchFamily="34" charset="0"/>
                <a:cs typeface="Arial" panose="020B0604020202020204" pitchFamily="34" charset="0"/>
              </a:rPr>
              <a:t>and a web browser </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Has an integrated media player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Designed to be used </a:t>
            </a:r>
            <a:r>
              <a:rPr lang="en-US" altLang="en-US" sz="2000" dirty="0" smtClean="0">
                <a:solidFill>
                  <a:schemeClr val="tx1"/>
                </a:solidFill>
                <a:latin typeface="Arial" panose="020B0604020202020204" pitchFamily="34" charset="0"/>
                <a:cs typeface="Arial" panose="020B0604020202020204" pitchFamily="34" charset="0"/>
              </a:rPr>
              <a:t>while </a:t>
            </a:r>
            <a:r>
              <a:rPr lang="en-US" altLang="en-US" sz="2000" dirty="0">
                <a:solidFill>
                  <a:schemeClr val="tx1"/>
                </a:solidFill>
                <a:latin typeface="Arial" panose="020B0604020202020204" pitchFamily="34" charset="0"/>
                <a:cs typeface="Arial" panose="020B0604020202020204" pitchFamily="34" charset="0"/>
              </a:rPr>
              <a:t>connected to the Internet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No traditional applications can be installed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No user files are stored locally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Accesses web apps and saves user files on the </a:t>
            </a:r>
            <a:r>
              <a:rPr lang="en-US" altLang="en-US" sz="2000" dirty="0" smtClean="0">
                <a:solidFill>
                  <a:schemeClr val="tx1"/>
                </a:solidFill>
                <a:latin typeface="Arial" panose="020B0604020202020204" pitchFamily="34" charset="0"/>
                <a:cs typeface="Arial" panose="020B0604020202020204" pitchFamily="34" charset="0"/>
              </a:rPr>
              <a:t>Internet</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746691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Mobile Device Connectivity Methods</a:t>
            </a:r>
          </a:p>
        </p:txBody>
      </p:sp>
      <p:sp>
        <p:nvSpPr>
          <p:cNvPr id="3" name="Content Placeholder 2"/>
          <p:cNvSpPr>
            <a:spLocks noGrp="1"/>
          </p:cNvSpPr>
          <p:nvPr>
            <p:ph idx="1"/>
          </p:nvPr>
        </p:nvSpPr>
        <p:spPr>
          <a:xfrm>
            <a:off x="365125" y="1538818"/>
            <a:ext cx="8415338" cy="3000821"/>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Many mobile devices use Wi-Fi as the standard connectivity method</a:t>
            </a:r>
          </a:p>
          <a:p>
            <a:pPr>
              <a:lnSpc>
                <a:spcPct val="100000"/>
              </a:lnSpc>
            </a:pPr>
            <a:r>
              <a:rPr lang="en-US" dirty="0" smtClean="0">
                <a:solidFill>
                  <a:schemeClr val="tx1"/>
                </a:solidFill>
                <a:latin typeface="Arial" panose="020B0604020202020204" pitchFamily="34" charset="0"/>
                <a:cs typeface="Arial" panose="020B0604020202020204" pitchFamily="34" charset="0"/>
              </a:rPr>
              <a:t>Many devices support other types of connectivity methods: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Cellular</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Satellite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Infrared</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N</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T – a proprietary wireless network technology used primarily by sensors for communicating data</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U</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S</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B connections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52224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Enterprise Deployment Models (1 of 2)</a:t>
            </a:r>
          </a:p>
        </p:txBody>
      </p:sp>
      <p:graphicFrame>
        <p:nvGraphicFramePr>
          <p:cNvPr id="5" name="Table 4" descr="A table titled, enterprise deployment models. The table has 5 rows and 4 columns. The columns have the following headings from left to right. Model name, description, employee actions, business actions. The row entries are as follows. Row 1: model name, bring your own device, b y o d; description, allows users to use their own personal mobile devices for business purposes; employee actions, employees have full responsibility for choosing and supporting the device; business actions, this model is popular with smaller companies or those with a temporary staff. Row 2: model name, corporate owned, personally enabled, c o p e; description, employees choose from a selection of company approved devices; employee actions, employees are supplied the device chosen and paid for by the company, but they can also use it for personal activities; business actions, company decides level of choice and freedom for employees. Row 3: model name, choose your own device, c y o d; description, employees choose from a limited selection of approved devices but the employee pays the upfront cost of the device while the business owns the contract; employee actions, employees are offered a suite of choices that the company has approved for security, reliability, and durability; business actions, company often provides a stipend to pay monthly fees to wireless carrier. Row 4: model name, virtual desktop infrastructure, v d I; description, stores sensitive applications and data on a remote server that is accessed through a smartphone; employee actions, users can customize the display of data as if the data were residing on their own mobile device; business actions, enterprise can centrally protect and manage apps and data on server instead of distributing to smartphones. Row 5: model name, corporate-owned; description, the device is purchased and owned by the enterprise; employee actions, employees use the phone only for company related business; business actions, enterprise is responsible for all aspects of the device."/>
          <p:cNvGraphicFramePr>
            <a:graphicFrameLocks noGrp="1"/>
          </p:cNvGraphicFramePr>
          <p:nvPr>
            <p:extLst>
              <p:ext uri="{D42A27DB-BD31-4B8C-83A1-F6EECF244321}">
                <p14:modId xmlns:p14="http://schemas.microsoft.com/office/powerpoint/2010/main" val="2081374980"/>
              </p:ext>
            </p:extLst>
          </p:nvPr>
        </p:nvGraphicFramePr>
        <p:xfrm>
          <a:off x="914400" y="1295400"/>
          <a:ext cx="7696199" cy="4565897"/>
        </p:xfrm>
        <a:graphic>
          <a:graphicData uri="http://schemas.openxmlformats.org/drawingml/2006/table">
            <a:tbl>
              <a:tblPr firstRow="1" bandRow="1">
                <a:tableStyleId>{5C22544A-7EE6-4342-B048-85BDC9FD1C3A}</a:tableStyleId>
              </a:tblPr>
              <a:tblGrid>
                <a:gridCol w="1524000">
                  <a:extLst>
                    <a:ext uri="{9D8B030D-6E8A-4147-A177-3AD203B41FA5}">
                      <a16:colId xmlns="" xmlns:a16="http://schemas.microsoft.com/office/drawing/2014/main" val="20000"/>
                    </a:ext>
                  </a:extLst>
                </a:gridCol>
                <a:gridCol w="2362200">
                  <a:extLst>
                    <a:ext uri="{9D8B030D-6E8A-4147-A177-3AD203B41FA5}">
                      <a16:colId xmlns="" xmlns:a16="http://schemas.microsoft.com/office/drawing/2014/main" val="20001"/>
                    </a:ext>
                  </a:extLst>
                </a:gridCol>
                <a:gridCol w="1905000">
                  <a:extLst>
                    <a:ext uri="{9D8B030D-6E8A-4147-A177-3AD203B41FA5}">
                      <a16:colId xmlns="" xmlns:a16="http://schemas.microsoft.com/office/drawing/2014/main" val="20002"/>
                    </a:ext>
                  </a:extLst>
                </a:gridCol>
                <a:gridCol w="1904999">
                  <a:extLst>
                    <a:ext uri="{9D8B030D-6E8A-4147-A177-3AD203B41FA5}">
                      <a16:colId xmlns="" xmlns:a16="http://schemas.microsoft.com/office/drawing/2014/main" val="20003"/>
                    </a:ext>
                  </a:extLst>
                </a:gridCol>
              </a:tblGrid>
              <a:tr h="338961">
                <a:tc>
                  <a:txBody>
                    <a:bodyPr/>
                    <a:lstStyle/>
                    <a:p>
                      <a:r>
                        <a:rPr lang="en-US" sz="1200" dirty="0" smtClean="0">
                          <a:solidFill>
                            <a:schemeClr val="tx1"/>
                          </a:solidFill>
                          <a:latin typeface="Arial" panose="020B0604020202020204" pitchFamily="34" charset="0"/>
                          <a:cs typeface="Arial" panose="020B0604020202020204" pitchFamily="34" charset="0"/>
                        </a:rPr>
                        <a:t>Model</a:t>
                      </a:r>
                      <a:r>
                        <a:rPr lang="en-US" sz="1200" baseline="0" dirty="0" smtClean="0">
                          <a:solidFill>
                            <a:schemeClr val="tx1"/>
                          </a:solidFill>
                          <a:latin typeface="Arial" panose="020B0604020202020204" pitchFamily="34" charset="0"/>
                          <a:cs typeface="Arial" panose="020B0604020202020204" pitchFamily="34" charset="0"/>
                        </a:rPr>
                        <a:t> name</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Description</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Employee actions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Business actions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752216">
                <a:tc>
                  <a:txBody>
                    <a:bodyPr/>
                    <a:lstStyle/>
                    <a:p>
                      <a:r>
                        <a:rPr lang="en-US" sz="1200" dirty="0" smtClean="0">
                          <a:solidFill>
                            <a:schemeClr val="tx1"/>
                          </a:solidFill>
                          <a:latin typeface="Arial" panose="020B0604020202020204" pitchFamily="34" charset="0"/>
                          <a:cs typeface="Arial" panose="020B0604020202020204" pitchFamily="34" charset="0"/>
                        </a:rPr>
                        <a:t>Bring your own device</a:t>
                      </a:r>
                      <a:r>
                        <a:rPr lang="en-US" sz="1200" baseline="0" dirty="0" smtClean="0">
                          <a:solidFill>
                            <a:schemeClr val="tx1"/>
                          </a:solidFill>
                          <a:latin typeface="Arial" panose="020B0604020202020204" pitchFamily="34" charset="0"/>
                          <a:cs typeface="Arial" panose="020B0604020202020204" pitchFamily="34" charset="0"/>
                        </a:rPr>
                        <a:t> (B</a:t>
                      </a:r>
                      <a:r>
                        <a:rPr lang="en-US" sz="100" baseline="0" dirty="0" smtClean="0">
                          <a:solidFill>
                            <a:schemeClr val="tx1"/>
                          </a:solidFill>
                          <a:latin typeface="Arial" panose="020B0604020202020204" pitchFamily="34" charset="0"/>
                          <a:cs typeface="Arial" panose="020B0604020202020204" pitchFamily="34" charset="0"/>
                        </a:rPr>
                        <a:t> </a:t>
                      </a:r>
                      <a:r>
                        <a:rPr lang="en-US" sz="1200" baseline="0" dirty="0" smtClean="0">
                          <a:solidFill>
                            <a:schemeClr val="tx1"/>
                          </a:solidFill>
                          <a:latin typeface="Arial" panose="020B0604020202020204" pitchFamily="34" charset="0"/>
                          <a:cs typeface="Arial" panose="020B0604020202020204" pitchFamily="34" charset="0"/>
                        </a:rPr>
                        <a:t>Y</a:t>
                      </a:r>
                      <a:r>
                        <a:rPr lang="en-US" sz="100" baseline="0" dirty="0" smtClean="0">
                          <a:solidFill>
                            <a:schemeClr val="tx1"/>
                          </a:solidFill>
                          <a:latin typeface="Arial" panose="020B0604020202020204" pitchFamily="34" charset="0"/>
                          <a:cs typeface="Arial" panose="020B0604020202020204" pitchFamily="34" charset="0"/>
                        </a:rPr>
                        <a:t> </a:t>
                      </a:r>
                      <a:r>
                        <a:rPr lang="en-US" sz="1200" baseline="0" dirty="0" smtClean="0">
                          <a:solidFill>
                            <a:schemeClr val="tx1"/>
                          </a:solidFill>
                          <a:latin typeface="Arial" panose="020B0604020202020204" pitchFamily="34" charset="0"/>
                          <a:cs typeface="Arial" panose="020B0604020202020204" pitchFamily="34" charset="0"/>
                        </a:rPr>
                        <a:t>O</a:t>
                      </a:r>
                      <a:r>
                        <a:rPr lang="en-US" sz="100" baseline="0" dirty="0" smtClean="0">
                          <a:solidFill>
                            <a:schemeClr val="tx1"/>
                          </a:solidFill>
                          <a:latin typeface="Arial" panose="020B0604020202020204" pitchFamily="34" charset="0"/>
                          <a:cs typeface="Arial" panose="020B0604020202020204" pitchFamily="34" charset="0"/>
                        </a:rPr>
                        <a:t> </a:t>
                      </a:r>
                      <a:r>
                        <a:rPr lang="en-US" sz="1200" baseline="0" dirty="0" smtClean="0">
                          <a:solidFill>
                            <a:schemeClr val="tx1"/>
                          </a:solidFill>
                          <a:latin typeface="Arial" panose="020B0604020202020204" pitchFamily="34" charset="0"/>
                          <a:cs typeface="Arial" panose="020B0604020202020204" pitchFamily="34" charset="0"/>
                        </a:rPr>
                        <a:t>D)</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Allows users to use their own personal mobile devices for business purposes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Employees have full responsibility for choosing and supporting the device</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This model is popular with</a:t>
                      </a:r>
                      <a:r>
                        <a:rPr lang="en-US" sz="1200" baseline="0" dirty="0" smtClean="0">
                          <a:solidFill>
                            <a:schemeClr val="tx1"/>
                          </a:solidFill>
                          <a:latin typeface="Arial" panose="020B0604020202020204" pitchFamily="34" charset="0"/>
                          <a:cs typeface="Arial" panose="020B0604020202020204" pitchFamily="34" charset="0"/>
                        </a:rPr>
                        <a:t> smaller companies or those with temporary staff</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752216">
                <a:tc>
                  <a:txBody>
                    <a:bodyPr/>
                    <a:lstStyle/>
                    <a:p>
                      <a:r>
                        <a:rPr lang="en-US" sz="1200" dirty="0" smtClean="0">
                          <a:solidFill>
                            <a:schemeClr val="tx1"/>
                          </a:solidFill>
                          <a:latin typeface="Arial" panose="020B0604020202020204" pitchFamily="34" charset="0"/>
                          <a:cs typeface="Arial" panose="020B0604020202020204" pitchFamily="34" charset="0"/>
                        </a:rPr>
                        <a:t>Corporate owned,</a:t>
                      </a:r>
                      <a:r>
                        <a:rPr lang="en-US" sz="1200" baseline="0" dirty="0" smtClean="0">
                          <a:solidFill>
                            <a:schemeClr val="tx1"/>
                          </a:solidFill>
                          <a:latin typeface="Arial" panose="020B0604020202020204" pitchFamily="34" charset="0"/>
                          <a:cs typeface="Arial" panose="020B0604020202020204" pitchFamily="34" charset="0"/>
                        </a:rPr>
                        <a:t> personally enabled (C</a:t>
                      </a:r>
                      <a:r>
                        <a:rPr lang="en-US" sz="100" baseline="0" dirty="0" smtClean="0">
                          <a:solidFill>
                            <a:schemeClr val="tx1"/>
                          </a:solidFill>
                          <a:latin typeface="Arial" panose="020B0604020202020204" pitchFamily="34" charset="0"/>
                          <a:cs typeface="Arial" panose="020B0604020202020204" pitchFamily="34" charset="0"/>
                        </a:rPr>
                        <a:t> </a:t>
                      </a:r>
                      <a:r>
                        <a:rPr lang="en-US" sz="1200" baseline="0" dirty="0" smtClean="0">
                          <a:solidFill>
                            <a:schemeClr val="tx1"/>
                          </a:solidFill>
                          <a:latin typeface="Arial" panose="020B0604020202020204" pitchFamily="34" charset="0"/>
                          <a:cs typeface="Arial" panose="020B0604020202020204" pitchFamily="34" charset="0"/>
                        </a:rPr>
                        <a:t>O</a:t>
                      </a:r>
                      <a:r>
                        <a:rPr lang="en-US" sz="100" baseline="0" dirty="0" smtClean="0">
                          <a:solidFill>
                            <a:schemeClr val="tx1"/>
                          </a:solidFill>
                          <a:latin typeface="Arial" panose="020B0604020202020204" pitchFamily="34" charset="0"/>
                          <a:cs typeface="Arial" panose="020B0604020202020204" pitchFamily="34" charset="0"/>
                        </a:rPr>
                        <a:t> </a:t>
                      </a:r>
                      <a:r>
                        <a:rPr lang="en-US" sz="1200" baseline="0" dirty="0" smtClean="0">
                          <a:solidFill>
                            <a:schemeClr val="tx1"/>
                          </a:solidFill>
                          <a:latin typeface="Arial" panose="020B0604020202020204" pitchFamily="34" charset="0"/>
                          <a:cs typeface="Arial" panose="020B0604020202020204" pitchFamily="34" charset="0"/>
                        </a:rPr>
                        <a:t>P</a:t>
                      </a:r>
                      <a:r>
                        <a:rPr lang="en-US" sz="100" baseline="0" dirty="0" smtClean="0">
                          <a:solidFill>
                            <a:schemeClr val="tx1"/>
                          </a:solidFill>
                          <a:latin typeface="Arial" panose="020B0604020202020204" pitchFamily="34" charset="0"/>
                          <a:cs typeface="Arial" panose="020B0604020202020204" pitchFamily="34" charset="0"/>
                        </a:rPr>
                        <a:t> </a:t>
                      </a:r>
                      <a:r>
                        <a:rPr lang="en-US" sz="1200" baseline="0" dirty="0" smtClean="0">
                          <a:solidFill>
                            <a:schemeClr val="tx1"/>
                          </a:solidFill>
                          <a:latin typeface="Arial" panose="020B0604020202020204" pitchFamily="34" charset="0"/>
                          <a:cs typeface="Arial" panose="020B0604020202020204" pitchFamily="34" charset="0"/>
                        </a:rPr>
                        <a:t>E)</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Employees choose from a selection</a:t>
                      </a:r>
                      <a:r>
                        <a:rPr lang="en-US" sz="1200" baseline="0" dirty="0" smtClean="0">
                          <a:solidFill>
                            <a:schemeClr val="tx1"/>
                          </a:solidFill>
                          <a:latin typeface="Arial" panose="020B0604020202020204" pitchFamily="34" charset="0"/>
                          <a:cs typeface="Arial" panose="020B0604020202020204" pitchFamily="34" charset="0"/>
                        </a:rPr>
                        <a:t> of company approved devices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Employees</a:t>
                      </a:r>
                      <a:r>
                        <a:rPr lang="en-US" sz="1200" baseline="0" dirty="0" smtClean="0">
                          <a:solidFill>
                            <a:schemeClr val="tx1"/>
                          </a:solidFill>
                          <a:latin typeface="Arial" panose="020B0604020202020204" pitchFamily="34" charset="0"/>
                          <a:cs typeface="Arial" panose="020B0604020202020204" pitchFamily="34" charset="0"/>
                        </a:rPr>
                        <a:t> are supplied the device chosen and paid for by the company</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Company decides level of choice</a:t>
                      </a:r>
                      <a:r>
                        <a:rPr lang="en-US" sz="1200" baseline="0" dirty="0" smtClean="0">
                          <a:solidFill>
                            <a:schemeClr val="tx1"/>
                          </a:solidFill>
                          <a:latin typeface="Arial" panose="020B0604020202020204" pitchFamily="34" charset="0"/>
                          <a:cs typeface="Arial" panose="020B0604020202020204" pitchFamily="34" charset="0"/>
                        </a:rPr>
                        <a:t> and freedom for employees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919375">
                <a:tc>
                  <a:txBody>
                    <a:bodyPr/>
                    <a:lstStyle/>
                    <a:p>
                      <a:r>
                        <a:rPr lang="en-US" sz="1200" dirty="0" smtClean="0">
                          <a:solidFill>
                            <a:schemeClr val="tx1"/>
                          </a:solidFill>
                          <a:latin typeface="Arial" panose="020B0604020202020204" pitchFamily="34" charset="0"/>
                          <a:cs typeface="Arial" panose="020B0604020202020204" pitchFamily="34" charset="0"/>
                        </a:rPr>
                        <a:t>Choose</a:t>
                      </a:r>
                      <a:r>
                        <a:rPr lang="en-US" sz="1200" baseline="0" dirty="0" smtClean="0">
                          <a:solidFill>
                            <a:schemeClr val="tx1"/>
                          </a:solidFill>
                          <a:latin typeface="Arial" panose="020B0604020202020204" pitchFamily="34" charset="0"/>
                          <a:cs typeface="Arial" panose="020B0604020202020204" pitchFamily="34" charset="0"/>
                        </a:rPr>
                        <a:t> your own device (C</a:t>
                      </a:r>
                      <a:r>
                        <a:rPr lang="en-US" sz="100" baseline="0" dirty="0" smtClean="0">
                          <a:solidFill>
                            <a:schemeClr val="tx1"/>
                          </a:solidFill>
                          <a:latin typeface="Arial" panose="020B0604020202020204" pitchFamily="34" charset="0"/>
                          <a:cs typeface="Arial" panose="020B0604020202020204" pitchFamily="34" charset="0"/>
                        </a:rPr>
                        <a:t> </a:t>
                      </a:r>
                      <a:r>
                        <a:rPr lang="en-US" sz="1200" baseline="0" dirty="0" smtClean="0">
                          <a:solidFill>
                            <a:schemeClr val="tx1"/>
                          </a:solidFill>
                          <a:latin typeface="Arial" panose="020B0604020202020204" pitchFamily="34" charset="0"/>
                          <a:cs typeface="Arial" panose="020B0604020202020204" pitchFamily="34" charset="0"/>
                        </a:rPr>
                        <a:t>Y</a:t>
                      </a:r>
                      <a:r>
                        <a:rPr lang="en-US" sz="100" baseline="0" dirty="0" smtClean="0">
                          <a:solidFill>
                            <a:schemeClr val="tx1"/>
                          </a:solidFill>
                          <a:latin typeface="Arial" panose="020B0604020202020204" pitchFamily="34" charset="0"/>
                          <a:cs typeface="Arial" panose="020B0604020202020204" pitchFamily="34" charset="0"/>
                        </a:rPr>
                        <a:t> </a:t>
                      </a:r>
                      <a:r>
                        <a:rPr lang="en-US" sz="1200" baseline="0" dirty="0" smtClean="0">
                          <a:solidFill>
                            <a:schemeClr val="tx1"/>
                          </a:solidFill>
                          <a:latin typeface="Arial" panose="020B0604020202020204" pitchFamily="34" charset="0"/>
                          <a:cs typeface="Arial" panose="020B0604020202020204" pitchFamily="34" charset="0"/>
                        </a:rPr>
                        <a:t>O</a:t>
                      </a:r>
                      <a:r>
                        <a:rPr lang="en-US" sz="100" baseline="0" dirty="0" smtClean="0">
                          <a:solidFill>
                            <a:schemeClr val="tx1"/>
                          </a:solidFill>
                          <a:latin typeface="Arial" panose="020B0604020202020204" pitchFamily="34" charset="0"/>
                          <a:cs typeface="Arial" panose="020B0604020202020204" pitchFamily="34" charset="0"/>
                        </a:rPr>
                        <a:t> </a:t>
                      </a:r>
                      <a:r>
                        <a:rPr lang="en-US" sz="1200" baseline="0" dirty="0" smtClean="0">
                          <a:solidFill>
                            <a:schemeClr val="tx1"/>
                          </a:solidFill>
                          <a:latin typeface="Arial" panose="020B0604020202020204" pitchFamily="34" charset="0"/>
                          <a:cs typeface="Arial" panose="020B0604020202020204" pitchFamily="34" charset="0"/>
                        </a:rPr>
                        <a:t>D)</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Employees</a:t>
                      </a:r>
                      <a:r>
                        <a:rPr lang="en-US" sz="1200" baseline="0" dirty="0" smtClean="0">
                          <a:solidFill>
                            <a:schemeClr val="tx1"/>
                          </a:solidFill>
                          <a:latin typeface="Arial" panose="020B0604020202020204" pitchFamily="34" charset="0"/>
                          <a:cs typeface="Arial" panose="020B0604020202020204" pitchFamily="34" charset="0"/>
                        </a:rPr>
                        <a:t> choose from a limited selection of approved devices but the employee pays the upfront cost of the device while business own contract</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Employees</a:t>
                      </a:r>
                      <a:r>
                        <a:rPr lang="en-US" sz="1200" baseline="0" dirty="0" smtClean="0">
                          <a:solidFill>
                            <a:schemeClr val="tx1"/>
                          </a:solidFill>
                          <a:latin typeface="Arial" panose="020B0604020202020204" pitchFamily="34" charset="0"/>
                          <a:cs typeface="Arial" panose="020B0604020202020204" pitchFamily="34" charset="0"/>
                        </a:rPr>
                        <a:t> are offered a suite of choices that the company has approved  for security, reliability, and durability</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Company often provides a stipend to pay monthly fees to wireless carrier</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919375">
                <a:tc>
                  <a:txBody>
                    <a:bodyPr/>
                    <a:lstStyle/>
                    <a:p>
                      <a:r>
                        <a:rPr lang="en-US" sz="1200" dirty="0" smtClean="0">
                          <a:solidFill>
                            <a:schemeClr val="tx1"/>
                          </a:solidFill>
                          <a:latin typeface="Arial" panose="020B0604020202020204" pitchFamily="34" charset="0"/>
                          <a:cs typeface="Arial" panose="020B0604020202020204" pitchFamily="34" charset="0"/>
                        </a:rPr>
                        <a:t>Virtual desktop infrastructure (V</a:t>
                      </a:r>
                      <a:r>
                        <a:rPr lang="en-US" sz="1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D</a:t>
                      </a:r>
                      <a:r>
                        <a:rPr lang="en-US" sz="1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I)</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Stores sensitive applications and data on a remote server that is accessed through a</a:t>
                      </a:r>
                      <a:r>
                        <a:rPr lang="en-US" sz="1200" baseline="0" dirty="0" smtClean="0">
                          <a:solidFill>
                            <a:schemeClr val="tx1"/>
                          </a:solidFill>
                          <a:latin typeface="Arial" panose="020B0604020202020204" pitchFamily="34" charset="0"/>
                          <a:cs typeface="Arial" panose="020B0604020202020204" pitchFamily="34" charset="0"/>
                        </a:rPr>
                        <a:t> smartphone</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Users can customize the display of data as if the data were residing on their own device</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Enterprise can centrally protect and manage apps and data on server instead of distributing to smartphones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585057">
                <a:tc>
                  <a:txBody>
                    <a:bodyPr/>
                    <a:lstStyle/>
                    <a:p>
                      <a:r>
                        <a:rPr lang="en-US" sz="1200" dirty="0" smtClean="0">
                          <a:solidFill>
                            <a:schemeClr val="tx1"/>
                          </a:solidFill>
                          <a:latin typeface="Arial" panose="020B0604020202020204" pitchFamily="34" charset="0"/>
                          <a:cs typeface="Arial" panose="020B0604020202020204" pitchFamily="34" charset="0"/>
                        </a:rPr>
                        <a:t>Corporate-owned</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Device</a:t>
                      </a:r>
                      <a:r>
                        <a:rPr lang="en-US" sz="1200" baseline="0" dirty="0" smtClean="0">
                          <a:solidFill>
                            <a:schemeClr val="tx1"/>
                          </a:solidFill>
                          <a:latin typeface="Arial" panose="020B0604020202020204" pitchFamily="34" charset="0"/>
                          <a:cs typeface="Arial" panose="020B0604020202020204" pitchFamily="34" charset="0"/>
                        </a:rPr>
                        <a:t> is purchased and owned by the enterprise</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Employees</a:t>
                      </a:r>
                      <a:r>
                        <a:rPr lang="en-US" sz="1200" baseline="0" dirty="0" smtClean="0">
                          <a:solidFill>
                            <a:schemeClr val="tx1"/>
                          </a:solidFill>
                          <a:latin typeface="Arial" panose="020B0604020202020204" pitchFamily="34" charset="0"/>
                          <a:cs typeface="Arial" panose="020B0604020202020204" pitchFamily="34" charset="0"/>
                        </a:rPr>
                        <a:t> use the phone only for company-related business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Enterprise is responsible</a:t>
                      </a:r>
                      <a:r>
                        <a:rPr lang="en-US" sz="1200" baseline="0" dirty="0" smtClean="0">
                          <a:solidFill>
                            <a:schemeClr val="tx1"/>
                          </a:solidFill>
                          <a:latin typeface="Arial" panose="020B0604020202020204" pitchFamily="34" charset="0"/>
                          <a:cs typeface="Arial" panose="020B0604020202020204" pitchFamily="34" charset="0"/>
                        </a:rPr>
                        <a:t> for all aspects of the device</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bl>
          </a:graphicData>
        </a:graphic>
      </p:graphicFrame>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1436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Enterprise Deployment Models (2 of 2)</a:t>
            </a:r>
          </a:p>
        </p:txBody>
      </p:sp>
      <p:sp>
        <p:nvSpPr>
          <p:cNvPr id="3" name="Content Placeholder 2"/>
          <p:cNvSpPr>
            <a:spLocks noGrp="1"/>
          </p:cNvSpPr>
          <p:nvPr>
            <p:ph idx="1"/>
          </p:nvPr>
        </p:nvSpPr>
        <p:spPr>
          <a:xfrm>
            <a:off x="365125" y="1538818"/>
            <a:ext cx="8415338" cy="3847207"/>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Benefits of the B</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Y</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O</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D, C</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O</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P</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E, and C</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Y</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O</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D models: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Management flexibility</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Less oversight</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Cost savings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Increased employee performance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Simplified I</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T infrastructure</a:t>
            </a:r>
          </a:p>
          <a:p>
            <a:pPr>
              <a:lnSpc>
                <a:spcPct val="100000"/>
              </a:lnSpc>
            </a:pPr>
            <a:r>
              <a:rPr lang="en-US" dirty="0" smtClean="0">
                <a:solidFill>
                  <a:schemeClr val="tx1"/>
                </a:solidFill>
                <a:latin typeface="Arial" panose="020B0604020202020204" pitchFamily="34" charset="0"/>
                <a:cs typeface="Arial" panose="020B0604020202020204" pitchFamily="34" charset="0"/>
              </a:rPr>
              <a:t>User benefits: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Choice of device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Choice of carrier</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Convenience</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14476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Mobile Device Risks</a:t>
            </a:r>
          </a:p>
        </p:txBody>
      </p:sp>
      <p:sp>
        <p:nvSpPr>
          <p:cNvPr id="3" name="Content Placeholder 2"/>
          <p:cNvSpPr>
            <a:spLocks noGrp="1"/>
          </p:cNvSpPr>
          <p:nvPr>
            <p:ph idx="1"/>
          </p:nvPr>
        </p:nvSpPr>
        <p:spPr>
          <a:xfrm>
            <a:off x="365125" y="1538818"/>
            <a:ext cx="8415338" cy="1846659"/>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Security risks of mobile devices: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Mobile device vulnerabilities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Connection vulnerabilities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Accessing untrusted content</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Deployment model risks</a:t>
            </a: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56375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Physical Security</a:t>
            </a:r>
          </a:p>
        </p:txBody>
      </p:sp>
      <p:sp>
        <p:nvSpPr>
          <p:cNvPr id="3" name="Content Placeholder 2"/>
          <p:cNvSpPr>
            <a:spLocks noGrp="1"/>
          </p:cNvSpPr>
          <p:nvPr>
            <p:ph idx="1"/>
          </p:nvPr>
        </p:nvSpPr>
        <p:spPr>
          <a:xfrm>
            <a:off x="365125" y="1538818"/>
            <a:ext cx="7712075" cy="3077766"/>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About 68 percent of all healthcare security breaches were the result of the loss or theft of a mobile device</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One-quarter of all laptop thefts occurred from unattended cars</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Or while traveling on airplanes and trains</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15 percent occurred in airports and hotels</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12 percent stolen from restaurants</a:t>
            </a:r>
            <a:endParaRPr lang="en-US" altLang="en-US" sz="2000" dirty="0">
              <a:solidFill>
                <a:schemeClr val="tx1"/>
              </a:solidFill>
              <a:latin typeface="Arial" panose="020B0604020202020204" pitchFamily="34" charset="0"/>
              <a:cs typeface="Arial" panose="020B0604020202020204" pitchFamily="34" charset="0"/>
            </a:endParaRPr>
          </a:p>
          <a:p>
            <a:pPr>
              <a:lnSpc>
                <a:spcPct val="100000"/>
              </a:lnSpc>
            </a:pPr>
            <a:r>
              <a:rPr lang="en-US" altLang="en-US" dirty="0">
                <a:solidFill>
                  <a:schemeClr val="tx1"/>
                </a:solidFill>
                <a:latin typeface="Arial" panose="020B0604020202020204" pitchFamily="34" charset="0"/>
                <a:cs typeface="Arial" panose="020B0604020202020204" pitchFamily="34" charset="0"/>
              </a:rPr>
              <a:t>Users must guard against shoulder surfing</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Strangers who want to view sensitive </a:t>
            </a:r>
            <a:r>
              <a:rPr lang="en-US" altLang="en-US" sz="2000" dirty="0" smtClean="0">
                <a:solidFill>
                  <a:schemeClr val="tx1"/>
                </a:solidFill>
                <a:latin typeface="Arial" panose="020B0604020202020204" pitchFamily="34" charset="0"/>
                <a:cs typeface="Arial" panose="020B0604020202020204" pitchFamily="34" charset="0"/>
              </a:rPr>
              <a:t>information</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53522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Limited Firmware Updates</a:t>
            </a:r>
          </a:p>
        </p:txBody>
      </p:sp>
      <p:sp>
        <p:nvSpPr>
          <p:cNvPr id="3" name="Content Placeholder 2"/>
          <p:cNvSpPr>
            <a:spLocks noGrp="1"/>
          </p:cNvSpPr>
          <p:nvPr>
            <p:ph idx="1"/>
          </p:nvPr>
        </p:nvSpPr>
        <p:spPr>
          <a:xfrm>
            <a:off x="365125" y="1538818"/>
            <a:ext cx="8415338" cy="4001095"/>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Apple i</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O</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S is a closed and proprietary architecture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Users update through i</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Tunes or through the over-the-air (O</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T</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A) update (called firmware O</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T</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A updates)</a:t>
            </a:r>
          </a:p>
          <a:p>
            <a:pPr>
              <a:lnSpc>
                <a:spcPct val="100000"/>
              </a:lnSpc>
            </a:pPr>
            <a:r>
              <a:rPr lang="en-US" dirty="0" smtClean="0">
                <a:solidFill>
                  <a:schemeClr val="tx1"/>
                </a:solidFill>
                <a:latin typeface="Arial" panose="020B0604020202020204" pitchFamily="34" charset="0"/>
                <a:cs typeface="Arial" panose="020B0604020202020204" pitchFamily="34" charset="0"/>
              </a:rPr>
              <a:t>Google does not create the hardware that Android runs on</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It is very difficult to distribute security updates to the devices through the wireless carriers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Many O</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E</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Ms had modified Android and were reluctant to distribute updates that might conflict with their changes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Wireless carriers needed to perform extensive testing</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O</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E</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Ms and wireless carriers are hesitant to distribute Google updates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No financial incentive to update mobile devices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2397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Location Tracking</a:t>
            </a:r>
          </a:p>
        </p:txBody>
      </p:sp>
      <p:sp>
        <p:nvSpPr>
          <p:cNvPr id="3" name="Content Placeholder 2"/>
          <p:cNvSpPr>
            <a:spLocks noGrp="1"/>
          </p:cNvSpPr>
          <p:nvPr>
            <p:ph idx="1"/>
          </p:nvPr>
        </p:nvSpPr>
        <p:spPr>
          <a:xfrm>
            <a:off x="365125" y="1538818"/>
            <a:ext cx="7940675" cy="3693319"/>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Mobile devices with global positioning system (G</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P</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S) capabilities support </a:t>
            </a:r>
            <a:r>
              <a:rPr lang="en-US" b="1" dirty="0" smtClean="0">
                <a:solidFill>
                  <a:schemeClr val="tx1"/>
                </a:solidFill>
                <a:latin typeface="Arial" panose="020B0604020202020204" pitchFamily="34" charset="0"/>
                <a:cs typeface="Arial" panose="020B0604020202020204" pitchFamily="34" charset="0"/>
              </a:rPr>
              <a:t>geolocation</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The process of identifying the geographical location of the device</a:t>
            </a:r>
          </a:p>
          <a:p>
            <a:pPr>
              <a:lnSpc>
                <a:spcPct val="100000"/>
              </a:lnSpc>
            </a:pPr>
            <a:r>
              <a:rPr lang="en-US" dirty="0" smtClean="0">
                <a:solidFill>
                  <a:schemeClr val="tx1"/>
                </a:solidFill>
                <a:latin typeface="Arial" panose="020B0604020202020204" pitchFamily="34" charset="0"/>
                <a:cs typeface="Arial" panose="020B0604020202020204" pitchFamily="34" charset="0"/>
              </a:rPr>
              <a:t>Mobile devices using location services are at an increased risk of targeted physical attacks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Attackers can determine where users are and plan to steal the mobile device or inflict harm</a:t>
            </a:r>
          </a:p>
          <a:p>
            <a:pPr>
              <a:lnSpc>
                <a:spcPct val="100000"/>
              </a:lnSpc>
            </a:pPr>
            <a:r>
              <a:rPr lang="en-US" dirty="0" smtClean="0">
                <a:solidFill>
                  <a:schemeClr val="tx1"/>
                </a:solidFill>
                <a:latin typeface="Arial" panose="020B0604020202020204" pitchFamily="34" charset="0"/>
                <a:cs typeface="Arial" panose="020B0604020202020204" pitchFamily="34" charset="0"/>
              </a:rPr>
              <a:t>G</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P</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S tagging</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Adding geographical identification data to media </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Also called geo-tagging</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2741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80A9"/>
                </a:solidFill>
                <a:latin typeface="Arial" panose="020B0604020202020204" pitchFamily="34" charset="0"/>
                <a:cs typeface="Arial" panose="020B0604020202020204" pitchFamily="34" charset="0"/>
              </a:rPr>
              <a:t>Objectives</a:t>
            </a:r>
            <a:endParaRPr lang="en-US" dirty="0"/>
          </a:p>
        </p:txBody>
      </p:sp>
      <p:sp>
        <p:nvSpPr>
          <p:cNvPr id="3" name="Text Placeholder 2"/>
          <p:cNvSpPr>
            <a:spLocks noGrp="1"/>
          </p:cNvSpPr>
          <p:nvPr>
            <p:ph type="body" idx="1"/>
          </p:nvPr>
        </p:nvSpPr>
        <p:spPr>
          <a:xfrm>
            <a:off x="2641600" y="2942670"/>
            <a:ext cx="6172200" cy="2215991"/>
          </a:xfrm>
        </p:spPr>
        <p:txBody>
          <a:bodyPr/>
          <a:lstStyle/>
          <a:p>
            <a:r>
              <a:rPr lang="en-US" altLang="en-US" sz="2000" b="1" dirty="0" smtClean="0">
                <a:solidFill>
                  <a:srgbClr val="0080A9"/>
                </a:solidFill>
                <a:latin typeface="Arial" panose="020B0604020202020204" pitchFamily="34" charset="0"/>
                <a:cs typeface="Arial" panose="020B0604020202020204" pitchFamily="34" charset="0"/>
              </a:rPr>
              <a:t>10.1 </a:t>
            </a:r>
            <a:r>
              <a:rPr lang="en-US" altLang="en-US" sz="2000" dirty="0" smtClean="0">
                <a:solidFill>
                  <a:schemeClr val="tx1"/>
                </a:solidFill>
                <a:latin typeface="Arial" panose="020B0604020202020204" pitchFamily="34" charset="0"/>
                <a:cs typeface="Arial" panose="020B0604020202020204" pitchFamily="34" charset="0"/>
              </a:rPr>
              <a:t>List </a:t>
            </a:r>
            <a:r>
              <a:rPr lang="en-US" altLang="en-US" sz="2000" dirty="0">
                <a:solidFill>
                  <a:schemeClr val="tx1"/>
                </a:solidFill>
                <a:latin typeface="Arial" panose="020B0604020202020204" pitchFamily="34" charset="0"/>
                <a:cs typeface="Arial" panose="020B0604020202020204" pitchFamily="34" charset="0"/>
              </a:rPr>
              <a:t>and compare the different types of mobile devices</a:t>
            </a:r>
          </a:p>
          <a:p>
            <a:r>
              <a:rPr lang="en-US" altLang="en-US" sz="2000" b="1" dirty="0" smtClean="0">
                <a:solidFill>
                  <a:srgbClr val="0080A9"/>
                </a:solidFill>
                <a:latin typeface="Arial" panose="020B0604020202020204" pitchFamily="34" charset="0"/>
                <a:cs typeface="Arial" panose="020B0604020202020204" pitchFamily="34" charset="0"/>
              </a:rPr>
              <a:t>10.2 </a:t>
            </a:r>
            <a:r>
              <a:rPr lang="en-US" altLang="en-US" sz="2000" dirty="0" smtClean="0">
                <a:solidFill>
                  <a:schemeClr val="tx1"/>
                </a:solidFill>
                <a:latin typeface="Arial" panose="020B0604020202020204" pitchFamily="34" charset="0"/>
                <a:cs typeface="Arial" panose="020B0604020202020204" pitchFamily="34" charset="0"/>
              </a:rPr>
              <a:t>Explain </a:t>
            </a:r>
            <a:r>
              <a:rPr lang="en-US" altLang="en-US" sz="2000" dirty="0">
                <a:solidFill>
                  <a:schemeClr val="tx1"/>
                </a:solidFill>
                <a:latin typeface="Arial" panose="020B0604020202020204" pitchFamily="34" charset="0"/>
                <a:cs typeface="Arial" panose="020B0604020202020204" pitchFamily="34" charset="0"/>
              </a:rPr>
              <a:t>the risks associated with mobile devices</a:t>
            </a:r>
          </a:p>
          <a:p>
            <a:r>
              <a:rPr lang="en-US" altLang="en-US" sz="2000" b="1" dirty="0" smtClean="0">
                <a:solidFill>
                  <a:srgbClr val="0080A9"/>
                </a:solidFill>
                <a:latin typeface="Arial" panose="020B0604020202020204" pitchFamily="34" charset="0"/>
                <a:cs typeface="Arial" panose="020B0604020202020204" pitchFamily="34" charset="0"/>
              </a:rPr>
              <a:t>10.3 </a:t>
            </a:r>
            <a:r>
              <a:rPr lang="en-US" altLang="en-US" sz="2000" dirty="0" smtClean="0">
                <a:solidFill>
                  <a:schemeClr val="tx1"/>
                </a:solidFill>
                <a:latin typeface="Arial" panose="020B0604020202020204" pitchFamily="34" charset="0"/>
                <a:cs typeface="Arial" panose="020B0604020202020204" pitchFamily="34" charset="0"/>
              </a:rPr>
              <a:t>List </a:t>
            </a:r>
            <a:r>
              <a:rPr lang="en-US" altLang="en-US" sz="2000" dirty="0">
                <a:solidFill>
                  <a:schemeClr val="tx1"/>
                </a:solidFill>
                <a:latin typeface="Arial" panose="020B0604020202020204" pitchFamily="34" charset="0"/>
                <a:cs typeface="Arial" panose="020B0604020202020204" pitchFamily="34" charset="0"/>
              </a:rPr>
              <a:t>ways to secure a mobile device</a:t>
            </a:r>
          </a:p>
          <a:p>
            <a:r>
              <a:rPr lang="en-US" altLang="en-US" sz="2000" b="1" dirty="0" smtClean="0">
                <a:solidFill>
                  <a:srgbClr val="0080A9"/>
                </a:solidFill>
                <a:latin typeface="Arial" panose="020B0604020202020204" pitchFamily="34" charset="0"/>
                <a:cs typeface="Arial" panose="020B0604020202020204" pitchFamily="34" charset="0"/>
              </a:rPr>
              <a:t>10.4 </a:t>
            </a:r>
            <a:r>
              <a:rPr lang="en-US" altLang="en-US" sz="2000" dirty="0" smtClean="0">
                <a:solidFill>
                  <a:schemeClr val="tx1"/>
                </a:solidFill>
                <a:latin typeface="Arial" panose="020B0604020202020204" pitchFamily="34" charset="0"/>
                <a:cs typeface="Arial" panose="020B0604020202020204" pitchFamily="34" charset="0"/>
              </a:rPr>
              <a:t>Describe different types of embedded systems and IoT devices and how to secure them</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85841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Unauthorized Recording</a:t>
            </a:r>
          </a:p>
        </p:txBody>
      </p:sp>
      <p:sp>
        <p:nvSpPr>
          <p:cNvPr id="3" name="Content Placeholder 2"/>
          <p:cNvSpPr>
            <a:spLocks noGrp="1"/>
          </p:cNvSpPr>
          <p:nvPr>
            <p:ph idx="1"/>
          </p:nvPr>
        </p:nvSpPr>
        <p:spPr>
          <a:xfrm>
            <a:off x="365125" y="1538818"/>
            <a:ext cx="8169275" cy="2769989"/>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Basic precautions against unauthorized recording:</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Do not use a webcam in any room where private activities take place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Place a piece of electrical tape over the lens of a webcam when not in use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Only allow permission to access the camera or microphone for apps that require that use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Periodically review app permissions on the device and turn off those permissions that are not necessary</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33934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Connection Vulnerabilities</a:t>
            </a:r>
          </a:p>
        </p:txBody>
      </p:sp>
      <p:graphicFrame>
        <p:nvGraphicFramePr>
          <p:cNvPr id="5" name="Table 4" descr="A table titled, connection vulnerabilities. The table has 3 rows and 3 columns. The columns have the following headings from left to right. Name, description, vulnerability. The row entries are as follows. Row 1: name, tethering; description, a mobile device with an active internet connection can be used to share that connection with other mobile devices through Bluetooth or Wi-Fi; vulnerability, an unsecured mobile device may infect other tethered mobile devices or the corporate network. Row 2: name, u s b on-the-go, o t g; description, a mobile device with a u s b connection can act as either a host or a peripheral used for external media access; vulnerability, connecting a mobile device as a peripheral to an infected computer could allow malware to be sent to the device. Row 3: name, connecting to public networks; description, mobile devices must at times use public external networks for internet access; vulnerability, because these networks are beyond the control of the organization, attackers can eavesdrop on the data transmissions and view sensitive information."/>
          <p:cNvGraphicFramePr>
            <a:graphicFrameLocks noGrp="1"/>
          </p:cNvGraphicFramePr>
          <p:nvPr>
            <p:extLst>
              <p:ext uri="{D42A27DB-BD31-4B8C-83A1-F6EECF244321}">
                <p14:modId xmlns:p14="http://schemas.microsoft.com/office/powerpoint/2010/main" val="3635207042"/>
              </p:ext>
            </p:extLst>
          </p:nvPr>
        </p:nvGraphicFramePr>
        <p:xfrm>
          <a:off x="1295400" y="1558766"/>
          <a:ext cx="7083975" cy="3965147"/>
        </p:xfrm>
        <a:graphic>
          <a:graphicData uri="http://schemas.openxmlformats.org/drawingml/2006/table">
            <a:tbl>
              <a:tblPr firstRow="1" bandRow="1">
                <a:tableStyleId>{5C22544A-7EE6-4342-B048-85BDC9FD1C3A}</a:tableStyleId>
              </a:tblPr>
              <a:tblGrid>
                <a:gridCol w="1524000">
                  <a:extLst>
                    <a:ext uri="{9D8B030D-6E8A-4147-A177-3AD203B41FA5}">
                      <a16:colId xmlns="" xmlns:a16="http://schemas.microsoft.com/office/drawing/2014/main" val="20000"/>
                    </a:ext>
                  </a:extLst>
                </a:gridCol>
                <a:gridCol w="2895600">
                  <a:extLst>
                    <a:ext uri="{9D8B030D-6E8A-4147-A177-3AD203B41FA5}">
                      <a16:colId xmlns="" xmlns:a16="http://schemas.microsoft.com/office/drawing/2014/main" val="20001"/>
                    </a:ext>
                  </a:extLst>
                </a:gridCol>
                <a:gridCol w="2664375">
                  <a:extLst>
                    <a:ext uri="{9D8B030D-6E8A-4147-A177-3AD203B41FA5}">
                      <a16:colId xmlns="" xmlns:a16="http://schemas.microsoft.com/office/drawing/2014/main" val="20002"/>
                    </a:ext>
                  </a:extLst>
                </a:gridCol>
              </a:tblGrid>
              <a:tr h="348098">
                <a:tc>
                  <a:txBody>
                    <a:bodyPr/>
                    <a:lstStyle/>
                    <a:p>
                      <a:r>
                        <a:rPr lang="en-US" sz="1400" dirty="0" smtClean="0">
                          <a:solidFill>
                            <a:schemeClr val="tx1"/>
                          </a:solidFill>
                          <a:latin typeface="Arial" panose="020B0604020202020204" pitchFamily="34" charset="0"/>
                          <a:cs typeface="Arial" panose="020B0604020202020204" pitchFamily="34" charset="0"/>
                        </a:rPr>
                        <a:t>Name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Description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Vulnerability</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1087209">
                <a:tc>
                  <a:txBody>
                    <a:bodyPr/>
                    <a:lstStyle/>
                    <a:p>
                      <a:r>
                        <a:rPr lang="en-US" sz="1400" dirty="0" smtClean="0">
                          <a:solidFill>
                            <a:schemeClr val="tx1"/>
                          </a:solidFill>
                          <a:latin typeface="Arial" panose="020B0604020202020204" pitchFamily="34" charset="0"/>
                          <a:cs typeface="Arial" panose="020B0604020202020204" pitchFamily="34" charset="0"/>
                        </a:rPr>
                        <a:t>Tethering</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A mobile device with an active Internet connection can be used to share that connection with other mobile devices through Bluetooth or Wi-Fi</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An unsecured mobile device may infect other tethered mobile devices or the corporate network</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1087209">
                <a:tc>
                  <a:txBody>
                    <a:bodyPr/>
                    <a:lstStyle/>
                    <a:p>
                      <a:r>
                        <a:rPr lang="en-US" sz="1400" dirty="0" smtClean="0">
                          <a:solidFill>
                            <a:schemeClr val="tx1"/>
                          </a:solidFill>
                          <a:latin typeface="Arial" panose="020B0604020202020204" pitchFamily="34" charset="0"/>
                          <a:cs typeface="Arial" panose="020B0604020202020204" pitchFamily="34" charset="0"/>
                        </a:rPr>
                        <a:t>USB On-the-Go (O</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T</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G)</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A mobile</a:t>
                      </a:r>
                      <a:r>
                        <a:rPr lang="en-US" sz="1400" baseline="0" dirty="0" smtClean="0">
                          <a:solidFill>
                            <a:schemeClr val="tx1"/>
                          </a:solidFill>
                          <a:latin typeface="Arial" panose="020B0604020202020204" pitchFamily="34" charset="0"/>
                          <a:cs typeface="Arial" panose="020B0604020202020204" pitchFamily="34" charset="0"/>
                        </a:rPr>
                        <a:t> device with a U</a:t>
                      </a:r>
                      <a:r>
                        <a:rPr lang="en-US" sz="100" baseline="0" dirty="0" smtClean="0">
                          <a:solidFill>
                            <a:schemeClr val="tx1"/>
                          </a:solidFill>
                          <a:latin typeface="Arial" panose="020B0604020202020204" pitchFamily="34" charset="0"/>
                          <a:cs typeface="Arial" panose="020B0604020202020204" pitchFamily="34" charset="0"/>
                        </a:rPr>
                        <a:t> </a:t>
                      </a:r>
                      <a:r>
                        <a:rPr lang="en-US" sz="1400" baseline="0" dirty="0" smtClean="0">
                          <a:solidFill>
                            <a:schemeClr val="tx1"/>
                          </a:solidFill>
                          <a:latin typeface="Arial" panose="020B0604020202020204" pitchFamily="34" charset="0"/>
                          <a:cs typeface="Arial" panose="020B0604020202020204" pitchFamily="34" charset="0"/>
                        </a:rPr>
                        <a:t>S</a:t>
                      </a:r>
                      <a:r>
                        <a:rPr lang="en-US" sz="100" baseline="0" dirty="0" smtClean="0">
                          <a:solidFill>
                            <a:schemeClr val="tx1"/>
                          </a:solidFill>
                          <a:latin typeface="Arial" panose="020B0604020202020204" pitchFamily="34" charset="0"/>
                          <a:cs typeface="Arial" panose="020B0604020202020204" pitchFamily="34" charset="0"/>
                        </a:rPr>
                        <a:t> </a:t>
                      </a:r>
                      <a:r>
                        <a:rPr lang="en-US" sz="1400" baseline="0" dirty="0" smtClean="0">
                          <a:solidFill>
                            <a:schemeClr val="tx1"/>
                          </a:solidFill>
                          <a:latin typeface="Arial" panose="020B0604020202020204" pitchFamily="34" charset="0"/>
                          <a:cs typeface="Arial" panose="020B0604020202020204" pitchFamily="34" charset="0"/>
                        </a:rPr>
                        <a:t>B connection can act as either a host or a peripheral used for external media access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Connecting a mobile</a:t>
                      </a:r>
                      <a:r>
                        <a:rPr lang="en-US" sz="1400" baseline="0" dirty="0" smtClean="0">
                          <a:solidFill>
                            <a:schemeClr val="tx1"/>
                          </a:solidFill>
                          <a:latin typeface="Arial" panose="020B0604020202020204" pitchFamily="34" charset="0"/>
                          <a:cs typeface="Arial" panose="020B0604020202020204" pitchFamily="34" charset="0"/>
                        </a:rPr>
                        <a:t> device as a peripheral to an infected computer could allow malware to be sent to the device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1287484">
                <a:tc>
                  <a:txBody>
                    <a:bodyPr/>
                    <a:lstStyle/>
                    <a:p>
                      <a:r>
                        <a:rPr lang="en-US" sz="1400" dirty="0" smtClean="0">
                          <a:solidFill>
                            <a:schemeClr val="tx1"/>
                          </a:solidFill>
                          <a:latin typeface="Arial" panose="020B0604020202020204" pitchFamily="34" charset="0"/>
                          <a:cs typeface="Arial" panose="020B0604020202020204" pitchFamily="34" charset="0"/>
                        </a:rPr>
                        <a:t>Connecting</a:t>
                      </a:r>
                      <a:r>
                        <a:rPr lang="en-US" sz="1400" baseline="0" dirty="0" smtClean="0">
                          <a:solidFill>
                            <a:schemeClr val="tx1"/>
                          </a:solidFill>
                          <a:latin typeface="Arial" panose="020B0604020202020204" pitchFamily="34" charset="0"/>
                          <a:cs typeface="Arial" panose="020B0604020202020204" pitchFamily="34" charset="0"/>
                        </a:rPr>
                        <a:t> to public networks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Mobile devices must at time use public external networks for Internet</a:t>
                      </a:r>
                      <a:r>
                        <a:rPr lang="en-US" sz="1400" baseline="0" dirty="0" smtClean="0">
                          <a:solidFill>
                            <a:schemeClr val="tx1"/>
                          </a:solidFill>
                          <a:latin typeface="Arial" panose="020B0604020202020204" pitchFamily="34" charset="0"/>
                          <a:cs typeface="Arial" panose="020B0604020202020204" pitchFamily="34" charset="0"/>
                        </a:rPr>
                        <a:t> access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Because</a:t>
                      </a:r>
                      <a:r>
                        <a:rPr lang="en-US" sz="1400" baseline="0" dirty="0" smtClean="0">
                          <a:solidFill>
                            <a:schemeClr val="tx1"/>
                          </a:solidFill>
                          <a:latin typeface="Arial" panose="020B0604020202020204" pitchFamily="34" charset="0"/>
                          <a:cs typeface="Arial" panose="020B0604020202020204" pitchFamily="34" charset="0"/>
                        </a:rPr>
                        <a:t> these networks are beyond the control of the organization, attackers can eavesdrop on the data transmissions and view sensitive information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bl>
          </a:graphicData>
        </a:graphic>
      </p:graphicFrame>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96297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Accessing Untrusted Content (1 of 3)</a:t>
            </a:r>
          </a:p>
        </p:txBody>
      </p:sp>
      <p:sp>
        <p:nvSpPr>
          <p:cNvPr id="3" name="Content Placeholder 2"/>
          <p:cNvSpPr>
            <a:spLocks noGrp="1"/>
          </p:cNvSpPr>
          <p:nvPr>
            <p:ph idx="1"/>
          </p:nvPr>
        </p:nvSpPr>
        <p:spPr>
          <a:xfrm>
            <a:off x="365125" y="1538818"/>
            <a:ext cx="8415338" cy="3896451"/>
          </a:xfrm>
        </p:spPr>
        <p:txBody>
          <a:bodyPr/>
          <a:lstStyle/>
          <a:p>
            <a:pPr>
              <a:lnSpc>
                <a:spcPct val="100000"/>
              </a:lnSpc>
            </a:pPr>
            <a:r>
              <a:rPr lang="en-US" altLang="en-US" sz="1800" dirty="0">
                <a:solidFill>
                  <a:schemeClr val="tx1"/>
                </a:solidFill>
                <a:latin typeface="Arial" panose="020B0604020202020204" pitchFamily="34" charset="0"/>
                <a:cs typeface="Arial" panose="020B0604020202020204" pitchFamily="34" charset="0"/>
              </a:rPr>
              <a:t>Quick Response (</a:t>
            </a:r>
            <a:r>
              <a:rPr lang="en-US" altLang="en-US" sz="1800" dirty="0" smtClean="0">
                <a:solidFill>
                  <a:schemeClr val="tx1"/>
                </a:solidFill>
                <a:latin typeface="Arial" panose="020B0604020202020204" pitchFamily="34" charset="0"/>
                <a:cs typeface="Arial" panose="020B0604020202020204" pitchFamily="34" charset="0"/>
              </a:rPr>
              <a:t>Q</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800" dirty="0" smtClean="0">
                <a:solidFill>
                  <a:schemeClr val="tx1"/>
                </a:solidFill>
                <a:latin typeface="Arial" panose="020B0604020202020204" pitchFamily="34" charset="0"/>
                <a:cs typeface="Arial" panose="020B0604020202020204" pitchFamily="34" charset="0"/>
              </a:rPr>
              <a:t>R</a:t>
            </a:r>
            <a:r>
              <a:rPr lang="en-US" altLang="en-US" sz="1800" dirty="0">
                <a:solidFill>
                  <a:schemeClr val="tx1"/>
                </a:solidFill>
                <a:latin typeface="Arial" panose="020B0604020202020204" pitchFamily="34" charset="0"/>
                <a:cs typeface="Arial" panose="020B0604020202020204" pitchFamily="34" charset="0"/>
              </a:rPr>
              <a:t>) codes</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A matrix or two-dimensional barcode which can be read by an imaging device</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Applications for these codes include:</a:t>
            </a:r>
          </a:p>
          <a:p>
            <a:pPr lvl="2">
              <a:lnSpc>
                <a:spcPct val="100000"/>
              </a:lnSpc>
            </a:pPr>
            <a:r>
              <a:rPr lang="en-US" altLang="en-US" sz="1800" dirty="0">
                <a:solidFill>
                  <a:schemeClr val="tx1"/>
                </a:solidFill>
                <a:latin typeface="Arial" panose="020B0604020202020204" pitchFamily="34" charset="0"/>
                <a:cs typeface="Arial" panose="020B0604020202020204" pitchFamily="34" charset="0"/>
              </a:rPr>
              <a:t>Product tracking, item identification, time tracking, document management, and general marketing</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An attacker can create an advertisement listing a reputable website but include a </a:t>
            </a:r>
            <a:r>
              <a:rPr lang="en-US" altLang="en-US" dirty="0" smtClean="0">
                <a:solidFill>
                  <a:schemeClr val="tx1"/>
                </a:solidFill>
                <a:latin typeface="Arial" panose="020B0604020202020204" pitchFamily="34" charset="0"/>
                <a:cs typeface="Arial" panose="020B0604020202020204" pitchFamily="34" charset="0"/>
              </a:rPr>
              <a:t>Q</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R </a:t>
            </a:r>
            <a:r>
              <a:rPr lang="en-US" altLang="en-US" dirty="0">
                <a:solidFill>
                  <a:schemeClr val="tx1"/>
                </a:solidFill>
                <a:latin typeface="Arial" panose="020B0604020202020204" pitchFamily="34" charset="0"/>
                <a:cs typeface="Arial" panose="020B0604020202020204" pitchFamily="34" charset="0"/>
              </a:rPr>
              <a:t>code that contains a malicious </a:t>
            </a:r>
            <a:r>
              <a:rPr lang="en-US" altLang="en-US" dirty="0" smtClean="0">
                <a:solidFill>
                  <a:schemeClr val="tx1"/>
                </a:solidFill>
                <a:latin typeface="Arial" panose="020B0604020202020204" pitchFamily="34" charset="0"/>
                <a:cs typeface="Arial" panose="020B0604020202020204" pitchFamily="34" charset="0"/>
              </a:rPr>
              <a:t>U</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R</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L</a:t>
            </a:r>
            <a:endParaRPr lang="en-US" altLang="en-US" dirty="0">
              <a:solidFill>
                <a:schemeClr val="tx1"/>
              </a:solidFill>
              <a:latin typeface="Arial" panose="020B0604020202020204" pitchFamily="34" charset="0"/>
              <a:cs typeface="Arial" panose="020B0604020202020204" pitchFamily="34" charset="0"/>
            </a:endParaRPr>
          </a:p>
          <a:p>
            <a:pPr lvl="2">
              <a:lnSpc>
                <a:spcPct val="100000"/>
              </a:lnSpc>
            </a:pPr>
            <a:r>
              <a:rPr lang="en-US" altLang="en-US" sz="1800" dirty="0">
                <a:solidFill>
                  <a:schemeClr val="tx1"/>
                </a:solidFill>
                <a:latin typeface="Arial" panose="020B0604020202020204" pitchFamily="34" charset="0"/>
                <a:cs typeface="Arial" panose="020B0604020202020204" pitchFamily="34" charset="0"/>
              </a:rPr>
              <a:t>Code directs a user’s browser to the attacker’s imposter website or to a site that downloads malware</a:t>
            </a:r>
          </a:p>
          <a:p>
            <a:pPr>
              <a:lnSpc>
                <a:spcPct val="100000"/>
              </a:lnSpc>
            </a:pPr>
            <a:r>
              <a:rPr lang="en-US" sz="1800" dirty="0" smtClean="0">
                <a:solidFill>
                  <a:schemeClr val="tx1"/>
                </a:solidFill>
                <a:latin typeface="Arial" panose="020B0604020202020204" pitchFamily="34" charset="0"/>
                <a:cs typeface="Arial" panose="020B0604020202020204" pitchFamily="34" charset="0"/>
              </a:rPr>
              <a:t>Users can circumvent built-in limitations on smartphones to download from an unofficial third-party app store (called </a:t>
            </a:r>
            <a:r>
              <a:rPr lang="en-US" sz="1800" b="1" dirty="0" smtClean="0">
                <a:solidFill>
                  <a:schemeClr val="tx1"/>
                </a:solidFill>
                <a:latin typeface="Arial" panose="020B0604020202020204" pitchFamily="34" charset="0"/>
                <a:cs typeface="Arial" panose="020B0604020202020204" pitchFamily="34" charset="0"/>
              </a:rPr>
              <a:t>sideloading</a:t>
            </a:r>
            <a:r>
              <a:rPr lang="en-US" sz="1800" dirty="0" smtClean="0">
                <a:solidFill>
                  <a:schemeClr val="tx1"/>
                </a:solidFill>
                <a:latin typeface="Arial" panose="020B0604020202020204" pitchFamily="34" charset="0"/>
                <a:cs typeface="Arial" panose="020B0604020202020204" pitchFamily="34" charset="0"/>
              </a:rPr>
              <a:t>)</a:t>
            </a:r>
          </a:p>
          <a:p>
            <a:pPr lvl="1">
              <a:lnSpc>
                <a:spcPct val="100000"/>
              </a:lnSpc>
            </a:pPr>
            <a:r>
              <a:rPr lang="en-US" dirty="0" smtClean="0">
                <a:solidFill>
                  <a:schemeClr val="tx1"/>
                </a:solidFill>
                <a:latin typeface="Arial" panose="020B0604020202020204" pitchFamily="34" charset="0"/>
                <a:cs typeface="Arial" panose="020B0604020202020204" pitchFamily="34" charset="0"/>
              </a:rPr>
              <a:t>Called </a:t>
            </a:r>
            <a:r>
              <a:rPr lang="en-US" b="1" dirty="0" smtClean="0">
                <a:solidFill>
                  <a:schemeClr val="tx1"/>
                </a:solidFill>
                <a:latin typeface="Arial" panose="020B0604020202020204" pitchFamily="34" charset="0"/>
                <a:cs typeface="Arial" panose="020B0604020202020204" pitchFamily="34" charset="0"/>
              </a:rPr>
              <a:t>jailbreaking</a:t>
            </a:r>
            <a:r>
              <a:rPr lang="en-US" dirty="0" smtClean="0">
                <a:solidFill>
                  <a:schemeClr val="tx1"/>
                </a:solidFill>
                <a:latin typeface="Arial" panose="020B0604020202020204" pitchFamily="34" charset="0"/>
                <a:cs typeface="Arial" panose="020B0604020202020204" pitchFamily="34" charset="0"/>
              </a:rPr>
              <a:t> on Apple i</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O</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S devices and </a:t>
            </a:r>
            <a:r>
              <a:rPr lang="en-US" b="1" dirty="0" smtClean="0">
                <a:solidFill>
                  <a:schemeClr val="tx1"/>
                </a:solidFill>
                <a:latin typeface="Arial" panose="020B0604020202020204" pitchFamily="34" charset="0"/>
                <a:cs typeface="Arial" panose="020B0604020202020204" pitchFamily="34" charset="0"/>
              </a:rPr>
              <a:t>rooting</a:t>
            </a:r>
            <a:r>
              <a:rPr lang="en-US" dirty="0" smtClean="0">
                <a:solidFill>
                  <a:schemeClr val="tx1"/>
                </a:solidFill>
                <a:latin typeface="Arial" panose="020B0604020202020204" pitchFamily="34" charset="0"/>
                <a:cs typeface="Arial" panose="020B0604020202020204" pitchFamily="34" charset="0"/>
              </a:rPr>
              <a:t> on Android devices</a:t>
            </a:r>
            <a:endParaRPr 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29240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Accessing Untrusted Content (2 of 3)</a:t>
            </a:r>
          </a:p>
        </p:txBody>
      </p:sp>
      <p:pic>
        <p:nvPicPr>
          <p:cNvPr id="6" name="Picture 5" descr="Figure 10-5 Q R code. A QR code for the Cengage website.&#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13070" y="2133600"/>
            <a:ext cx="3124260" cy="2727018"/>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232205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Accessing Untrusted Content (3 of 3)</a:t>
            </a:r>
          </a:p>
        </p:txBody>
      </p:sp>
      <p:sp>
        <p:nvSpPr>
          <p:cNvPr id="3" name="Content Placeholder 2"/>
          <p:cNvSpPr>
            <a:spLocks noGrp="1"/>
          </p:cNvSpPr>
          <p:nvPr>
            <p:ph idx="1"/>
          </p:nvPr>
        </p:nvSpPr>
        <p:spPr>
          <a:xfrm>
            <a:off x="365125" y="1538818"/>
            <a:ext cx="8245475" cy="3000821"/>
          </a:xfrm>
        </p:spPr>
        <p:txBody>
          <a:bodyPr/>
          <a:lstStyle/>
          <a:p>
            <a:pPr>
              <a:lnSpc>
                <a:spcPct val="100000"/>
              </a:lnSpc>
            </a:pPr>
            <a:r>
              <a:rPr lang="en-US" b="1" dirty="0" smtClean="0">
                <a:solidFill>
                  <a:schemeClr val="tx1"/>
                </a:solidFill>
                <a:latin typeface="Arial" panose="020B0604020202020204" pitchFamily="34" charset="0"/>
                <a:cs typeface="Arial" panose="020B0604020202020204" pitchFamily="34" charset="0"/>
              </a:rPr>
              <a:t>Short message service (S</a:t>
            </a:r>
            <a:r>
              <a:rPr lang="en-US" sz="100" b="1" dirty="0" smtClean="0">
                <a:solidFill>
                  <a:schemeClr val="tx1"/>
                </a:solidFill>
                <a:latin typeface="Arial" panose="020B0604020202020204" pitchFamily="34" charset="0"/>
                <a:cs typeface="Arial" panose="020B0604020202020204" pitchFamily="34" charset="0"/>
              </a:rPr>
              <a:t> </a:t>
            </a:r>
            <a:r>
              <a:rPr lang="en-US" b="1" dirty="0" smtClean="0">
                <a:solidFill>
                  <a:schemeClr val="tx1"/>
                </a:solidFill>
                <a:latin typeface="Arial" panose="020B0604020202020204" pitchFamily="34" charset="0"/>
                <a:cs typeface="Arial" panose="020B0604020202020204" pitchFamily="34" charset="0"/>
              </a:rPr>
              <a:t>M</a:t>
            </a:r>
            <a:r>
              <a:rPr lang="en-US" sz="100" b="1" dirty="0" smtClean="0">
                <a:solidFill>
                  <a:schemeClr val="tx1"/>
                </a:solidFill>
                <a:latin typeface="Arial" panose="020B0604020202020204" pitchFamily="34" charset="0"/>
                <a:cs typeface="Arial" panose="020B0604020202020204" pitchFamily="34" charset="0"/>
              </a:rPr>
              <a:t> </a:t>
            </a:r>
            <a:r>
              <a:rPr lang="en-US" b="1" dirty="0" smtClean="0">
                <a:solidFill>
                  <a:schemeClr val="tx1"/>
                </a:solidFill>
                <a:latin typeface="Arial" panose="020B0604020202020204" pitchFamily="34" charset="0"/>
                <a:cs typeface="Arial" panose="020B0604020202020204" pitchFamily="34" charset="0"/>
              </a:rPr>
              <a:t>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Text messages of a maximum of 160 characters</a:t>
            </a:r>
          </a:p>
          <a:p>
            <a:pPr>
              <a:lnSpc>
                <a:spcPct val="100000"/>
              </a:lnSpc>
            </a:pPr>
            <a:r>
              <a:rPr lang="en-US" b="1" dirty="0" smtClean="0">
                <a:solidFill>
                  <a:schemeClr val="tx1"/>
                </a:solidFill>
                <a:latin typeface="Arial" panose="020B0604020202020204" pitchFamily="34" charset="0"/>
                <a:cs typeface="Arial" panose="020B0604020202020204" pitchFamily="34" charset="0"/>
              </a:rPr>
              <a:t>Multimedia messaging service (M</a:t>
            </a:r>
            <a:r>
              <a:rPr lang="en-US" sz="100" b="1" dirty="0" smtClean="0">
                <a:solidFill>
                  <a:schemeClr val="tx1"/>
                </a:solidFill>
                <a:latin typeface="Arial" panose="020B0604020202020204" pitchFamily="34" charset="0"/>
                <a:cs typeface="Arial" panose="020B0604020202020204" pitchFamily="34" charset="0"/>
              </a:rPr>
              <a:t> </a:t>
            </a:r>
            <a:r>
              <a:rPr lang="en-US" b="1" dirty="0" smtClean="0">
                <a:solidFill>
                  <a:schemeClr val="tx1"/>
                </a:solidFill>
                <a:latin typeface="Arial" panose="020B0604020202020204" pitchFamily="34" charset="0"/>
                <a:cs typeface="Arial" panose="020B0604020202020204" pitchFamily="34" charset="0"/>
              </a:rPr>
              <a:t>M</a:t>
            </a:r>
            <a:r>
              <a:rPr lang="en-US" sz="100" b="1" dirty="0" smtClean="0">
                <a:solidFill>
                  <a:schemeClr val="tx1"/>
                </a:solidFill>
                <a:latin typeface="Arial" panose="020B0604020202020204" pitchFamily="34" charset="0"/>
                <a:cs typeface="Arial" panose="020B0604020202020204" pitchFamily="34" charset="0"/>
              </a:rPr>
              <a:t> </a:t>
            </a:r>
            <a:r>
              <a:rPr lang="en-US" b="1" dirty="0" smtClean="0">
                <a:solidFill>
                  <a:schemeClr val="tx1"/>
                </a:solidFill>
                <a:latin typeface="Arial" panose="020B0604020202020204" pitchFamily="34" charset="0"/>
                <a:cs typeface="Arial" panose="020B0604020202020204" pitchFamily="34" charset="0"/>
              </a:rPr>
              <a:t>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Provides for pictures, video, or audio to be included in text messages</a:t>
            </a:r>
          </a:p>
          <a:p>
            <a:pPr>
              <a:lnSpc>
                <a:spcPct val="100000"/>
              </a:lnSpc>
            </a:pPr>
            <a:r>
              <a:rPr lang="en-US" dirty="0" smtClean="0">
                <a:solidFill>
                  <a:schemeClr val="tx1"/>
                </a:solidFill>
                <a:latin typeface="Arial" panose="020B0604020202020204" pitchFamily="34" charset="0"/>
                <a:cs typeface="Arial" panose="020B0604020202020204" pitchFamily="34" charset="0"/>
              </a:rPr>
              <a:t>Threat actors can send S</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M</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S messages that contain links to untrusted content</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Or send a specially crafted M</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M</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S video that can introduce malware into the device</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68212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Deployment Model Risks</a:t>
            </a:r>
          </a:p>
        </p:txBody>
      </p:sp>
      <p:sp>
        <p:nvSpPr>
          <p:cNvPr id="3" name="Content Placeholder 2"/>
          <p:cNvSpPr>
            <a:spLocks noGrp="1"/>
          </p:cNvSpPr>
          <p:nvPr>
            <p:ph idx="1"/>
          </p:nvPr>
        </p:nvSpPr>
        <p:spPr>
          <a:xfrm>
            <a:off x="365125" y="1538818"/>
            <a:ext cx="8093075" cy="3385542"/>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Risks associated with enterprise deployment models: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Users may erase the installed built-in limitations on their mobile device, which disables the built-in security features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Personal mobile devices are often shared among family members and friends, subjecting sensitive corporate data installed on a user’s device to outsiders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Different mobile devices have different hardware and O</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Ss that technical support staff might have to support</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It might be difficult securing the personal smartphone from an employee who left the company</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741944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Securing Mobile Devices</a:t>
            </a:r>
          </a:p>
        </p:txBody>
      </p:sp>
      <p:sp>
        <p:nvSpPr>
          <p:cNvPr id="3" name="Content Placeholder 2"/>
          <p:cNvSpPr>
            <a:spLocks noGrp="1"/>
          </p:cNvSpPr>
          <p:nvPr>
            <p:ph idx="1"/>
          </p:nvPr>
        </p:nvSpPr>
        <p:spPr>
          <a:xfrm>
            <a:off x="365125" y="1538818"/>
            <a:ext cx="8415338" cy="1461939"/>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Steps to securing mobile devices: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Configuring the device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Using mobile management tools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Configuring device app security</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2044672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Device Configuration (1 of 3)</a:t>
            </a:r>
          </a:p>
        </p:txBody>
      </p:sp>
      <p:sp>
        <p:nvSpPr>
          <p:cNvPr id="3" name="Content Placeholder 2"/>
          <p:cNvSpPr>
            <a:spLocks noGrp="1"/>
          </p:cNvSpPr>
          <p:nvPr>
            <p:ph idx="1"/>
          </p:nvPr>
        </p:nvSpPr>
        <p:spPr>
          <a:xfrm>
            <a:off x="365125" y="1538818"/>
            <a:ext cx="8169275" cy="4431983"/>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Disable Unused Features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It is important to disable unused features and turn off those that do not support the business use of the phone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Should disable Bluetooth wireless data communication</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In order to prevent bluejacking and bluesnarfing</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Use Strong Authentication</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Restrict unauthorized users with a screen lock and require a strong passcode</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Screen Lock</a:t>
            </a:r>
            <a:endParaRPr lang="en-US" altLang="en-US"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Lock screen prevents device from being used until the user enters the correct passcode</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Set screen to lock after a period of </a:t>
            </a:r>
            <a:r>
              <a:rPr lang="en-US" altLang="en-US" sz="2000" dirty="0" smtClean="0">
                <a:solidFill>
                  <a:schemeClr val="tx1"/>
                </a:solidFill>
                <a:latin typeface="Arial" panose="020B0604020202020204" pitchFamily="34" charset="0"/>
                <a:cs typeface="Arial" panose="020B0604020202020204" pitchFamily="34" charset="0"/>
              </a:rPr>
              <a:t>inactivity</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25016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Device Configuration (2 of 3)</a:t>
            </a:r>
          </a:p>
        </p:txBody>
      </p:sp>
      <p:sp>
        <p:nvSpPr>
          <p:cNvPr id="3" name="Content Placeholder 2"/>
          <p:cNvSpPr>
            <a:spLocks noGrp="1"/>
          </p:cNvSpPr>
          <p:nvPr>
            <p:ph idx="1"/>
          </p:nvPr>
        </p:nvSpPr>
        <p:spPr>
          <a:xfrm>
            <a:off x="365125" y="1538818"/>
            <a:ext cx="8415338" cy="4416594"/>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Screen Lock (continued</a:t>
            </a:r>
            <a:r>
              <a:rPr lang="en-US" altLang="en-US"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After a specific number of failed attempts to enter a passcode, additional security protections will occur:</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Extend lockout period</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Reset to factory </a:t>
            </a:r>
            <a:r>
              <a:rPr lang="en-US" altLang="en-US" sz="2000" dirty="0" smtClean="0">
                <a:solidFill>
                  <a:schemeClr val="tx1"/>
                </a:solidFill>
                <a:latin typeface="Arial" panose="020B0604020202020204" pitchFamily="34" charset="0"/>
                <a:cs typeface="Arial" panose="020B0604020202020204" pitchFamily="34" charset="0"/>
              </a:rPr>
              <a:t>settings</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Context-aware authentication</a:t>
            </a:r>
          </a:p>
          <a:p>
            <a:pPr lvl="2">
              <a:lnSpc>
                <a:spcPct val="100000"/>
              </a:lnSpc>
            </a:pPr>
            <a:r>
              <a:rPr lang="en-US" altLang="en-US" sz="2000" dirty="0" smtClean="0">
                <a:solidFill>
                  <a:schemeClr val="tx1"/>
                </a:solidFill>
                <a:latin typeface="Arial" panose="020B0604020202020204" pitchFamily="34" charset="0"/>
                <a:cs typeface="Arial" panose="020B0604020202020204" pitchFamily="34" charset="0"/>
              </a:rPr>
              <a:t>The device automatically unlocks and stays unlocked until a specific action occurs</a:t>
            </a:r>
            <a:endParaRPr lang="en-US" altLang="en-US" sz="2000" dirty="0">
              <a:solidFill>
                <a:schemeClr val="tx1"/>
              </a:solidFill>
              <a:latin typeface="Arial" panose="020B0604020202020204" pitchFamily="34" charset="0"/>
              <a:cs typeface="Arial" panose="020B0604020202020204" pitchFamily="34" charset="0"/>
            </a:endParaRP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Passcode</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Use a personal identification number (PIN)</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Use a fingerprint “swipe” on a sensor to unlock the device</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Draw or swipe a specific pattern connecting dots to unlock the device</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75844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Device Configuration (3 of 3)</a:t>
            </a:r>
          </a:p>
        </p:txBody>
      </p:sp>
      <p:pic>
        <p:nvPicPr>
          <p:cNvPr id="6" name="Picture 5" descr="Figure 10-6 Swipe pattern. A swipe pattern unlock has three rows of three dots.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02934" y="1676400"/>
            <a:ext cx="2744532" cy="4088792"/>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35968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Types of Mobile Devices</a:t>
            </a:r>
          </a:p>
        </p:txBody>
      </p:sp>
      <p:graphicFrame>
        <p:nvGraphicFramePr>
          <p:cNvPr id="5" name="Table 4" descr="A table titled, mobile device core and additional features. The table has 6 rows and 2 columns. The columns have the following headings from left to right. Core features, additional features. The row entries are as follows. Row 1: core features, small form factor; additional features, global positioning system, g p s. Row 2: core features, mobile operating system; additional features, microphone and or digital camera. Row 3: core features, wireless data network interface for accessing the internet, such as wi-fi or cellular telephony; additional features, wireless cellular connection for voice communications. Row 4: core features, applications, apps that can be acquired through different means; additional features, wireless personal area network interfaces like Bluetooth or near field communication, n f c. Row 5: core features, local non removable data storage; additional features, removable storage media. Row 6: core features, data synchronization capabilities with a separate computer or remote servers; additional features, support for using the device itself as removable storage for another computing device."/>
          <p:cNvGraphicFramePr>
            <a:graphicFrameLocks noGrp="1"/>
          </p:cNvGraphicFramePr>
          <p:nvPr>
            <p:extLst>
              <p:ext uri="{D42A27DB-BD31-4B8C-83A1-F6EECF244321}">
                <p14:modId xmlns:p14="http://schemas.microsoft.com/office/powerpoint/2010/main" val="2543596201"/>
              </p:ext>
            </p:extLst>
          </p:nvPr>
        </p:nvGraphicFramePr>
        <p:xfrm>
          <a:off x="1382695" y="1782191"/>
          <a:ext cx="6934200" cy="3464560"/>
        </p:xfrm>
        <a:graphic>
          <a:graphicData uri="http://schemas.openxmlformats.org/drawingml/2006/table">
            <a:tbl>
              <a:tblPr firstRow="1" bandRow="1">
                <a:tableStyleId>{5C22544A-7EE6-4342-B048-85BDC9FD1C3A}</a:tableStyleId>
              </a:tblPr>
              <a:tblGrid>
                <a:gridCol w="3113105">
                  <a:extLst>
                    <a:ext uri="{9D8B030D-6E8A-4147-A177-3AD203B41FA5}">
                      <a16:colId xmlns="" xmlns:a16="http://schemas.microsoft.com/office/drawing/2014/main" val="20000"/>
                    </a:ext>
                  </a:extLst>
                </a:gridCol>
                <a:gridCol w="3821095">
                  <a:extLst>
                    <a:ext uri="{9D8B030D-6E8A-4147-A177-3AD203B41FA5}">
                      <a16:colId xmlns="" xmlns:a16="http://schemas.microsoft.com/office/drawing/2014/main" val="20001"/>
                    </a:ext>
                  </a:extLst>
                </a:gridCol>
              </a:tblGrid>
              <a:tr h="370840">
                <a:tc>
                  <a:txBody>
                    <a:bodyPr/>
                    <a:lstStyle/>
                    <a:p>
                      <a:r>
                        <a:rPr lang="en-US" sz="1400" dirty="0" smtClean="0">
                          <a:solidFill>
                            <a:schemeClr val="tx1"/>
                          </a:solidFill>
                          <a:latin typeface="Arial" panose="020B0604020202020204" pitchFamily="34" charset="0"/>
                          <a:cs typeface="Arial" panose="020B0604020202020204" pitchFamily="34" charset="0"/>
                        </a:rPr>
                        <a:t>Core features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Additional features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Small form factor</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Global Positioning System (G</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P</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Mobile operating system</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Microphone</a:t>
                      </a:r>
                      <a:r>
                        <a:rPr lang="en-US" sz="1400" baseline="0" dirty="0" smtClean="0">
                          <a:solidFill>
                            <a:schemeClr val="tx1"/>
                          </a:solidFill>
                          <a:latin typeface="Arial" panose="020B0604020202020204" pitchFamily="34" charset="0"/>
                          <a:cs typeface="Arial" panose="020B0604020202020204" pitchFamily="34" charset="0"/>
                        </a:rPr>
                        <a:t> and/or digital camera</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Wireless data</a:t>
                      </a:r>
                      <a:r>
                        <a:rPr lang="en-US" sz="1400" baseline="0" dirty="0" smtClean="0">
                          <a:solidFill>
                            <a:schemeClr val="tx1"/>
                          </a:solidFill>
                          <a:latin typeface="Arial" panose="020B0604020202020204" pitchFamily="34" charset="0"/>
                          <a:cs typeface="Arial" panose="020B0604020202020204" pitchFamily="34" charset="0"/>
                        </a:rPr>
                        <a:t> network interface for accessing the Internet, such as Wi-Fi or cellular telephony</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Wireless cellular connection for voice communications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Applications (apps) that can be acquired through different means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Wireless personal area network interfaces like Bluetooth or near</a:t>
                      </a:r>
                      <a:r>
                        <a:rPr lang="en-US" sz="1400" baseline="0" dirty="0" smtClean="0">
                          <a:solidFill>
                            <a:schemeClr val="tx1"/>
                          </a:solidFill>
                          <a:latin typeface="Arial" panose="020B0604020202020204" pitchFamily="34" charset="0"/>
                          <a:cs typeface="Arial" panose="020B0604020202020204" pitchFamily="34" charset="0"/>
                        </a:rPr>
                        <a:t> field communication (N</a:t>
                      </a:r>
                      <a:r>
                        <a:rPr lang="en-US" sz="100" baseline="0" dirty="0" smtClean="0">
                          <a:solidFill>
                            <a:schemeClr val="tx1"/>
                          </a:solidFill>
                          <a:latin typeface="Arial" panose="020B0604020202020204" pitchFamily="34" charset="0"/>
                          <a:cs typeface="Arial" panose="020B0604020202020204" pitchFamily="34" charset="0"/>
                        </a:rPr>
                        <a:t> </a:t>
                      </a:r>
                      <a:r>
                        <a:rPr lang="en-US" sz="1400" baseline="0" dirty="0" smtClean="0">
                          <a:solidFill>
                            <a:schemeClr val="tx1"/>
                          </a:solidFill>
                          <a:latin typeface="Arial" panose="020B0604020202020204" pitchFamily="34" charset="0"/>
                          <a:cs typeface="Arial" panose="020B0604020202020204" pitchFamily="34" charset="0"/>
                        </a:rPr>
                        <a:t>F</a:t>
                      </a:r>
                      <a:r>
                        <a:rPr lang="en-US" sz="100" baseline="0" dirty="0" smtClean="0">
                          <a:solidFill>
                            <a:schemeClr val="tx1"/>
                          </a:solidFill>
                          <a:latin typeface="Arial" panose="020B0604020202020204" pitchFamily="34" charset="0"/>
                          <a:cs typeface="Arial" panose="020B0604020202020204" pitchFamily="34" charset="0"/>
                        </a:rPr>
                        <a:t> </a:t>
                      </a:r>
                      <a:r>
                        <a:rPr lang="en-US" sz="1400" baseline="0" dirty="0" smtClean="0">
                          <a:solidFill>
                            <a:schemeClr val="tx1"/>
                          </a:solidFill>
                          <a:latin typeface="Arial" panose="020B0604020202020204" pitchFamily="34" charset="0"/>
                          <a:cs typeface="Arial" panose="020B0604020202020204" pitchFamily="34" charset="0"/>
                        </a:rPr>
                        <a:t>C)</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Local non removable</a:t>
                      </a:r>
                      <a:r>
                        <a:rPr lang="en-US" sz="1400" baseline="0" dirty="0" smtClean="0">
                          <a:solidFill>
                            <a:schemeClr val="tx1"/>
                          </a:solidFill>
                          <a:latin typeface="Arial" panose="020B0604020202020204" pitchFamily="34" charset="0"/>
                          <a:cs typeface="Arial" panose="020B0604020202020204" pitchFamily="34" charset="0"/>
                        </a:rPr>
                        <a:t> data storage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Removable storage media</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Data synchronization capabilities</a:t>
                      </a:r>
                      <a:r>
                        <a:rPr lang="en-US" sz="1400" baseline="0" dirty="0" smtClean="0">
                          <a:solidFill>
                            <a:schemeClr val="tx1"/>
                          </a:solidFill>
                          <a:latin typeface="Arial" panose="020B0604020202020204" pitchFamily="34" charset="0"/>
                          <a:cs typeface="Arial" panose="020B0604020202020204" pitchFamily="34" charset="0"/>
                        </a:rPr>
                        <a:t> with a separate computer or remote servers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Support</a:t>
                      </a:r>
                      <a:r>
                        <a:rPr lang="en-US" sz="1400" baseline="0" dirty="0" smtClean="0">
                          <a:solidFill>
                            <a:schemeClr val="tx1"/>
                          </a:solidFill>
                          <a:latin typeface="Arial" panose="020B0604020202020204" pitchFamily="34" charset="0"/>
                          <a:cs typeface="Arial" panose="020B0604020202020204" pitchFamily="34" charset="0"/>
                        </a:rPr>
                        <a:t> for using the device itself as removable storage for another computing device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bl>
          </a:graphicData>
        </a:graphic>
      </p:graphicFrame>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997187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Manage Encryption</a:t>
            </a:r>
          </a:p>
        </p:txBody>
      </p:sp>
      <p:sp>
        <p:nvSpPr>
          <p:cNvPr id="3" name="Content Placeholder 2"/>
          <p:cNvSpPr>
            <a:spLocks noGrp="1"/>
          </p:cNvSpPr>
          <p:nvPr>
            <p:ph idx="1"/>
          </p:nvPr>
        </p:nvSpPr>
        <p:spPr>
          <a:xfrm>
            <a:off x="365125" y="1538818"/>
            <a:ext cx="8321675" cy="4425827"/>
          </a:xfrm>
        </p:spPr>
        <p:txBody>
          <a:bodyPr/>
          <a:lstStyle/>
          <a:p>
            <a:pPr>
              <a:lnSpc>
                <a:spcPct val="100000"/>
              </a:lnSpc>
            </a:pPr>
            <a:r>
              <a:rPr lang="en-US" sz="1800" dirty="0" smtClean="0">
                <a:solidFill>
                  <a:schemeClr val="tx1"/>
                </a:solidFill>
                <a:latin typeface="Arial" panose="020B0604020202020204" pitchFamily="34" charset="0"/>
                <a:cs typeface="Arial" panose="020B0604020202020204" pitchFamily="34" charset="0"/>
              </a:rPr>
              <a:t>Significant loopholes in which mobile device data can be accessed through data-in-transit and remote data-at-rest</a:t>
            </a:r>
          </a:p>
          <a:p>
            <a:pPr>
              <a:lnSpc>
                <a:spcPct val="100000"/>
              </a:lnSpc>
            </a:pPr>
            <a:r>
              <a:rPr lang="en-US" sz="1800" b="1" dirty="0" smtClean="0">
                <a:solidFill>
                  <a:schemeClr val="tx1"/>
                </a:solidFill>
                <a:latin typeface="Arial" panose="020B0604020202020204" pitchFamily="34" charset="0"/>
                <a:cs typeface="Arial" panose="020B0604020202020204" pitchFamily="34" charset="0"/>
              </a:rPr>
              <a:t>Data-in-transit</a:t>
            </a:r>
          </a:p>
          <a:p>
            <a:pPr lvl="1">
              <a:lnSpc>
                <a:spcPct val="100000"/>
              </a:lnSpc>
            </a:pPr>
            <a:r>
              <a:rPr lang="en-US" dirty="0" smtClean="0">
                <a:solidFill>
                  <a:schemeClr val="tx1"/>
                </a:solidFill>
                <a:latin typeface="Arial" panose="020B0604020202020204" pitchFamily="34" charset="0"/>
                <a:cs typeface="Arial" panose="020B0604020202020204" pitchFamily="34" charset="0"/>
              </a:rPr>
              <a:t>Carriers build surveillance capabilities into their networks</a:t>
            </a:r>
          </a:p>
          <a:p>
            <a:pPr lvl="1">
              <a:lnSpc>
                <a:spcPct val="100000"/>
              </a:lnSpc>
            </a:pPr>
            <a:r>
              <a:rPr lang="en-US" dirty="0" smtClean="0">
                <a:solidFill>
                  <a:schemeClr val="tx1"/>
                </a:solidFill>
                <a:latin typeface="Arial" panose="020B0604020202020204" pitchFamily="34" charset="0"/>
                <a:cs typeface="Arial" panose="020B0604020202020204" pitchFamily="34" charset="0"/>
              </a:rPr>
              <a:t>Allows law enforcement agencies to collect data-in-transit</a:t>
            </a:r>
          </a:p>
          <a:p>
            <a:pPr lvl="1">
              <a:lnSpc>
                <a:spcPct val="100000"/>
              </a:lnSpc>
            </a:pPr>
            <a:r>
              <a:rPr lang="en-US" dirty="0" smtClean="0">
                <a:solidFill>
                  <a:schemeClr val="tx1"/>
                </a:solidFill>
                <a:latin typeface="Arial" panose="020B0604020202020204" pitchFamily="34" charset="0"/>
                <a:cs typeface="Arial" panose="020B0604020202020204" pitchFamily="34" charset="0"/>
              </a:rPr>
              <a:t>New mobile apps deliver over-the-top (O</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T</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T) content</a:t>
            </a:r>
          </a:p>
          <a:p>
            <a:pPr lvl="2">
              <a:lnSpc>
                <a:spcPct val="100000"/>
              </a:lnSpc>
            </a:pPr>
            <a:r>
              <a:rPr lang="en-US" sz="1800" dirty="0" smtClean="0">
                <a:solidFill>
                  <a:schemeClr val="tx1"/>
                </a:solidFill>
                <a:latin typeface="Arial" panose="020B0604020202020204" pitchFamily="34" charset="0"/>
                <a:cs typeface="Arial" panose="020B0604020202020204" pitchFamily="34" charset="0"/>
              </a:rPr>
              <a:t>Delivery of content over the Internet without telecoms being directly involved</a:t>
            </a:r>
          </a:p>
          <a:p>
            <a:pPr>
              <a:lnSpc>
                <a:spcPct val="100000"/>
              </a:lnSpc>
            </a:pPr>
            <a:r>
              <a:rPr lang="en-US" sz="1800" b="1" dirty="0" smtClean="0">
                <a:solidFill>
                  <a:schemeClr val="tx1"/>
                </a:solidFill>
                <a:latin typeface="Arial" panose="020B0604020202020204" pitchFamily="34" charset="0"/>
                <a:cs typeface="Arial" panose="020B0604020202020204" pitchFamily="34" charset="0"/>
              </a:rPr>
              <a:t>Remote Data-at-Rest</a:t>
            </a:r>
          </a:p>
          <a:p>
            <a:pPr lvl="1">
              <a:lnSpc>
                <a:spcPct val="100000"/>
              </a:lnSpc>
            </a:pPr>
            <a:r>
              <a:rPr lang="en-US" dirty="0" smtClean="0">
                <a:solidFill>
                  <a:schemeClr val="tx1"/>
                </a:solidFill>
                <a:latin typeface="Arial" panose="020B0604020202020204" pitchFamily="34" charset="0"/>
                <a:cs typeface="Arial" panose="020B0604020202020204" pitchFamily="34" charset="0"/>
              </a:rPr>
              <a:t>Apple and Google possess decryption keys necessary to unlock data on their servers</a:t>
            </a:r>
          </a:p>
          <a:p>
            <a:pPr lvl="1">
              <a:lnSpc>
                <a:spcPct val="100000"/>
              </a:lnSpc>
            </a:pPr>
            <a:r>
              <a:rPr lang="en-US" dirty="0" smtClean="0">
                <a:solidFill>
                  <a:schemeClr val="tx1"/>
                </a:solidFill>
                <a:latin typeface="Arial" panose="020B0604020202020204" pitchFamily="34" charset="0"/>
                <a:cs typeface="Arial" panose="020B0604020202020204" pitchFamily="34" charset="0"/>
              </a:rPr>
              <a:t>Courts routinely server order to Apple and Google to provide data stored on their servers</a:t>
            </a:r>
          </a:p>
          <a:p>
            <a:pPr lvl="1">
              <a:lnSpc>
                <a:spcPct val="100000"/>
              </a:lnSpc>
            </a:pPr>
            <a:r>
              <a:rPr lang="en-US" dirty="0" smtClean="0">
                <a:solidFill>
                  <a:schemeClr val="tx1"/>
                </a:solidFill>
                <a:latin typeface="Arial" panose="020B0604020202020204" pitchFamily="34" charset="0"/>
                <a:cs typeface="Arial" panose="020B0604020202020204" pitchFamily="34" charset="0"/>
              </a:rPr>
              <a:t>Users can choose to turn off backups to i</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Cloud or Google servers</a:t>
            </a:r>
            <a:endParaRPr 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814008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Segment Storage</a:t>
            </a:r>
          </a:p>
        </p:txBody>
      </p:sp>
      <p:sp>
        <p:nvSpPr>
          <p:cNvPr id="3" name="Content Placeholder 2"/>
          <p:cNvSpPr>
            <a:spLocks noGrp="1"/>
          </p:cNvSpPr>
          <p:nvPr>
            <p:ph idx="1"/>
          </p:nvPr>
        </p:nvSpPr>
        <p:spPr>
          <a:xfrm>
            <a:off x="365125" y="1538818"/>
            <a:ext cx="8415338" cy="3693319"/>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Storage segmentation</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Separating business data from personal data</a:t>
            </a:r>
          </a:p>
          <a:p>
            <a:pPr>
              <a:lnSpc>
                <a:spcPct val="100000"/>
              </a:lnSpc>
            </a:pPr>
            <a:r>
              <a:rPr lang="en-US" dirty="0" smtClean="0">
                <a:solidFill>
                  <a:schemeClr val="tx1"/>
                </a:solidFill>
                <a:latin typeface="Arial" panose="020B0604020202020204" pitchFamily="34" charset="0"/>
                <a:cs typeface="Arial" panose="020B0604020202020204" pitchFamily="34" charset="0"/>
              </a:rPr>
              <a:t>Containerization</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Separating storage into separate business and personal “containers” and managing each appropriately</a:t>
            </a:r>
          </a:p>
          <a:p>
            <a:pPr>
              <a:lnSpc>
                <a:spcPct val="100000"/>
              </a:lnSpc>
            </a:pPr>
            <a:r>
              <a:rPr lang="en-US" dirty="0" smtClean="0">
                <a:solidFill>
                  <a:schemeClr val="tx1"/>
                </a:solidFill>
                <a:latin typeface="Arial" panose="020B0604020202020204" pitchFamily="34" charset="0"/>
                <a:cs typeface="Arial" panose="020B0604020202020204" pitchFamily="34" charset="0"/>
              </a:rPr>
              <a:t>Advantages to storage segmentation:</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Helps companies avoid data ownership privacy issues and legal concerns regarding a user’s personal data</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Allows companies to delete only business data when necessary without touching personal data</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51815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Enable Loss or Theft Services (1 of 2)</a:t>
            </a:r>
          </a:p>
        </p:txBody>
      </p:sp>
      <p:sp>
        <p:nvSpPr>
          <p:cNvPr id="3" name="Content Placeholder 2"/>
          <p:cNvSpPr>
            <a:spLocks noGrp="1"/>
          </p:cNvSpPr>
          <p:nvPr>
            <p:ph idx="1"/>
          </p:nvPr>
        </p:nvSpPr>
        <p:spPr>
          <a:xfrm>
            <a:off x="365125" y="1538818"/>
            <a:ext cx="8245475" cy="4370427"/>
          </a:xfrm>
        </p:spPr>
        <p:txBody>
          <a:bodyPr/>
          <a:lstStyle/>
          <a:p>
            <a:pPr>
              <a:lnSpc>
                <a:spcPct val="100000"/>
              </a:lnSpc>
            </a:pPr>
            <a:r>
              <a:rPr lang="en-US" altLang="en-US" sz="1800" dirty="0">
                <a:solidFill>
                  <a:schemeClr val="tx1"/>
                </a:solidFill>
                <a:latin typeface="Arial" panose="020B0604020202020204" pitchFamily="34" charset="0"/>
                <a:cs typeface="Arial" panose="020B0604020202020204" pitchFamily="34" charset="0"/>
              </a:rPr>
              <a:t>To reduce the risk of theft or loss:</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Keep the mobile device out of sight when traveling in a high-risk area</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Always maintain awareness of your surroundings</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When holding the device, use both hands to make it difficult for a thief to snatch</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Do not use the device on escalators or near train </a:t>
            </a:r>
            <a:r>
              <a:rPr lang="en-US" altLang="en-US" dirty="0" smtClean="0">
                <a:solidFill>
                  <a:schemeClr val="tx1"/>
                </a:solidFill>
                <a:latin typeface="Arial" panose="020B0604020202020204" pitchFamily="34" charset="0"/>
                <a:cs typeface="Arial" panose="020B0604020202020204" pitchFamily="34" charset="0"/>
              </a:rPr>
              <a:t>doors</a:t>
            </a:r>
          </a:p>
          <a:p>
            <a:pPr lvl="1">
              <a:lnSpc>
                <a:spcPct val="100000"/>
              </a:lnSpc>
            </a:pPr>
            <a:r>
              <a:rPr lang="en-US" altLang="en-US" dirty="0" smtClean="0">
                <a:solidFill>
                  <a:schemeClr val="tx1"/>
                </a:solidFill>
                <a:latin typeface="Arial" panose="020B0604020202020204" pitchFamily="34" charset="0"/>
                <a:cs typeface="Arial" panose="020B0604020202020204" pitchFamily="34" charset="0"/>
              </a:rPr>
              <a:t>White or red headphone cords may indicate they are connected to an expensive device, so consider replacing cord</a:t>
            </a:r>
          </a:p>
          <a:p>
            <a:pPr lvl="1">
              <a:lnSpc>
                <a:spcPct val="100000"/>
              </a:lnSpc>
            </a:pPr>
            <a:r>
              <a:rPr lang="en-US" altLang="en-US" dirty="0" smtClean="0">
                <a:solidFill>
                  <a:schemeClr val="tx1"/>
                </a:solidFill>
                <a:latin typeface="Arial" panose="020B0604020202020204" pitchFamily="34" charset="0"/>
                <a:cs typeface="Arial" panose="020B0604020202020204" pitchFamily="34" charset="0"/>
              </a:rPr>
              <a:t>If theft does occur, do not resist or chase the thief</a:t>
            </a:r>
            <a:endParaRPr lang="en-US" altLang="en-US" dirty="0">
              <a:solidFill>
                <a:schemeClr val="tx1"/>
              </a:solidFill>
              <a:latin typeface="Arial" panose="020B0604020202020204" pitchFamily="34" charset="0"/>
              <a:cs typeface="Arial" panose="020B0604020202020204" pitchFamily="34" charset="0"/>
            </a:endParaRPr>
          </a:p>
          <a:p>
            <a:pPr>
              <a:lnSpc>
                <a:spcPct val="100000"/>
              </a:lnSpc>
            </a:pPr>
            <a:r>
              <a:rPr lang="en-US" altLang="en-US" sz="1800" dirty="0">
                <a:solidFill>
                  <a:schemeClr val="tx1"/>
                </a:solidFill>
                <a:latin typeface="Arial" panose="020B0604020202020204" pitchFamily="34" charset="0"/>
                <a:cs typeface="Arial" panose="020B0604020202020204" pitchFamily="34" charset="0"/>
              </a:rPr>
              <a:t>If a device is lost or stolen, </a:t>
            </a:r>
            <a:r>
              <a:rPr lang="en-US" altLang="en-US" sz="1800" dirty="0" smtClean="0">
                <a:solidFill>
                  <a:schemeClr val="tx1"/>
                </a:solidFill>
                <a:latin typeface="Arial" panose="020B0604020202020204" pitchFamily="34" charset="0"/>
                <a:cs typeface="Arial" panose="020B0604020202020204" pitchFamily="34" charset="0"/>
              </a:rPr>
              <a:t>several security features can be enabled to locate the device or limit the damage (see Table on the next slide)</a:t>
            </a:r>
            <a:endParaRPr lang="en-US" altLang="en-US" sz="1800" b="1" dirty="0">
              <a:solidFill>
                <a:schemeClr val="tx1"/>
              </a:solidFill>
              <a:latin typeface="Arial" panose="020B0604020202020204" pitchFamily="34" charset="0"/>
              <a:cs typeface="Arial" panose="020B0604020202020204" pitchFamily="34" charset="0"/>
            </a:endParaRPr>
          </a:p>
          <a:p>
            <a:pPr>
              <a:lnSpc>
                <a:spcPct val="100000"/>
              </a:lnSpc>
            </a:pPr>
            <a:r>
              <a:rPr lang="en-US" altLang="en-US" sz="1800" dirty="0">
                <a:solidFill>
                  <a:schemeClr val="tx1"/>
                </a:solidFill>
                <a:latin typeface="Arial" panose="020B0604020202020204" pitchFamily="34" charset="0"/>
                <a:cs typeface="Arial" panose="020B0604020202020204" pitchFamily="34" charset="0"/>
              </a:rPr>
              <a:t>If a device is lost or </a:t>
            </a:r>
            <a:r>
              <a:rPr lang="en-US" altLang="en-US" sz="1800" dirty="0" smtClean="0">
                <a:solidFill>
                  <a:schemeClr val="tx1"/>
                </a:solidFill>
                <a:latin typeface="Arial" panose="020B0604020202020204" pitchFamily="34" charset="0"/>
                <a:cs typeface="Arial" panose="020B0604020202020204" pitchFamily="34" charset="0"/>
              </a:rPr>
              <a:t>stolen and cannot be located, </a:t>
            </a:r>
            <a:r>
              <a:rPr lang="en-US" altLang="en-US" sz="1800" dirty="0">
                <a:solidFill>
                  <a:schemeClr val="tx1"/>
                </a:solidFill>
                <a:latin typeface="Arial" panose="020B0604020202020204" pitchFamily="34" charset="0"/>
                <a:cs typeface="Arial" panose="020B0604020202020204" pitchFamily="34" charset="0"/>
              </a:rPr>
              <a:t>it may be necessary to perform a </a:t>
            </a:r>
            <a:r>
              <a:rPr lang="en-US" altLang="en-US" sz="1800" b="1" dirty="0">
                <a:solidFill>
                  <a:schemeClr val="tx1"/>
                </a:solidFill>
                <a:latin typeface="Arial" panose="020B0604020202020204" pitchFamily="34" charset="0"/>
                <a:cs typeface="Arial" panose="020B0604020202020204" pitchFamily="34" charset="0"/>
              </a:rPr>
              <a:t>remote wiping</a:t>
            </a:r>
            <a:r>
              <a:rPr lang="en-US" altLang="en-US" sz="1800" dirty="0">
                <a:solidFill>
                  <a:schemeClr val="tx1"/>
                </a:solidFill>
                <a:latin typeface="Arial" panose="020B0604020202020204" pitchFamily="34" charset="0"/>
                <a:cs typeface="Arial" panose="020B0604020202020204" pitchFamily="34" charset="0"/>
              </a:rPr>
              <a:t>, which erases sensitive data stored on the </a:t>
            </a:r>
            <a:r>
              <a:rPr lang="en-US" altLang="en-US" sz="1800" dirty="0" smtClean="0">
                <a:solidFill>
                  <a:schemeClr val="tx1"/>
                </a:solidFill>
                <a:latin typeface="Arial" panose="020B0604020202020204" pitchFamily="34" charset="0"/>
                <a:cs typeface="Arial" panose="020B0604020202020204" pitchFamily="34" charset="0"/>
              </a:rPr>
              <a:t>device</a:t>
            </a:r>
            <a:endParaRPr lang="en-US" sz="18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59028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Enable Loss or Theft Services (2 of 2)</a:t>
            </a:r>
          </a:p>
        </p:txBody>
      </p:sp>
      <p:graphicFrame>
        <p:nvGraphicFramePr>
          <p:cNvPr id="6" name="Table 5" descr="A table titled, security features for locating lost or stolen mobile devices. The table has 5 rows and 2 columns. The columns have the following headings from left to right. Security feature, explanation. The row entries are as follows. Row 1: security feature, alarm; explanation, the device can generate an alarm even if it is on mute. Row 2: security feature, last known location; explanation, if the battery is charged to less than a specific percentage, the device’s last known location can be indicated on an online map. Row 3: security feature, locate; explanation, the current location of the device can be pinpointed on a map through the device’s g p s. Row 4: security feature, remote lockout; explanation, the mobile device can be remotely locked and a custom message sent that is displayed on the login screen. Row 5: security feature, thief picture; explanation, a thief who enters an incorrect passcode three times will have her picture taken through the device’s on-board camera and emailed to the owner."/>
          <p:cNvGraphicFramePr>
            <a:graphicFrameLocks noGrp="1"/>
          </p:cNvGraphicFramePr>
          <p:nvPr>
            <p:extLst>
              <p:ext uri="{D42A27DB-BD31-4B8C-83A1-F6EECF244321}">
                <p14:modId xmlns:p14="http://schemas.microsoft.com/office/powerpoint/2010/main" val="2795689755"/>
              </p:ext>
            </p:extLst>
          </p:nvPr>
        </p:nvGraphicFramePr>
        <p:xfrm>
          <a:off x="1508904" y="1858391"/>
          <a:ext cx="6781693" cy="3241040"/>
        </p:xfrm>
        <a:graphic>
          <a:graphicData uri="http://schemas.openxmlformats.org/drawingml/2006/table">
            <a:tbl>
              <a:tblPr firstRow="1" bandRow="1">
                <a:tableStyleId>{5C22544A-7EE6-4342-B048-85BDC9FD1C3A}</a:tableStyleId>
              </a:tblPr>
              <a:tblGrid>
                <a:gridCol w="1864966">
                  <a:extLst>
                    <a:ext uri="{9D8B030D-6E8A-4147-A177-3AD203B41FA5}">
                      <a16:colId xmlns="" xmlns:a16="http://schemas.microsoft.com/office/drawing/2014/main" val="20000"/>
                    </a:ext>
                  </a:extLst>
                </a:gridCol>
                <a:gridCol w="4916727">
                  <a:extLst>
                    <a:ext uri="{9D8B030D-6E8A-4147-A177-3AD203B41FA5}">
                      <a16:colId xmlns="" xmlns:a16="http://schemas.microsoft.com/office/drawing/2014/main" val="20001"/>
                    </a:ext>
                  </a:extLst>
                </a:gridCol>
              </a:tblGrid>
              <a:tr h="370840">
                <a:tc>
                  <a:txBody>
                    <a:bodyPr/>
                    <a:lstStyle/>
                    <a:p>
                      <a:r>
                        <a:rPr lang="en-US" sz="1400" dirty="0" smtClean="0">
                          <a:solidFill>
                            <a:schemeClr val="tx1"/>
                          </a:solidFill>
                          <a:latin typeface="Arial" panose="020B0604020202020204" pitchFamily="34" charset="0"/>
                          <a:cs typeface="Arial" panose="020B0604020202020204" pitchFamily="34" charset="0"/>
                        </a:rPr>
                        <a:t>Security feature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Explanation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Alarm</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The device can generate an alarm even if it is on mute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Last known location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If the battery is charged to less than a</a:t>
                      </a:r>
                      <a:r>
                        <a:rPr lang="en-US" sz="1400" baseline="0" dirty="0" smtClean="0">
                          <a:solidFill>
                            <a:schemeClr val="tx1"/>
                          </a:solidFill>
                          <a:latin typeface="Arial" panose="020B0604020202020204" pitchFamily="34" charset="0"/>
                          <a:cs typeface="Arial" panose="020B0604020202020204" pitchFamily="34" charset="0"/>
                        </a:rPr>
                        <a:t> specific percentage, the device’s last known location can be indicated on an online map</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Locate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The current location of the device can be pinpointed on a map through the device’s G</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P</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Remote lookout</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The mobile</a:t>
                      </a:r>
                      <a:r>
                        <a:rPr lang="en-US" sz="1400" baseline="0" dirty="0" smtClean="0">
                          <a:solidFill>
                            <a:schemeClr val="tx1"/>
                          </a:solidFill>
                          <a:latin typeface="Arial" panose="020B0604020202020204" pitchFamily="34" charset="0"/>
                          <a:cs typeface="Arial" panose="020B0604020202020204" pitchFamily="34" charset="0"/>
                        </a:rPr>
                        <a:t> device can be remotely locked and a custom message sent that is displayed on the login screen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Thief</a:t>
                      </a:r>
                      <a:r>
                        <a:rPr lang="en-US" sz="1400" baseline="0" dirty="0" smtClean="0">
                          <a:solidFill>
                            <a:schemeClr val="tx1"/>
                          </a:solidFill>
                          <a:latin typeface="Arial" panose="020B0604020202020204" pitchFamily="34" charset="0"/>
                          <a:cs typeface="Arial" panose="020B0604020202020204" pitchFamily="34" charset="0"/>
                        </a:rPr>
                        <a:t> picture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A thief</a:t>
                      </a:r>
                      <a:r>
                        <a:rPr lang="en-US" sz="1400" baseline="0" dirty="0" smtClean="0">
                          <a:solidFill>
                            <a:schemeClr val="tx1"/>
                          </a:solidFill>
                          <a:latin typeface="Arial" panose="020B0604020202020204" pitchFamily="34" charset="0"/>
                          <a:cs typeface="Arial" panose="020B0604020202020204" pitchFamily="34" charset="0"/>
                        </a:rPr>
                        <a:t> who enters an incorrect passcode three times will have her picture taken through the device’s on-board camera and emailed to the owner</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bl>
          </a:graphicData>
        </a:graphic>
      </p:graphicFrame>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29980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Mobile Management Tools</a:t>
            </a:r>
          </a:p>
        </p:txBody>
      </p:sp>
      <p:sp>
        <p:nvSpPr>
          <p:cNvPr id="3" name="Content Placeholder 2"/>
          <p:cNvSpPr>
            <a:spLocks noGrp="1"/>
          </p:cNvSpPr>
          <p:nvPr>
            <p:ph idx="1"/>
          </p:nvPr>
        </p:nvSpPr>
        <p:spPr>
          <a:xfrm>
            <a:off x="365125" y="1538818"/>
            <a:ext cx="8415338" cy="1461939"/>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Support tools: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Mobile device management</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Mobile application management</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Mobile content management</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412632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Mobile Device Management (</a:t>
            </a:r>
            <a:r>
              <a:rPr lang="en-US" sz="2800" b="1" dirty="0" smtClean="0">
                <a:solidFill>
                  <a:srgbClr val="0080A9"/>
                </a:solidFill>
                <a:latin typeface="Arial" panose="020B0604020202020204" pitchFamily="34" charset="0"/>
                <a:cs typeface="Arial" panose="020B0604020202020204" pitchFamily="34" charset="0"/>
              </a:rPr>
              <a:t>M</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D</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M</a:t>
            </a:r>
            <a:r>
              <a:rPr lang="en-US" sz="2800" b="1" dirty="0">
                <a:solidFill>
                  <a:srgbClr val="0080A9"/>
                </a:solidFill>
                <a:latin typeface="Arial" panose="020B0604020202020204" pitchFamily="34" charset="0"/>
                <a:cs typeface="Arial" panose="020B0604020202020204" pitchFamily="34" charset="0"/>
              </a:rPr>
              <a:t>) (1 of 2)</a:t>
            </a:r>
          </a:p>
        </p:txBody>
      </p:sp>
      <p:sp>
        <p:nvSpPr>
          <p:cNvPr id="3" name="Content Placeholder 2"/>
          <p:cNvSpPr>
            <a:spLocks noGrp="1"/>
          </p:cNvSpPr>
          <p:nvPr>
            <p:ph idx="1"/>
          </p:nvPr>
        </p:nvSpPr>
        <p:spPr>
          <a:xfrm>
            <a:off x="365125" y="1538818"/>
            <a:ext cx="8415338" cy="3308598"/>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Mobile Device Management (</a:t>
            </a:r>
            <a:r>
              <a:rPr lang="en-US" altLang="en-US" dirty="0" smtClean="0">
                <a:solidFill>
                  <a:schemeClr val="tx1"/>
                </a:solidFill>
                <a:latin typeface="Arial" panose="020B0604020202020204" pitchFamily="34" charset="0"/>
                <a:cs typeface="Arial" panose="020B0604020202020204" pitchFamily="34" charset="0"/>
              </a:rPr>
              <a:t>M</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M</a:t>
            </a:r>
            <a:r>
              <a:rPr lang="en-US" altLang="en-US"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Tools that allow a device to be managed remotely by an organization</a:t>
            </a:r>
          </a:p>
          <a:p>
            <a:pPr>
              <a:lnSpc>
                <a:spcPct val="100000"/>
              </a:lnSpc>
            </a:pPr>
            <a:r>
              <a:rPr lang="en-US" altLang="en-US" dirty="0">
                <a:solidFill>
                  <a:schemeClr val="tx1"/>
                </a:solidFill>
                <a:latin typeface="Arial" panose="020B0604020202020204" pitchFamily="34" charset="0"/>
                <a:cs typeface="Arial" panose="020B0604020202020204" pitchFamily="34" charset="0"/>
              </a:rPr>
              <a:t>Usually involve: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 server component that sends out management commands to mobile devices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 client component to receive and implement the management commands</a:t>
            </a:r>
          </a:p>
          <a:p>
            <a:pPr>
              <a:lnSpc>
                <a:spcPct val="100000"/>
              </a:lnSpc>
            </a:pPr>
            <a:r>
              <a:rPr lang="en-US" altLang="en-US" dirty="0">
                <a:solidFill>
                  <a:schemeClr val="tx1"/>
                </a:solidFill>
                <a:latin typeface="Arial" panose="020B0604020202020204" pitchFamily="34" charset="0"/>
                <a:cs typeface="Arial" panose="020B0604020202020204" pitchFamily="34" charset="0"/>
              </a:rPr>
              <a:t>An administrator can perform over the air (</a:t>
            </a:r>
            <a:r>
              <a:rPr lang="en-US" altLang="en-US" dirty="0" smtClean="0">
                <a:solidFill>
                  <a:schemeClr val="tx1"/>
                </a:solidFill>
                <a:latin typeface="Arial" panose="020B0604020202020204" pitchFamily="34" charset="0"/>
                <a:cs typeface="Arial" panose="020B0604020202020204" pitchFamily="34" charset="0"/>
              </a:rPr>
              <a:t>O</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T</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dirty="0">
                <a:solidFill>
                  <a:schemeClr val="tx1"/>
                </a:solidFill>
                <a:latin typeface="Arial" panose="020B0604020202020204" pitchFamily="34" charset="0"/>
                <a:cs typeface="Arial" panose="020B0604020202020204" pitchFamily="34" charset="0"/>
              </a:rPr>
              <a:t>) updates or configuration changes to one </a:t>
            </a:r>
            <a:r>
              <a:rPr lang="en-US" altLang="en-US" dirty="0" smtClean="0">
                <a:solidFill>
                  <a:schemeClr val="tx1"/>
                </a:solidFill>
                <a:latin typeface="Arial" panose="020B0604020202020204" pitchFamily="34" charset="0"/>
                <a:cs typeface="Arial" panose="020B0604020202020204" pitchFamily="34" charset="0"/>
              </a:rPr>
              <a:t>device</a:t>
            </a:r>
            <a:endParaRPr 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021251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Mobile Device Management (M</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D</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M) </a:t>
            </a:r>
            <a:r>
              <a:rPr lang="en-US" sz="2800" b="1" dirty="0" smtClean="0">
                <a:solidFill>
                  <a:srgbClr val="0080A9"/>
                </a:solidFill>
                <a:latin typeface="Arial" panose="020B0604020202020204" pitchFamily="34" charset="0"/>
                <a:cs typeface="Arial" panose="020B0604020202020204" pitchFamily="34" charset="0"/>
              </a:rPr>
              <a:t>(2 </a:t>
            </a:r>
            <a:r>
              <a:rPr lang="en-US" sz="2800" b="1" dirty="0">
                <a:solidFill>
                  <a:srgbClr val="0080A9"/>
                </a:solidFill>
                <a:latin typeface="Arial" panose="020B0604020202020204" pitchFamily="34" charset="0"/>
                <a:cs typeface="Arial" panose="020B0604020202020204" pitchFamily="34" charset="0"/>
              </a:rPr>
              <a:t>of 2)</a:t>
            </a:r>
          </a:p>
        </p:txBody>
      </p:sp>
      <p:sp>
        <p:nvSpPr>
          <p:cNvPr id="3" name="Content Placeholder 2"/>
          <p:cNvSpPr>
            <a:spLocks noGrp="1"/>
          </p:cNvSpPr>
          <p:nvPr>
            <p:ph idx="1"/>
          </p:nvPr>
        </p:nvSpPr>
        <p:spPr>
          <a:xfrm>
            <a:off x="365125" y="1538818"/>
            <a:ext cx="7635875" cy="4370427"/>
          </a:xfrm>
        </p:spPr>
        <p:txBody>
          <a:bodyPr/>
          <a:lstStyle/>
          <a:p>
            <a:pPr>
              <a:lnSpc>
                <a:spcPct val="100000"/>
              </a:lnSpc>
            </a:pPr>
            <a:r>
              <a:rPr lang="en-US" altLang="en-US" sz="1600" dirty="0">
                <a:solidFill>
                  <a:schemeClr val="tx1"/>
                </a:solidFill>
                <a:latin typeface="Arial" panose="020B0604020202020204" pitchFamily="34" charset="0"/>
                <a:cs typeface="Arial" panose="020B0604020202020204" pitchFamily="34" charset="0"/>
              </a:rPr>
              <a:t>Some features that </a:t>
            </a:r>
            <a:r>
              <a:rPr lang="en-US" altLang="en-US" sz="1600" dirty="0" smtClean="0">
                <a:solidFill>
                  <a:schemeClr val="tx1"/>
                </a:solidFill>
                <a:latin typeface="Arial" panose="020B0604020202020204" pitchFamily="34" charset="0"/>
                <a:cs typeface="Arial" panose="020B0604020202020204" pitchFamily="34" charset="0"/>
              </a:rPr>
              <a:t>M</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600"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600" dirty="0" smtClean="0">
                <a:solidFill>
                  <a:schemeClr val="tx1"/>
                </a:solidFill>
                <a:latin typeface="Arial" panose="020B0604020202020204" pitchFamily="34" charset="0"/>
                <a:cs typeface="Arial" panose="020B0604020202020204" pitchFamily="34" charset="0"/>
              </a:rPr>
              <a:t>M </a:t>
            </a:r>
            <a:r>
              <a:rPr lang="en-US" altLang="en-US" sz="1600" dirty="0">
                <a:solidFill>
                  <a:schemeClr val="tx1"/>
                </a:solidFill>
                <a:latin typeface="Arial" panose="020B0604020202020204" pitchFamily="34" charset="0"/>
                <a:cs typeface="Arial" panose="020B0604020202020204" pitchFamily="34" charset="0"/>
              </a:rPr>
              <a:t>tools provide:</a:t>
            </a:r>
          </a:p>
          <a:p>
            <a:pPr lvl="1">
              <a:lnSpc>
                <a:spcPct val="100000"/>
              </a:lnSpc>
            </a:pPr>
            <a:r>
              <a:rPr lang="en-US" altLang="en-US" sz="1600" dirty="0">
                <a:solidFill>
                  <a:schemeClr val="tx1"/>
                </a:solidFill>
                <a:latin typeface="Arial" panose="020B0604020202020204" pitchFamily="34" charset="0"/>
                <a:cs typeface="Arial" panose="020B0604020202020204" pitchFamily="34" charset="0"/>
              </a:rPr>
              <a:t>Rapidly enroll new mobile devices (on-boarding) and quickly remove devices (off-boarding)</a:t>
            </a:r>
          </a:p>
          <a:p>
            <a:pPr lvl="1">
              <a:lnSpc>
                <a:spcPct val="100000"/>
              </a:lnSpc>
            </a:pPr>
            <a:r>
              <a:rPr lang="en-US" altLang="en-US" sz="1600" dirty="0">
                <a:solidFill>
                  <a:schemeClr val="tx1"/>
                </a:solidFill>
                <a:latin typeface="Arial" panose="020B0604020202020204" pitchFamily="34" charset="0"/>
                <a:cs typeface="Arial" panose="020B0604020202020204" pitchFamily="34" charset="0"/>
              </a:rPr>
              <a:t>Apply or modify default device settings</a:t>
            </a:r>
          </a:p>
          <a:p>
            <a:pPr lvl="1">
              <a:lnSpc>
                <a:spcPct val="100000"/>
              </a:lnSpc>
            </a:pPr>
            <a:r>
              <a:rPr lang="en-US" altLang="en-US" sz="1600" dirty="0">
                <a:solidFill>
                  <a:schemeClr val="tx1"/>
                </a:solidFill>
                <a:latin typeface="Arial" panose="020B0604020202020204" pitchFamily="34" charset="0"/>
                <a:cs typeface="Arial" panose="020B0604020202020204" pitchFamily="34" charset="0"/>
              </a:rPr>
              <a:t>Enforce encryption settings, antivirus updates, and patch management</a:t>
            </a:r>
          </a:p>
          <a:p>
            <a:pPr lvl="1">
              <a:lnSpc>
                <a:spcPct val="100000"/>
              </a:lnSpc>
            </a:pPr>
            <a:r>
              <a:rPr lang="en-US" altLang="en-US" sz="1600" dirty="0">
                <a:solidFill>
                  <a:schemeClr val="tx1"/>
                </a:solidFill>
                <a:latin typeface="Arial" panose="020B0604020202020204" pitchFamily="34" charset="0"/>
                <a:cs typeface="Arial" panose="020B0604020202020204" pitchFamily="34" charset="0"/>
              </a:rPr>
              <a:t>Display an acceptable use policy that requires consent before allowing access</a:t>
            </a:r>
          </a:p>
          <a:p>
            <a:pPr lvl="1">
              <a:lnSpc>
                <a:spcPct val="100000"/>
              </a:lnSpc>
            </a:pPr>
            <a:r>
              <a:rPr lang="en-US" altLang="en-US" sz="1600" dirty="0">
                <a:solidFill>
                  <a:schemeClr val="tx1"/>
                </a:solidFill>
                <a:latin typeface="Arial" panose="020B0604020202020204" pitchFamily="34" charset="0"/>
                <a:cs typeface="Arial" panose="020B0604020202020204" pitchFamily="34" charset="0"/>
              </a:rPr>
              <a:t>Configure email, calendar, contacts, Wi-Fi, and </a:t>
            </a:r>
            <a:r>
              <a:rPr lang="en-US" altLang="en-US" sz="1600" dirty="0" smtClean="0">
                <a:solidFill>
                  <a:schemeClr val="tx1"/>
                </a:solidFill>
                <a:latin typeface="Arial" panose="020B0604020202020204" pitchFamily="34" charset="0"/>
                <a:cs typeface="Arial" panose="020B0604020202020204" pitchFamily="34" charset="0"/>
              </a:rPr>
              <a:t>V</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600" dirty="0" smtClean="0">
                <a:solidFill>
                  <a:schemeClr val="tx1"/>
                </a:solidFill>
                <a:latin typeface="Arial" panose="020B0604020202020204" pitchFamily="34" charset="0"/>
                <a:cs typeface="Arial" panose="020B0604020202020204" pitchFamily="34" charset="0"/>
              </a:rPr>
              <a:t>P</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600" dirty="0" smtClean="0">
                <a:solidFill>
                  <a:schemeClr val="tx1"/>
                </a:solidFill>
                <a:latin typeface="Arial" panose="020B0604020202020204" pitchFamily="34" charset="0"/>
                <a:cs typeface="Arial" panose="020B0604020202020204" pitchFamily="34" charset="0"/>
              </a:rPr>
              <a:t>N </a:t>
            </a:r>
            <a:r>
              <a:rPr lang="en-US" altLang="en-US" sz="1600" dirty="0">
                <a:solidFill>
                  <a:schemeClr val="tx1"/>
                </a:solidFill>
                <a:latin typeface="Arial" panose="020B0604020202020204" pitchFamily="34" charset="0"/>
                <a:cs typeface="Arial" panose="020B0604020202020204" pitchFamily="34" charset="0"/>
              </a:rPr>
              <a:t>profiles </a:t>
            </a:r>
            <a:r>
              <a:rPr lang="en-US" altLang="en-US" sz="1600" dirty="0" smtClean="0">
                <a:solidFill>
                  <a:schemeClr val="tx1"/>
                </a:solidFill>
                <a:latin typeface="Arial" panose="020B0604020202020204" pitchFamily="34" charset="0"/>
                <a:cs typeface="Arial" panose="020B0604020202020204" pitchFamily="34" charset="0"/>
              </a:rPr>
              <a:t>O</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600" dirty="0" smtClean="0">
                <a:solidFill>
                  <a:schemeClr val="tx1"/>
                </a:solidFill>
                <a:latin typeface="Arial" panose="020B0604020202020204" pitchFamily="34" charset="0"/>
                <a:cs typeface="Arial" panose="020B0604020202020204" pitchFamily="34" charset="0"/>
              </a:rPr>
              <a:t>T</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600" dirty="0" smtClean="0">
                <a:solidFill>
                  <a:schemeClr val="tx1"/>
                </a:solidFill>
                <a:latin typeface="Arial" panose="020B0604020202020204" pitchFamily="34" charset="0"/>
                <a:cs typeface="Arial" panose="020B0604020202020204" pitchFamily="34" charset="0"/>
              </a:rPr>
              <a:t>A</a:t>
            </a:r>
            <a:endParaRPr lang="en-US" altLang="en-US" sz="16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1600" dirty="0">
                <a:solidFill>
                  <a:schemeClr val="tx1"/>
                </a:solidFill>
                <a:latin typeface="Arial" panose="020B0604020202020204" pitchFamily="34" charset="0"/>
                <a:cs typeface="Arial" panose="020B0604020202020204" pitchFamily="34" charset="0"/>
              </a:rPr>
              <a:t>Discover devices accessing enterprise systems</a:t>
            </a:r>
          </a:p>
          <a:p>
            <a:pPr lvl="1">
              <a:lnSpc>
                <a:spcPct val="100000"/>
              </a:lnSpc>
            </a:pPr>
            <a:r>
              <a:rPr lang="en-US" altLang="en-US" sz="1600" dirty="0">
                <a:solidFill>
                  <a:schemeClr val="tx1"/>
                </a:solidFill>
                <a:latin typeface="Arial" panose="020B0604020202020204" pitchFamily="34" charset="0"/>
                <a:cs typeface="Arial" panose="020B0604020202020204" pitchFamily="34" charset="0"/>
              </a:rPr>
              <a:t>Approve or quarantine new mobile devices</a:t>
            </a:r>
          </a:p>
          <a:p>
            <a:pPr lvl="1">
              <a:lnSpc>
                <a:spcPct val="100000"/>
              </a:lnSpc>
            </a:pPr>
            <a:r>
              <a:rPr lang="en-US" altLang="en-US" sz="1600" dirty="0">
                <a:solidFill>
                  <a:schemeClr val="tx1"/>
                </a:solidFill>
                <a:latin typeface="Arial" panose="020B0604020202020204" pitchFamily="34" charset="0"/>
                <a:cs typeface="Arial" panose="020B0604020202020204" pitchFamily="34" charset="0"/>
              </a:rPr>
              <a:t>Distribute and manage public and corporate apps</a:t>
            </a:r>
          </a:p>
          <a:p>
            <a:pPr lvl="1">
              <a:lnSpc>
                <a:spcPct val="100000"/>
              </a:lnSpc>
            </a:pPr>
            <a:r>
              <a:rPr lang="en-US" altLang="en-US" sz="1600" dirty="0">
                <a:solidFill>
                  <a:schemeClr val="tx1"/>
                </a:solidFill>
                <a:latin typeface="Arial" panose="020B0604020202020204" pitchFamily="34" charset="0"/>
                <a:cs typeface="Arial" panose="020B0604020202020204" pitchFamily="34" charset="0"/>
              </a:rPr>
              <a:t>Securely share and update documents and corporate policies</a:t>
            </a:r>
          </a:p>
          <a:p>
            <a:pPr lvl="1">
              <a:lnSpc>
                <a:spcPct val="100000"/>
              </a:lnSpc>
            </a:pPr>
            <a:r>
              <a:rPr lang="en-US" altLang="en-US" sz="1600" dirty="0">
                <a:solidFill>
                  <a:schemeClr val="tx1"/>
                </a:solidFill>
                <a:latin typeface="Arial" panose="020B0604020202020204" pitchFamily="34" charset="0"/>
                <a:cs typeface="Arial" panose="020B0604020202020204" pitchFamily="34" charset="0"/>
              </a:rPr>
              <a:t>Detect and restrict jailbroken and </a:t>
            </a:r>
            <a:r>
              <a:rPr lang="en-US" altLang="en-US" sz="1600" dirty="0" smtClean="0">
                <a:solidFill>
                  <a:schemeClr val="tx1"/>
                </a:solidFill>
                <a:latin typeface="Arial" panose="020B0604020202020204" pitchFamily="34" charset="0"/>
                <a:cs typeface="Arial" panose="020B0604020202020204" pitchFamily="34" charset="0"/>
              </a:rPr>
              <a:t>rooted </a:t>
            </a:r>
            <a:r>
              <a:rPr lang="en-US" altLang="en-US" sz="1600" dirty="0">
                <a:solidFill>
                  <a:schemeClr val="tx1"/>
                </a:solidFill>
                <a:latin typeface="Arial" panose="020B0604020202020204" pitchFamily="34" charset="0"/>
                <a:cs typeface="Arial" panose="020B0604020202020204" pitchFamily="34" charset="0"/>
              </a:rPr>
              <a:t>devices</a:t>
            </a:r>
          </a:p>
          <a:p>
            <a:pPr lvl="1">
              <a:lnSpc>
                <a:spcPct val="100000"/>
              </a:lnSpc>
            </a:pPr>
            <a:r>
              <a:rPr lang="en-US" altLang="en-US" sz="1600" dirty="0">
                <a:solidFill>
                  <a:schemeClr val="tx1"/>
                </a:solidFill>
                <a:latin typeface="Arial" panose="020B0604020202020204" pitchFamily="34" charset="0"/>
                <a:cs typeface="Arial" panose="020B0604020202020204" pitchFamily="34" charset="0"/>
              </a:rPr>
              <a:t>Selectively erase corporate data</a:t>
            </a:r>
          </a:p>
          <a:p>
            <a:pPr lvl="1">
              <a:lnSpc>
                <a:spcPct val="100000"/>
              </a:lnSpc>
            </a:pPr>
            <a:r>
              <a:rPr lang="en-US" sz="1600" dirty="0" smtClean="0">
                <a:solidFill>
                  <a:schemeClr val="tx1"/>
                </a:solidFill>
                <a:latin typeface="Arial" panose="020B0604020202020204" pitchFamily="34" charset="0"/>
                <a:cs typeface="Arial" panose="020B0604020202020204" pitchFamily="34" charset="0"/>
              </a:rPr>
              <a:t>Send S</a:t>
            </a:r>
            <a:r>
              <a:rPr lang="en-US" sz="100" dirty="0" smtClean="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cs typeface="Arial" panose="020B0604020202020204" pitchFamily="34" charset="0"/>
              </a:rPr>
              <a:t>M</a:t>
            </a:r>
            <a:r>
              <a:rPr lang="en-US" sz="100" dirty="0" smtClean="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cs typeface="Arial" panose="020B0604020202020204" pitchFamily="34" charset="0"/>
              </a:rPr>
              <a:t>S text messages to selected users or groups of users</a:t>
            </a:r>
            <a:endParaRPr lang="en-US" sz="16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674341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Mobile Application Management (</a:t>
            </a:r>
            <a:r>
              <a:rPr lang="en-US" sz="2800" b="1" dirty="0" smtClean="0">
                <a:solidFill>
                  <a:srgbClr val="0080A9"/>
                </a:solidFill>
                <a:latin typeface="Arial" panose="020B0604020202020204" pitchFamily="34" charset="0"/>
                <a:cs typeface="Arial" panose="020B0604020202020204" pitchFamily="34" charset="0"/>
              </a:rPr>
              <a:t>M</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A</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M</a:t>
            </a:r>
            <a:r>
              <a:rPr lang="en-US" sz="2800" b="1" dirty="0">
                <a:solidFill>
                  <a:srgbClr val="0080A9"/>
                </a:solidFill>
                <a:latin typeface="Arial" panose="020B0604020202020204" pitchFamily="34" charset="0"/>
                <a:cs typeface="Arial" panose="020B0604020202020204" pitchFamily="34" charset="0"/>
              </a:rPr>
              <a:t>)</a:t>
            </a:r>
          </a:p>
        </p:txBody>
      </p:sp>
      <p:sp>
        <p:nvSpPr>
          <p:cNvPr id="3" name="Content Placeholder 2"/>
          <p:cNvSpPr>
            <a:spLocks noGrp="1"/>
          </p:cNvSpPr>
          <p:nvPr>
            <p:ph idx="1"/>
          </p:nvPr>
        </p:nvSpPr>
        <p:spPr>
          <a:xfrm>
            <a:off x="365125" y="1538818"/>
            <a:ext cx="8093075" cy="3385542"/>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Mobile Application Management (</a:t>
            </a:r>
            <a:r>
              <a:rPr lang="en-US" altLang="en-US" dirty="0" smtClean="0">
                <a:solidFill>
                  <a:schemeClr val="tx1"/>
                </a:solidFill>
                <a:latin typeface="Arial" panose="020B0604020202020204" pitchFamily="34" charset="0"/>
                <a:cs typeface="Arial" panose="020B0604020202020204" pitchFamily="34" charset="0"/>
              </a:rPr>
              <a:t>M</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M</a:t>
            </a:r>
            <a:r>
              <a:rPr lang="en-US" altLang="en-US"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Tools </a:t>
            </a:r>
            <a:r>
              <a:rPr lang="en-US" altLang="en-US" sz="2000" dirty="0">
                <a:solidFill>
                  <a:schemeClr val="tx1"/>
                </a:solidFill>
                <a:latin typeface="Arial" panose="020B0604020202020204" pitchFamily="34" charset="0"/>
                <a:cs typeface="Arial" panose="020B0604020202020204" pitchFamily="34" charset="0"/>
              </a:rPr>
              <a:t>and services responsible for distributing and controlling access to apps</a:t>
            </a:r>
          </a:p>
          <a:p>
            <a:pPr>
              <a:lnSpc>
                <a:spcPct val="100000"/>
              </a:lnSpc>
            </a:pPr>
            <a:r>
              <a:rPr lang="en-US" altLang="en-US" dirty="0">
                <a:solidFill>
                  <a:schemeClr val="tx1"/>
                </a:solidFill>
                <a:latin typeface="Arial" panose="020B0604020202020204" pitchFamily="34" charset="0"/>
                <a:cs typeface="Arial" panose="020B0604020202020204" pitchFamily="34" charset="0"/>
              </a:rPr>
              <a:t>Initially controlled apps through </a:t>
            </a:r>
            <a:r>
              <a:rPr lang="en-US" altLang="en-US" b="1" dirty="0">
                <a:solidFill>
                  <a:schemeClr val="tx1"/>
                </a:solidFill>
                <a:latin typeface="Arial" panose="020B0604020202020204" pitchFamily="34" charset="0"/>
                <a:cs typeface="Arial" panose="020B0604020202020204" pitchFamily="34" charset="0"/>
              </a:rPr>
              <a:t>app wrapping</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Sets up a “dynamic” library of software routines and adds to an existing program to restrict parts of an app</a:t>
            </a:r>
          </a:p>
          <a:p>
            <a:pPr>
              <a:lnSpc>
                <a:spcPct val="100000"/>
              </a:lnSpc>
            </a:pPr>
            <a:r>
              <a:rPr lang="en-US" altLang="en-US" dirty="0">
                <a:solidFill>
                  <a:schemeClr val="tx1"/>
                </a:solidFill>
                <a:latin typeface="Arial" panose="020B0604020202020204" pitchFamily="34" charset="0"/>
                <a:cs typeface="Arial" panose="020B0604020202020204" pitchFamily="34" charset="0"/>
              </a:rPr>
              <a:t>Using a </a:t>
            </a:r>
            <a:r>
              <a:rPr lang="en-US" altLang="en-US" dirty="0" smtClean="0">
                <a:solidFill>
                  <a:schemeClr val="tx1"/>
                </a:solidFill>
                <a:latin typeface="Arial" panose="020B0604020202020204" pitchFamily="34" charset="0"/>
                <a:cs typeface="Arial" panose="020B0604020202020204" pitchFamily="34" charset="0"/>
              </a:rPr>
              <a:t>M</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M </a:t>
            </a:r>
            <a:r>
              <a:rPr lang="en-US" altLang="en-US" dirty="0">
                <a:solidFill>
                  <a:schemeClr val="tx1"/>
                </a:solidFill>
                <a:latin typeface="Arial" panose="020B0604020202020204" pitchFamily="34" charset="0"/>
                <a:cs typeface="Arial" panose="020B0604020202020204" pitchFamily="34" charset="0"/>
              </a:rPr>
              <a:t>originally required the use of an </a:t>
            </a:r>
            <a:r>
              <a:rPr lang="en-US" altLang="en-US" dirty="0" smtClean="0">
                <a:solidFill>
                  <a:schemeClr val="tx1"/>
                </a:solidFill>
                <a:latin typeface="Arial" panose="020B0604020202020204" pitchFamily="34" charset="0"/>
                <a:cs typeface="Arial" panose="020B0604020202020204" pitchFamily="34" charset="0"/>
              </a:rPr>
              <a:t>M</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M </a:t>
            </a:r>
            <a:r>
              <a:rPr lang="en-US" altLang="en-US" dirty="0">
                <a:solidFill>
                  <a:schemeClr val="tx1"/>
                </a:solidFill>
                <a:latin typeface="Arial" panose="020B0604020202020204" pitchFamily="34" charset="0"/>
                <a:cs typeface="Arial" panose="020B0604020202020204" pitchFamily="34" charset="0"/>
              </a:rPr>
              <a:t>as well</a:t>
            </a:r>
          </a:p>
          <a:p>
            <a:pPr>
              <a:lnSpc>
                <a:spcPct val="100000"/>
              </a:lnSpc>
            </a:pPr>
            <a:r>
              <a:rPr lang="en-US" altLang="en-US" dirty="0">
                <a:solidFill>
                  <a:schemeClr val="tx1"/>
                </a:solidFill>
                <a:latin typeface="Arial" panose="020B0604020202020204" pitchFamily="34" charset="0"/>
                <a:cs typeface="Arial" panose="020B0604020202020204" pitchFamily="34" charset="0"/>
              </a:rPr>
              <a:t>Newer versions of mobile </a:t>
            </a:r>
            <a:r>
              <a:rPr lang="en-US" altLang="en-US" dirty="0" smtClean="0">
                <a:solidFill>
                  <a:schemeClr val="tx1"/>
                </a:solidFill>
                <a:latin typeface="Arial" panose="020B0604020202020204" pitchFamily="34" charset="0"/>
                <a:cs typeface="Arial" panose="020B0604020202020204" pitchFamily="34" charset="0"/>
              </a:rPr>
              <a:t>O</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Ss </a:t>
            </a:r>
            <a:r>
              <a:rPr lang="en-US" altLang="en-US" dirty="0">
                <a:solidFill>
                  <a:schemeClr val="tx1"/>
                </a:solidFill>
                <a:latin typeface="Arial" panose="020B0604020202020204" pitchFamily="34" charset="0"/>
                <a:cs typeface="Arial" panose="020B0604020202020204" pitchFamily="34" charset="0"/>
              </a:rPr>
              <a:t>have </a:t>
            </a:r>
            <a:r>
              <a:rPr lang="en-US" altLang="en-US" dirty="0" smtClean="0">
                <a:solidFill>
                  <a:schemeClr val="tx1"/>
                </a:solidFill>
                <a:latin typeface="Arial" panose="020B0604020202020204" pitchFamily="34" charset="0"/>
                <a:cs typeface="Arial" panose="020B0604020202020204" pitchFamily="34" charset="0"/>
              </a:rPr>
              <a:t>M</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M </a:t>
            </a:r>
            <a:r>
              <a:rPr lang="en-US" altLang="en-US" dirty="0">
                <a:solidFill>
                  <a:schemeClr val="tx1"/>
                </a:solidFill>
                <a:latin typeface="Arial" panose="020B0604020202020204" pitchFamily="34" charset="0"/>
                <a:cs typeface="Arial" panose="020B0604020202020204" pitchFamily="34" charset="0"/>
              </a:rPr>
              <a:t>incorporated into the software </a:t>
            </a:r>
            <a:r>
              <a:rPr lang="en-US" altLang="en-US" dirty="0" smtClean="0">
                <a:solidFill>
                  <a:schemeClr val="tx1"/>
                </a:solidFill>
                <a:latin typeface="Arial" panose="020B0604020202020204" pitchFamily="34" charset="0"/>
                <a:cs typeface="Arial" panose="020B0604020202020204" pitchFamily="34" charset="0"/>
              </a:rPr>
              <a:t>itself</a:t>
            </a:r>
            <a:endParaRPr 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463998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Mobile Content Management (</a:t>
            </a:r>
            <a:r>
              <a:rPr lang="en-US" sz="2800" b="1" dirty="0" smtClean="0">
                <a:solidFill>
                  <a:srgbClr val="0080A9"/>
                </a:solidFill>
                <a:latin typeface="Arial" panose="020B0604020202020204" pitchFamily="34" charset="0"/>
                <a:cs typeface="Arial" panose="020B0604020202020204" pitchFamily="34" charset="0"/>
              </a:rPr>
              <a:t>M</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C</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M</a:t>
            </a:r>
            <a:r>
              <a:rPr lang="en-US" sz="2800" b="1" dirty="0">
                <a:solidFill>
                  <a:srgbClr val="0080A9"/>
                </a:solidFill>
                <a:latin typeface="Arial" panose="020B0604020202020204" pitchFamily="34" charset="0"/>
                <a:cs typeface="Arial" panose="020B0604020202020204" pitchFamily="34" charset="0"/>
              </a:rPr>
              <a:t>)</a:t>
            </a:r>
          </a:p>
        </p:txBody>
      </p:sp>
      <p:sp>
        <p:nvSpPr>
          <p:cNvPr id="3" name="Content Placeholder 2"/>
          <p:cNvSpPr>
            <a:spLocks noGrp="1"/>
          </p:cNvSpPr>
          <p:nvPr>
            <p:ph idx="1"/>
          </p:nvPr>
        </p:nvSpPr>
        <p:spPr>
          <a:xfrm>
            <a:off x="365125" y="1538818"/>
            <a:ext cx="8415338" cy="2154436"/>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Content management</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Used to support the creation and editing/modification of digital content by multiple employees</a:t>
            </a:r>
          </a:p>
          <a:p>
            <a:pPr>
              <a:lnSpc>
                <a:spcPct val="100000"/>
              </a:lnSpc>
            </a:pPr>
            <a:r>
              <a:rPr lang="en-US" dirty="0" smtClean="0">
                <a:solidFill>
                  <a:schemeClr val="tx1"/>
                </a:solidFill>
                <a:latin typeface="Arial" panose="020B0604020202020204" pitchFamily="34" charset="0"/>
                <a:cs typeface="Arial" panose="020B0604020202020204" pitchFamily="34" charset="0"/>
              </a:rPr>
              <a:t>A </a:t>
            </a:r>
            <a:r>
              <a:rPr lang="en-US" b="1" dirty="0" smtClean="0">
                <a:solidFill>
                  <a:schemeClr val="tx1"/>
                </a:solidFill>
                <a:latin typeface="Arial" panose="020B0604020202020204" pitchFamily="34" charset="0"/>
                <a:cs typeface="Arial" panose="020B0604020202020204" pitchFamily="34" charset="0"/>
              </a:rPr>
              <a:t>mobile content management (M</a:t>
            </a:r>
            <a:r>
              <a:rPr lang="en-US" sz="100" b="1" dirty="0" smtClean="0">
                <a:solidFill>
                  <a:schemeClr val="tx1"/>
                </a:solidFill>
                <a:latin typeface="Arial" panose="020B0604020202020204" pitchFamily="34" charset="0"/>
                <a:cs typeface="Arial" panose="020B0604020202020204" pitchFamily="34" charset="0"/>
              </a:rPr>
              <a:t> </a:t>
            </a:r>
            <a:r>
              <a:rPr lang="en-US" b="1" dirty="0" smtClean="0">
                <a:solidFill>
                  <a:schemeClr val="tx1"/>
                </a:solidFill>
                <a:latin typeface="Arial" panose="020B0604020202020204" pitchFamily="34" charset="0"/>
                <a:cs typeface="Arial" panose="020B0604020202020204" pitchFamily="34" charset="0"/>
              </a:rPr>
              <a:t>C</a:t>
            </a:r>
            <a:r>
              <a:rPr lang="en-US" sz="100" b="1" dirty="0" smtClean="0">
                <a:solidFill>
                  <a:schemeClr val="tx1"/>
                </a:solidFill>
                <a:latin typeface="Arial" panose="020B0604020202020204" pitchFamily="34" charset="0"/>
                <a:cs typeface="Arial" panose="020B0604020202020204" pitchFamily="34" charset="0"/>
              </a:rPr>
              <a:t> </a:t>
            </a:r>
            <a:r>
              <a:rPr lang="en-US" b="1" dirty="0" smtClean="0">
                <a:solidFill>
                  <a:schemeClr val="tx1"/>
                </a:solidFill>
                <a:latin typeface="Arial" panose="020B0604020202020204" pitchFamily="34" charset="0"/>
                <a:cs typeface="Arial" panose="020B0604020202020204" pitchFamily="34" charset="0"/>
              </a:rPr>
              <a:t>M)</a:t>
            </a:r>
            <a:r>
              <a:rPr lang="en-US" i="1"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system</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Is tuned to provide content management to hundreds or even thousands of mobile devices used by employees in an enterprise</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744779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Mobile Device App Security</a:t>
            </a:r>
          </a:p>
        </p:txBody>
      </p:sp>
      <p:sp>
        <p:nvSpPr>
          <p:cNvPr id="3" name="Content Placeholder 2"/>
          <p:cNvSpPr>
            <a:spLocks noGrp="1"/>
          </p:cNvSpPr>
          <p:nvPr>
            <p:ph idx="1"/>
          </p:nvPr>
        </p:nvSpPr>
        <p:spPr>
          <a:xfrm>
            <a:off x="365125" y="1538818"/>
            <a:ext cx="7940675" cy="2923877"/>
          </a:xfrm>
        </p:spPr>
        <p:txBody>
          <a:bodyPr/>
          <a:lstStyle/>
          <a:p>
            <a:pPr>
              <a:lnSpc>
                <a:spcPct val="100000"/>
              </a:lnSpc>
              <a:defRPr/>
            </a:pPr>
            <a:r>
              <a:rPr lang="en-US" dirty="0">
                <a:solidFill>
                  <a:schemeClr val="tx1"/>
                </a:solidFill>
                <a:latin typeface="Arial" panose="020B0604020202020204" pitchFamily="34" charset="0"/>
                <a:cs typeface="Arial" panose="020B0604020202020204" pitchFamily="34" charset="0"/>
              </a:rPr>
              <a:t>Apps on the device should be secured also</a:t>
            </a:r>
          </a:p>
          <a:p>
            <a:pPr>
              <a:lnSpc>
                <a:spcPct val="100000"/>
              </a:lnSpc>
              <a:defRPr/>
            </a:pPr>
            <a:r>
              <a:rPr lang="en-US" dirty="0">
                <a:solidFill>
                  <a:schemeClr val="tx1"/>
                </a:solidFill>
                <a:latin typeface="Arial" panose="020B0604020202020204" pitchFamily="34" charset="0"/>
                <a:cs typeface="Arial" panose="020B0604020202020204" pitchFamily="34" charset="0"/>
              </a:rPr>
              <a:t>Apps can require that the user provide authentication (such as a passcode) before access is granted</a:t>
            </a:r>
          </a:p>
          <a:p>
            <a:pPr>
              <a:lnSpc>
                <a:spcPct val="100000"/>
              </a:lnSpc>
              <a:defRPr/>
            </a:pPr>
            <a:r>
              <a:rPr lang="en-US" dirty="0" smtClean="0">
                <a:solidFill>
                  <a:schemeClr val="tx1"/>
                </a:solidFill>
                <a:latin typeface="Arial" panose="020B0604020202020204" pitchFamily="34" charset="0"/>
                <a:cs typeface="Arial" panose="020B0604020202020204" pitchFamily="34" charset="0"/>
              </a:rPr>
              <a:t>M</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D</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Ms </a:t>
            </a:r>
            <a:r>
              <a:rPr lang="en-US" dirty="0">
                <a:solidFill>
                  <a:schemeClr val="tx1"/>
                </a:solidFill>
                <a:latin typeface="Arial" panose="020B0604020202020204" pitchFamily="34" charset="0"/>
                <a:cs typeface="Arial" panose="020B0604020202020204" pitchFamily="34" charset="0"/>
              </a:rPr>
              <a:t>can support:</a:t>
            </a:r>
          </a:p>
          <a:p>
            <a:pPr lvl="1">
              <a:lnSpc>
                <a:spcPct val="100000"/>
              </a:lnSpc>
              <a:defRPr/>
            </a:pPr>
            <a:r>
              <a:rPr lang="en-US" sz="2000" b="1" dirty="0">
                <a:solidFill>
                  <a:schemeClr val="tx1"/>
                </a:solidFill>
                <a:latin typeface="Arial" panose="020B0604020202020204" pitchFamily="34" charset="0"/>
                <a:cs typeface="Arial" panose="020B0604020202020204" pitchFamily="34" charset="0"/>
              </a:rPr>
              <a:t>Application whitelisting </a:t>
            </a:r>
            <a:r>
              <a:rPr lang="en-US" sz="2000" dirty="0">
                <a:solidFill>
                  <a:schemeClr val="tx1"/>
                </a:solidFill>
                <a:latin typeface="Arial" panose="020B0604020202020204" pitchFamily="34" charset="0"/>
                <a:cs typeface="Arial" panose="020B0604020202020204" pitchFamily="34" charset="0"/>
              </a:rPr>
              <a:t>- ensures that only preapproved apps can run on the device</a:t>
            </a:r>
          </a:p>
          <a:p>
            <a:pPr lvl="1">
              <a:lnSpc>
                <a:spcPct val="100000"/>
              </a:lnSpc>
              <a:defRPr/>
            </a:pPr>
            <a:r>
              <a:rPr lang="en-US" sz="2000" b="1" dirty="0">
                <a:solidFill>
                  <a:schemeClr val="tx1"/>
                </a:solidFill>
                <a:latin typeface="Arial" panose="020B0604020202020204" pitchFamily="34" charset="0"/>
                <a:cs typeface="Arial" panose="020B0604020202020204" pitchFamily="34" charset="0"/>
              </a:rPr>
              <a:t>Geo-fencing</a:t>
            </a:r>
            <a:r>
              <a:rPr lang="en-US" sz="2000" dirty="0">
                <a:solidFill>
                  <a:schemeClr val="tx1"/>
                </a:solidFill>
                <a:latin typeface="Arial" panose="020B0604020202020204" pitchFamily="34" charset="0"/>
                <a:cs typeface="Arial" panose="020B0604020202020204" pitchFamily="34" charset="0"/>
              </a:rPr>
              <a:t> - uses the device’s </a:t>
            </a:r>
            <a:r>
              <a:rPr lang="en-US" sz="2000" dirty="0" smtClean="0">
                <a:solidFill>
                  <a:schemeClr val="tx1"/>
                </a:solidFill>
                <a:latin typeface="Arial" panose="020B0604020202020204" pitchFamily="34" charset="0"/>
                <a:cs typeface="Arial" panose="020B0604020202020204" pitchFamily="34" charset="0"/>
              </a:rPr>
              <a:t>G</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S </a:t>
            </a:r>
            <a:r>
              <a:rPr lang="en-US" sz="2000" dirty="0">
                <a:solidFill>
                  <a:schemeClr val="tx1"/>
                </a:solidFill>
                <a:latin typeface="Arial" panose="020B0604020202020204" pitchFamily="34" charset="0"/>
                <a:cs typeface="Arial" panose="020B0604020202020204" pitchFamily="34" charset="0"/>
              </a:rPr>
              <a:t>to define geographical boundaries where the app can be </a:t>
            </a:r>
            <a:r>
              <a:rPr lang="en-US" sz="2000" dirty="0" smtClean="0">
                <a:solidFill>
                  <a:schemeClr val="tx1"/>
                </a:solidFill>
                <a:latin typeface="Arial" panose="020B0604020202020204" pitchFamily="34" charset="0"/>
                <a:cs typeface="Arial" panose="020B0604020202020204" pitchFamily="34" charset="0"/>
              </a:rPr>
              <a:t>used</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63657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Tablets (1 of 2)</a:t>
            </a:r>
          </a:p>
        </p:txBody>
      </p:sp>
      <p:sp>
        <p:nvSpPr>
          <p:cNvPr id="3" name="Content Placeholder 2"/>
          <p:cNvSpPr>
            <a:spLocks noGrp="1"/>
          </p:cNvSpPr>
          <p:nvPr>
            <p:ph idx="1"/>
          </p:nvPr>
        </p:nvSpPr>
        <p:spPr>
          <a:xfrm>
            <a:off x="365125" y="1538818"/>
            <a:ext cx="8415338" cy="3231654"/>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Tablets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Portable computing devices generally larger than smartphones and smaller than </a:t>
            </a:r>
            <a:r>
              <a:rPr lang="en-US" altLang="en-US" sz="2000" dirty="0" smtClean="0">
                <a:solidFill>
                  <a:schemeClr val="tx1"/>
                </a:solidFill>
                <a:latin typeface="Arial" panose="020B0604020202020204" pitchFamily="34" charset="0"/>
                <a:cs typeface="Arial" panose="020B0604020202020204" pitchFamily="34" charset="0"/>
              </a:rPr>
              <a:t>notebooks</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Often classified by their screen size</a:t>
            </a:r>
            <a:endParaRPr lang="en-US" altLang="en-US" sz="20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Generally lack a built-in keyboard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Rely on a touch screen</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Primarily a display </a:t>
            </a:r>
            <a:r>
              <a:rPr lang="en-US" altLang="en-US" sz="2000" dirty="0">
                <a:solidFill>
                  <a:schemeClr val="tx1"/>
                </a:solidFill>
                <a:latin typeface="Arial" panose="020B0604020202020204" pitchFamily="34" charset="0"/>
                <a:cs typeface="Arial" panose="020B0604020202020204" pitchFamily="34" charset="0"/>
              </a:rPr>
              <a:t>device with limited user input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Most popular </a:t>
            </a:r>
            <a:r>
              <a:rPr lang="en-US" altLang="en-US" sz="2000" dirty="0" smtClean="0">
                <a:solidFill>
                  <a:schemeClr val="tx1"/>
                </a:solidFill>
                <a:latin typeface="Arial" panose="020B0604020202020204" pitchFamily="34" charset="0"/>
                <a:cs typeface="Arial" panose="020B0604020202020204" pitchFamily="34" charset="0"/>
              </a:rPr>
              <a:t>O</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Ss </a:t>
            </a:r>
            <a:r>
              <a:rPr lang="en-US" altLang="en-US" sz="2000" dirty="0">
                <a:solidFill>
                  <a:schemeClr val="tx1"/>
                </a:solidFill>
                <a:latin typeface="Arial" panose="020B0604020202020204" pitchFamily="34" charset="0"/>
                <a:cs typeface="Arial" panose="020B0604020202020204" pitchFamily="34" charset="0"/>
              </a:rPr>
              <a:t>for tablets are Apple </a:t>
            </a:r>
            <a:r>
              <a:rPr lang="en-US" altLang="en-US" sz="2000" dirty="0" smtClean="0">
                <a:solidFill>
                  <a:schemeClr val="tx1"/>
                </a:solidFill>
                <a:latin typeface="Arial" panose="020B0604020202020204" pitchFamily="34" charset="0"/>
                <a:cs typeface="Arial" panose="020B0604020202020204" pitchFamily="34" charset="0"/>
              </a:rPr>
              <a:t>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O</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a:t>
            </a:r>
            <a:r>
              <a:rPr lang="en-US" altLang="en-US" sz="2000" dirty="0">
                <a:solidFill>
                  <a:schemeClr val="tx1"/>
                </a:solidFill>
                <a:latin typeface="Arial" panose="020B0604020202020204" pitchFamily="34" charset="0"/>
                <a:cs typeface="Arial" panose="020B0604020202020204" pitchFamily="34" charset="0"/>
              </a:rPr>
              <a:t>, Google Android, and Microsoft </a:t>
            </a:r>
            <a:r>
              <a:rPr lang="en-US" altLang="en-US" sz="2000" dirty="0" smtClean="0">
                <a:solidFill>
                  <a:schemeClr val="tx1"/>
                </a:solidFill>
                <a:latin typeface="Arial" panose="020B0604020202020204" pitchFamily="34" charset="0"/>
                <a:cs typeface="Arial" panose="020B0604020202020204" pitchFamily="34" charset="0"/>
              </a:rPr>
              <a:t>Windows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714863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Embedded Systems and the Internet of Things</a:t>
            </a:r>
          </a:p>
        </p:txBody>
      </p:sp>
      <p:sp>
        <p:nvSpPr>
          <p:cNvPr id="3" name="Content Placeholder 2"/>
          <p:cNvSpPr>
            <a:spLocks noGrp="1"/>
          </p:cNvSpPr>
          <p:nvPr>
            <p:ph idx="1"/>
          </p:nvPr>
        </p:nvSpPr>
        <p:spPr>
          <a:xfrm>
            <a:off x="365125" y="1538818"/>
            <a:ext cx="7712075" cy="1461939"/>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A growing trend is to add capabilities to devices that have never had computing power before</a:t>
            </a:r>
          </a:p>
          <a:p>
            <a:pPr>
              <a:lnSpc>
                <a:spcPct val="100000"/>
              </a:lnSpc>
            </a:pPr>
            <a:r>
              <a:rPr lang="en-US" dirty="0" smtClean="0">
                <a:solidFill>
                  <a:schemeClr val="tx1"/>
                </a:solidFill>
                <a:latin typeface="Arial" panose="020B0604020202020204" pitchFamily="34" charset="0"/>
                <a:cs typeface="Arial" panose="020B0604020202020204" pitchFamily="34" charset="0"/>
              </a:rPr>
              <a:t>These devices include: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Embedded systems and the Internet of Things</a:t>
            </a: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962381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Embedded Systems (1 of 4)</a:t>
            </a:r>
          </a:p>
        </p:txBody>
      </p:sp>
      <p:sp>
        <p:nvSpPr>
          <p:cNvPr id="3" name="Content Placeholder 2"/>
          <p:cNvSpPr>
            <a:spLocks noGrp="1"/>
          </p:cNvSpPr>
          <p:nvPr>
            <p:ph idx="1"/>
          </p:nvPr>
        </p:nvSpPr>
        <p:spPr>
          <a:xfrm>
            <a:off x="365125" y="1538818"/>
            <a:ext cx="8415338" cy="3693319"/>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Embedded system</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 computer hardware and software contained within a larger system designed for a specific function</a:t>
            </a:r>
          </a:p>
          <a:p>
            <a:pPr>
              <a:lnSpc>
                <a:spcPct val="100000"/>
              </a:lnSpc>
            </a:pPr>
            <a:r>
              <a:rPr lang="en-US" dirty="0" smtClean="0">
                <a:solidFill>
                  <a:schemeClr val="tx1"/>
                </a:solidFill>
                <a:latin typeface="Arial" panose="020B0604020202020204" pitchFamily="34" charset="0"/>
                <a:cs typeface="Arial" panose="020B0604020202020204" pitchFamily="34" charset="0"/>
              </a:rPr>
              <a:t>Examples of embedded systems: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Medical devices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Aircraft</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Vehicles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Industrial machines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Heating, ventilation, and air conditioning (H</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V</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C) environmental systems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896475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Embedded Systems (2 of 4)</a:t>
            </a:r>
          </a:p>
        </p:txBody>
      </p:sp>
      <p:sp>
        <p:nvSpPr>
          <p:cNvPr id="3" name="Content Placeholder 2"/>
          <p:cNvSpPr>
            <a:spLocks noGrp="1"/>
          </p:cNvSpPr>
          <p:nvPr>
            <p:ph idx="1"/>
          </p:nvPr>
        </p:nvSpPr>
        <p:spPr>
          <a:xfrm>
            <a:off x="365124" y="1538818"/>
            <a:ext cx="8423275" cy="2846933"/>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Industrial control systems (I</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C</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S) - control locally or at remote locations by collecting, monitoring, and processing real-time data so that machines can directly control devices such as: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Valves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Pumps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Motors </a:t>
            </a:r>
          </a:p>
          <a:p>
            <a:pPr>
              <a:lnSpc>
                <a:spcPct val="100000"/>
              </a:lnSpc>
            </a:pPr>
            <a:r>
              <a:rPr lang="en-US" dirty="0" smtClean="0">
                <a:solidFill>
                  <a:schemeClr val="tx1"/>
                </a:solidFill>
                <a:latin typeface="Arial" panose="020B0604020202020204" pitchFamily="34" charset="0"/>
                <a:cs typeface="Arial" panose="020B0604020202020204" pitchFamily="34" charset="0"/>
              </a:rPr>
              <a:t>Multiple I</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C</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S are managed by a larger supervisory control and data acquisition (S</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C</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D</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A) system</a:t>
            </a:r>
            <a:endParaRPr 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282281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Embedded Systems (3 of 4)</a:t>
            </a:r>
          </a:p>
        </p:txBody>
      </p:sp>
      <p:pic>
        <p:nvPicPr>
          <p:cNvPr id="6" name="Picture 5" descr="Figure 10-7 Embedded systems in cars. An illustration shows the embedded systems in cars. They systems are as follows: automatic braking, adaptive cruise control, adaptive front lighting, airbag deployment, engine control, parental controls, windshield wiper control, night vision, head-up display, driver alertness monitoring, accident recorder, instrument cluster, event data recorder, auto-dimming mirror, interior lighting, active cabin noise suppression, voice or data communications, cabin environment controls, D S R C, entertainment system, battery management, lane connection, electronic toll collection, digital turn signals, navigation system, security system, active exhaust noise suspension, active suspension, hill-hold control, regenerative braking, antilock braking, tire pressure monitoring, parking system, electronic stability control, active yaw control, seat position control, transmission control, lane departure warning, blind spot detection, remote keyless entry, O B D 2, active vibration control, cylinder de-activation, idle stop or start, electronic valve timing, electronic throttle control, electronic power steeri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600" y="1524000"/>
            <a:ext cx="6313428" cy="4356612"/>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111146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Embedded Systems (4 of 4)</a:t>
            </a:r>
          </a:p>
        </p:txBody>
      </p:sp>
      <p:sp>
        <p:nvSpPr>
          <p:cNvPr id="3" name="Content Placeholder 2"/>
          <p:cNvSpPr>
            <a:spLocks noGrp="1"/>
          </p:cNvSpPr>
          <p:nvPr>
            <p:ph idx="1"/>
          </p:nvPr>
        </p:nvSpPr>
        <p:spPr>
          <a:xfrm>
            <a:off x="365125" y="1538818"/>
            <a:ext cx="7712075" cy="3077766"/>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System on a chip (S</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o</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C)</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All the necessary hardware components contained on a single microprocessor chip</a:t>
            </a:r>
          </a:p>
          <a:p>
            <a:pPr>
              <a:lnSpc>
                <a:spcPct val="100000"/>
              </a:lnSpc>
            </a:pPr>
            <a:r>
              <a:rPr lang="en-US" dirty="0" smtClean="0">
                <a:solidFill>
                  <a:schemeClr val="tx1"/>
                </a:solidFill>
                <a:latin typeface="Arial" panose="020B0604020202020204" pitchFamily="34" charset="0"/>
                <a:cs typeface="Arial" panose="020B0604020202020204" pitchFamily="34" charset="0"/>
              </a:rPr>
              <a:t>Real-time operating system (R</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T</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O</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Software designed for an S</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o</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C in an embedded system</a:t>
            </a:r>
          </a:p>
          <a:p>
            <a:pPr>
              <a:lnSpc>
                <a:spcPct val="100000"/>
              </a:lnSpc>
            </a:pPr>
            <a:r>
              <a:rPr lang="en-US" dirty="0" smtClean="0">
                <a:solidFill>
                  <a:schemeClr val="tx1"/>
                </a:solidFill>
                <a:latin typeface="Arial" panose="020B0604020202020204" pitchFamily="34" charset="0"/>
                <a:cs typeface="Arial" panose="020B0604020202020204" pitchFamily="34" charset="0"/>
              </a:rPr>
              <a:t>Embedded system receive very large amounts of data quickly</a:t>
            </a:r>
          </a:p>
          <a:p>
            <a:pPr>
              <a:lnSpc>
                <a:spcPct val="100000"/>
              </a:lnSpc>
            </a:pPr>
            <a:r>
              <a:rPr lang="en-US" dirty="0" smtClean="0">
                <a:solidFill>
                  <a:schemeClr val="tx1"/>
                </a:solidFill>
                <a:latin typeface="Arial" panose="020B0604020202020204" pitchFamily="34" charset="0"/>
                <a:cs typeface="Arial" panose="020B0604020202020204" pitchFamily="34" charset="0"/>
              </a:rPr>
              <a:t>R</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T</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O</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S is tuned to accommodate very high volumes of data that must be immediately processed for critical decision making</a:t>
            </a:r>
            <a:endParaRPr 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7929899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Internet of Things (1 of 3)</a:t>
            </a:r>
          </a:p>
        </p:txBody>
      </p:sp>
      <p:sp>
        <p:nvSpPr>
          <p:cNvPr id="3" name="Content Placeholder 2"/>
          <p:cNvSpPr>
            <a:spLocks noGrp="1"/>
          </p:cNvSpPr>
          <p:nvPr>
            <p:ph idx="1"/>
          </p:nvPr>
        </p:nvSpPr>
        <p:spPr>
          <a:xfrm>
            <a:off x="365125" y="1538818"/>
            <a:ext cx="8415338" cy="4462760"/>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Internet of Things (I</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o</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T)</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Connecting any device to the Internet for the purpose of sending and receiving data to be acted upon</a:t>
            </a:r>
          </a:p>
          <a:p>
            <a:pPr>
              <a:lnSpc>
                <a:spcPct val="100000"/>
              </a:lnSpc>
            </a:pPr>
            <a:r>
              <a:rPr lang="en-US" dirty="0" smtClean="0">
                <a:solidFill>
                  <a:schemeClr val="tx1"/>
                </a:solidFill>
                <a:latin typeface="Arial" panose="020B0604020202020204" pitchFamily="34" charset="0"/>
                <a:cs typeface="Arial" panose="020B0604020202020204" pitchFamily="34" charset="0"/>
              </a:rPr>
              <a:t>Includes: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Wearable technology and multifunctional devices </a:t>
            </a:r>
          </a:p>
          <a:p>
            <a:pPr>
              <a:lnSpc>
                <a:spcPct val="100000"/>
              </a:lnSpc>
            </a:pPr>
            <a:r>
              <a:rPr lang="en-US" dirty="0" smtClean="0">
                <a:solidFill>
                  <a:schemeClr val="tx1"/>
                </a:solidFill>
                <a:latin typeface="Arial" panose="020B0604020202020204" pitchFamily="34" charset="0"/>
                <a:cs typeface="Arial" panose="020B0604020202020204" pitchFamily="34" charset="0"/>
              </a:rPr>
              <a:t>Also includes everyday home automation items such as: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Thermostats, coffee makers, tire sensors, slow cookers, keyless entry systems, washing machines, electric toothbrushes, headphones, and light bulbs</a:t>
            </a:r>
          </a:p>
          <a:p>
            <a:pPr>
              <a:lnSpc>
                <a:spcPct val="100000"/>
              </a:lnSpc>
            </a:pPr>
            <a:r>
              <a:rPr lang="en-US" dirty="0" smtClean="0">
                <a:solidFill>
                  <a:schemeClr val="tx1"/>
                </a:solidFill>
                <a:latin typeface="Arial" panose="020B0604020202020204" pitchFamily="34" charset="0"/>
                <a:cs typeface="Arial" panose="020B0604020202020204" pitchFamily="34" charset="0"/>
              </a:rPr>
              <a:t>Body area networks (B</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N)</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 network system of I</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o</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T devices in close proximity to a person’s body that cooperate for the benefit of the user</a:t>
            </a: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009613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Internet of Things (2 of 3)</a:t>
            </a:r>
          </a:p>
        </p:txBody>
      </p:sp>
      <p:pic>
        <p:nvPicPr>
          <p:cNvPr id="6" name="Picture 5" descr="Figure 10-8 Managed body sensor network (M B S N). An illustration shows how a Managed body sensor network works. The sensors on the body are: E K G at the head, Hearing at the ears, Vision at the eyes, Glucose at the arms, Blood pressure at the heart and Toxins near the liver. The information from the sensor is transmitted to a laptop or a smartphone and then to a physician and the network.&#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0577" y="1828800"/>
            <a:ext cx="4789246" cy="3716386"/>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246488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Internet of Things (3 of 3)</a:t>
            </a:r>
          </a:p>
        </p:txBody>
      </p:sp>
      <p:sp>
        <p:nvSpPr>
          <p:cNvPr id="3" name="Content Placeholder 2"/>
          <p:cNvSpPr>
            <a:spLocks noGrp="1"/>
          </p:cNvSpPr>
          <p:nvPr>
            <p:ph idx="1"/>
          </p:nvPr>
        </p:nvSpPr>
        <p:spPr>
          <a:xfrm>
            <a:off x="365125" y="1538818"/>
            <a:ext cx="8415338" cy="2077492"/>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Autonomous body sensor network (A</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B</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S</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N)</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Introduces actuators in addition to the sensors so immediate effects can be made on the human body</a:t>
            </a:r>
          </a:p>
          <a:p>
            <a:pPr>
              <a:lnSpc>
                <a:spcPct val="100000"/>
              </a:lnSpc>
            </a:pPr>
            <a:r>
              <a:rPr lang="en-US" dirty="0">
                <a:solidFill>
                  <a:schemeClr val="tx1"/>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B</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S</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N </a:t>
            </a:r>
            <a:r>
              <a:rPr lang="en-US" dirty="0" smtClean="0">
                <a:solidFill>
                  <a:schemeClr val="tx1"/>
                </a:solidFill>
                <a:latin typeface="Arial" panose="020B0604020202020204" pitchFamily="34" charset="0"/>
                <a:cs typeface="Arial" panose="020B0604020202020204" pitchFamily="34" charset="0"/>
              </a:rPr>
              <a:t>can expand the use of functional electric stimulation to restore sensation, mobility, and function to those persons with paralyzed limbs and organs</a:t>
            </a:r>
            <a:endParaRPr 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413138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Security Implications</a:t>
            </a:r>
          </a:p>
        </p:txBody>
      </p:sp>
      <p:sp>
        <p:nvSpPr>
          <p:cNvPr id="3" name="Content Placeholder 2"/>
          <p:cNvSpPr>
            <a:spLocks noGrp="1"/>
          </p:cNvSpPr>
          <p:nvPr>
            <p:ph idx="1"/>
          </p:nvPr>
        </p:nvSpPr>
        <p:spPr>
          <a:xfrm>
            <a:off x="365125" y="1538818"/>
            <a:ext cx="8415338" cy="4154984"/>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Reasons why </a:t>
            </a:r>
            <a:r>
              <a:rPr lang="en-US" dirty="0">
                <a:solidFill>
                  <a:schemeClr val="tx1"/>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o</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T </a:t>
            </a:r>
            <a:r>
              <a:rPr lang="en-US" dirty="0" smtClean="0">
                <a:solidFill>
                  <a:schemeClr val="tx1"/>
                </a:solidFill>
                <a:latin typeface="Arial" panose="020B0604020202020204" pitchFamily="34" charset="0"/>
                <a:cs typeface="Arial" panose="020B0604020202020204" pitchFamily="34" charset="0"/>
              </a:rPr>
              <a:t>and embedded system devices are vulnerable: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Most </a:t>
            </a:r>
            <a:r>
              <a:rPr lang="en-US" sz="2000" dirty="0">
                <a:solidFill>
                  <a:schemeClr val="tx1"/>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o</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T </a:t>
            </a:r>
            <a:r>
              <a:rPr lang="en-US" sz="2000" dirty="0" smtClean="0">
                <a:solidFill>
                  <a:schemeClr val="tx1"/>
                </a:solidFill>
                <a:latin typeface="Arial" panose="020B0604020202020204" pitchFamily="34" charset="0"/>
                <a:cs typeface="Arial" panose="020B0604020202020204" pitchFamily="34" charset="0"/>
              </a:rPr>
              <a:t>vendors are concerned with making products as inexpensive as possible, leaving out security protections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Devices that do have security capabilities implemented have notoriously weak security</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Few, if any, </a:t>
            </a:r>
            <a:r>
              <a:rPr lang="en-US" sz="2000" dirty="0">
                <a:solidFill>
                  <a:schemeClr val="tx1"/>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o</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T </a:t>
            </a:r>
            <a:r>
              <a:rPr lang="en-US" sz="2000" dirty="0" smtClean="0">
                <a:solidFill>
                  <a:schemeClr val="tx1"/>
                </a:solidFill>
                <a:latin typeface="Arial" panose="020B0604020202020204" pitchFamily="34" charset="0"/>
                <a:cs typeface="Arial" panose="020B0604020202020204" pitchFamily="34" charset="0"/>
              </a:rPr>
              <a:t>devices have been designed with the capacity for being updated to address exposed security vulnerabilities</a:t>
            </a:r>
          </a:p>
          <a:p>
            <a:pPr lvl="1">
              <a:lnSpc>
                <a:spcPct val="100000"/>
              </a:lnSpc>
            </a:pPr>
            <a:r>
              <a:rPr lang="en-US" sz="2000" dirty="0">
                <a:solidFill>
                  <a:schemeClr val="tx1"/>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o</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T </a:t>
            </a:r>
            <a:r>
              <a:rPr lang="en-US" sz="2000" dirty="0" smtClean="0">
                <a:solidFill>
                  <a:schemeClr val="tx1"/>
                </a:solidFill>
                <a:latin typeface="Arial" panose="020B0604020202020204" pitchFamily="34" charset="0"/>
                <a:cs typeface="Arial" panose="020B0604020202020204" pitchFamily="34" charset="0"/>
              </a:rPr>
              <a:t>and embedded systems that can receive patches often see long gaps between the discovery of the vulnerability and a patch being applied</a:t>
            </a:r>
          </a:p>
          <a:p>
            <a:pPr>
              <a:lnSpc>
                <a:spcPct val="100000"/>
              </a:lnSpc>
            </a:pPr>
            <a:r>
              <a:rPr lang="en-US" dirty="0" smtClean="0">
                <a:solidFill>
                  <a:schemeClr val="tx1"/>
                </a:solidFill>
                <a:latin typeface="Arial" panose="020B0604020202020204" pitchFamily="34" charset="0"/>
                <a:cs typeface="Arial" panose="020B0604020202020204" pitchFamily="34" charset="0"/>
              </a:rPr>
              <a:t>There are several initiatives underway to address security vulnerabilities in </a:t>
            </a:r>
            <a:r>
              <a:rPr lang="en-US" dirty="0">
                <a:solidFill>
                  <a:schemeClr val="tx1"/>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o</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T </a:t>
            </a:r>
            <a:r>
              <a:rPr lang="en-US" dirty="0" smtClean="0">
                <a:solidFill>
                  <a:schemeClr val="tx1"/>
                </a:solidFill>
                <a:latin typeface="Arial" panose="020B0604020202020204" pitchFamily="34" charset="0"/>
                <a:cs typeface="Arial" panose="020B0604020202020204" pitchFamily="34" charset="0"/>
              </a:rPr>
              <a:t>and embedded devices</a:t>
            </a:r>
            <a:endParaRPr 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115853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smtClean="0">
                <a:solidFill>
                  <a:srgbClr val="0080A9"/>
                </a:solidFill>
                <a:latin typeface="Arial" panose="020B0604020202020204" pitchFamily="34" charset="0"/>
                <a:cs typeface="Arial" panose="020B0604020202020204" pitchFamily="34" charset="0"/>
              </a:rPr>
              <a:t>Review Questions</a:t>
            </a:r>
            <a:endParaRPr lang="en-US" sz="2800" b="1" dirty="0">
              <a:solidFill>
                <a:srgbClr val="0080A9"/>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295400"/>
            <a:ext cx="8415338" cy="5155257"/>
          </a:xfrm>
        </p:spPr>
        <p:txBody>
          <a:bodyPr/>
          <a:lstStyle/>
          <a:p>
            <a:pPr marL="0" indent="0">
              <a:lnSpc>
                <a:spcPct val="100000"/>
              </a:lnSpc>
              <a:buNone/>
            </a:pPr>
            <a:r>
              <a:rPr lang="en-US" sz="1100" b="1" dirty="0" smtClean="0">
                <a:solidFill>
                  <a:schemeClr val="tx1"/>
                </a:solidFill>
                <a:latin typeface="Arial" panose="020B0604020202020204" pitchFamily="34" charset="0"/>
                <a:cs typeface="Arial" panose="020B0604020202020204" pitchFamily="34" charset="0"/>
              </a:rPr>
              <a:t>Which </a:t>
            </a:r>
            <a:r>
              <a:rPr lang="en-US" sz="1100" b="1" dirty="0">
                <a:solidFill>
                  <a:schemeClr val="tx1"/>
                </a:solidFill>
                <a:latin typeface="Arial" panose="020B0604020202020204" pitchFamily="34" charset="0"/>
                <a:cs typeface="Arial" panose="020B0604020202020204" pitchFamily="34" charset="0"/>
              </a:rPr>
              <a:t>technology is NOT a core feature of a mobile device? </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A. physical </a:t>
            </a:r>
            <a:r>
              <a:rPr lang="en-US" sz="1100" dirty="0">
                <a:solidFill>
                  <a:schemeClr val="tx1"/>
                </a:solidFill>
                <a:latin typeface="Arial" panose="020B0604020202020204" pitchFamily="34" charset="0"/>
                <a:cs typeface="Arial" panose="020B0604020202020204" pitchFamily="34" charset="0"/>
              </a:rPr>
              <a:t>keyboard</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B. small </a:t>
            </a:r>
            <a:r>
              <a:rPr lang="en-US" sz="1100" dirty="0">
                <a:solidFill>
                  <a:schemeClr val="tx1"/>
                </a:solidFill>
                <a:latin typeface="Arial" panose="020B0604020202020204" pitchFamily="34" charset="0"/>
                <a:cs typeface="Arial" panose="020B0604020202020204" pitchFamily="34" charset="0"/>
              </a:rPr>
              <a:t>form factor</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C. local </a:t>
            </a:r>
            <a:r>
              <a:rPr lang="en-US" sz="1100" dirty="0">
                <a:solidFill>
                  <a:schemeClr val="tx1"/>
                </a:solidFill>
                <a:latin typeface="Arial" panose="020B0604020202020204" pitchFamily="34" charset="0"/>
                <a:cs typeface="Arial" panose="020B0604020202020204" pitchFamily="34" charset="0"/>
              </a:rPr>
              <a:t>non-removable data storage </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D. data </a:t>
            </a:r>
            <a:r>
              <a:rPr lang="en-US" sz="1100" dirty="0">
                <a:solidFill>
                  <a:schemeClr val="tx1"/>
                </a:solidFill>
                <a:latin typeface="Arial" panose="020B0604020202020204" pitchFamily="34" charset="0"/>
                <a:cs typeface="Arial" panose="020B0604020202020204" pitchFamily="34" charset="0"/>
              </a:rPr>
              <a:t>synchronization </a:t>
            </a:r>
            <a:r>
              <a:rPr lang="en-US" sz="1100" dirty="0" smtClean="0">
                <a:solidFill>
                  <a:schemeClr val="tx1"/>
                </a:solidFill>
                <a:latin typeface="Arial" panose="020B0604020202020204" pitchFamily="34" charset="0"/>
                <a:cs typeface="Arial" panose="020B0604020202020204" pitchFamily="34" charset="0"/>
              </a:rPr>
              <a:t>capabilities</a:t>
            </a:r>
          </a:p>
          <a:p>
            <a:pPr marL="0" indent="0">
              <a:lnSpc>
                <a:spcPct val="100000"/>
              </a:lnSpc>
              <a:buNone/>
            </a:pPr>
            <a:r>
              <a:rPr lang="en-US" sz="1100" b="1" dirty="0" smtClean="0">
                <a:solidFill>
                  <a:schemeClr val="tx1"/>
                </a:solidFill>
                <a:latin typeface="Arial" panose="020B0604020202020204" pitchFamily="34" charset="0"/>
                <a:cs typeface="Arial" panose="020B0604020202020204" pitchFamily="34" charset="0"/>
              </a:rPr>
              <a:t>What </a:t>
            </a:r>
            <a:r>
              <a:rPr lang="en-US" sz="1100" b="1" dirty="0">
                <a:solidFill>
                  <a:schemeClr val="tx1"/>
                </a:solidFill>
                <a:latin typeface="Arial" panose="020B0604020202020204" pitchFamily="34" charset="0"/>
                <a:cs typeface="Arial" panose="020B0604020202020204" pitchFamily="34" charset="0"/>
              </a:rPr>
              <a:t>is the process of identifying the geographical location of a mobile device?</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A. </a:t>
            </a:r>
            <a:r>
              <a:rPr lang="en-US" sz="1100" dirty="0" err="1" smtClean="0">
                <a:solidFill>
                  <a:schemeClr val="tx1"/>
                </a:solidFill>
                <a:latin typeface="Arial" panose="020B0604020202020204" pitchFamily="34" charset="0"/>
                <a:cs typeface="Arial" panose="020B0604020202020204" pitchFamily="34" charset="0"/>
              </a:rPr>
              <a:t>geotracking</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B. geolocation</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C. </a:t>
            </a:r>
            <a:r>
              <a:rPr lang="en-US" sz="1100" dirty="0" err="1" smtClean="0">
                <a:solidFill>
                  <a:schemeClr val="tx1"/>
                </a:solidFill>
                <a:latin typeface="Arial" panose="020B0604020202020204" pitchFamily="34" charset="0"/>
                <a:cs typeface="Arial" panose="020B0604020202020204" pitchFamily="34" charset="0"/>
              </a:rPr>
              <a:t>geoID</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D. </a:t>
            </a:r>
            <a:r>
              <a:rPr lang="en-US" sz="1100" dirty="0" err="1" smtClean="0">
                <a:solidFill>
                  <a:schemeClr val="tx1"/>
                </a:solidFill>
                <a:latin typeface="Arial" panose="020B0604020202020204" pitchFamily="34" charset="0"/>
                <a:cs typeface="Arial" panose="020B0604020202020204" pitchFamily="34" charset="0"/>
              </a:rPr>
              <a:t>geomonitoring</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100" b="1" dirty="0" smtClean="0">
                <a:solidFill>
                  <a:schemeClr val="tx1"/>
                </a:solidFill>
                <a:latin typeface="Arial" panose="020B0604020202020204" pitchFamily="34" charset="0"/>
                <a:cs typeface="Arial" panose="020B0604020202020204" pitchFamily="34" charset="0"/>
              </a:rPr>
              <a:t>What </a:t>
            </a:r>
            <a:r>
              <a:rPr lang="en-US" sz="1100" b="1" dirty="0">
                <a:solidFill>
                  <a:schemeClr val="tx1"/>
                </a:solidFill>
                <a:latin typeface="Arial" panose="020B0604020202020204" pitchFamily="34" charset="0"/>
                <a:cs typeface="Arial" panose="020B0604020202020204" pitchFamily="34" charset="0"/>
              </a:rPr>
              <a:t>allows a device to be managed remotely?</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A. mobile </a:t>
            </a:r>
            <a:r>
              <a:rPr lang="en-US" sz="1100" dirty="0">
                <a:solidFill>
                  <a:schemeClr val="tx1"/>
                </a:solidFill>
                <a:latin typeface="Arial" panose="020B0604020202020204" pitchFamily="34" charset="0"/>
                <a:cs typeface="Arial" panose="020B0604020202020204" pitchFamily="34" charset="0"/>
              </a:rPr>
              <a:t>device management (MDM)</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B. mobile </a:t>
            </a:r>
            <a:r>
              <a:rPr lang="en-US" sz="1100" dirty="0">
                <a:solidFill>
                  <a:schemeClr val="tx1"/>
                </a:solidFill>
                <a:latin typeface="Arial" panose="020B0604020202020204" pitchFamily="34" charset="0"/>
                <a:cs typeface="Arial" panose="020B0604020202020204" pitchFamily="34" charset="0"/>
              </a:rPr>
              <a:t>application management (MAM)</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C. mobile </a:t>
            </a:r>
            <a:r>
              <a:rPr lang="en-US" sz="1100" dirty="0">
                <a:solidFill>
                  <a:schemeClr val="tx1"/>
                </a:solidFill>
                <a:latin typeface="Arial" panose="020B0604020202020204" pitchFamily="34" charset="0"/>
                <a:cs typeface="Arial" panose="020B0604020202020204" pitchFamily="34" charset="0"/>
              </a:rPr>
              <a:t>resource management (MRM)</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D. mobile </a:t>
            </a:r>
            <a:r>
              <a:rPr lang="en-US" sz="1100" dirty="0">
                <a:solidFill>
                  <a:schemeClr val="tx1"/>
                </a:solidFill>
                <a:latin typeface="Arial" panose="020B0604020202020204" pitchFamily="34" charset="0"/>
                <a:cs typeface="Arial" panose="020B0604020202020204" pitchFamily="34" charset="0"/>
              </a:rPr>
              <a:t>wrapper management (MWM)</a:t>
            </a:r>
          </a:p>
          <a:p>
            <a:pPr marL="0" indent="0">
              <a:lnSpc>
                <a:spcPct val="100000"/>
              </a:lnSpc>
              <a:buNone/>
            </a:pPr>
            <a:endParaRPr 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9254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1000"/>
                                  </p:stCondLst>
                                  <p:childTnLst>
                                    <p:animClr clrSpc="rgb" dir="cw">
                                      <p:cBhvr override="childStyle">
                                        <p:cTn id="6" dur="10" fill="hold"/>
                                        <p:tgtEl>
                                          <p:spTgt spid="3">
                                            <p:txEl>
                                              <p:pRg st="1" end="1"/>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1000"/>
                                  </p:stCondLst>
                                  <p:childTnLst>
                                    <p:animClr clrSpc="rgb" dir="cw">
                                      <p:cBhvr override="childStyle">
                                        <p:cTn id="10" dur="10" fill="hold"/>
                                        <p:tgtEl>
                                          <p:spTgt spid="3">
                                            <p:txEl>
                                              <p:pRg st="7" end="7"/>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1000"/>
                                  </p:stCondLst>
                                  <p:childTnLst>
                                    <p:animClr clrSpc="rgb" dir="cw">
                                      <p:cBhvr override="childStyle">
                                        <p:cTn id="14" dur="10" fill="hold"/>
                                        <p:tgtEl>
                                          <p:spTgt spid="3">
                                            <p:txEl>
                                              <p:pRg st="11" end="11"/>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Tablets (2 of 2)</a:t>
            </a:r>
          </a:p>
        </p:txBody>
      </p:sp>
      <p:pic>
        <p:nvPicPr>
          <p:cNvPr id="6" name="Picture 5" descr="Figure 10-1 A typical tablet computer.&#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8400" y="1828800"/>
            <a:ext cx="5033896" cy="3660550"/>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7249932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Chapter Summary (1 of 3)</a:t>
            </a:r>
          </a:p>
        </p:txBody>
      </p:sp>
      <p:sp>
        <p:nvSpPr>
          <p:cNvPr id="2" name="Content Placeholder 1"/>
          <p:cNvSpPr>
            <a:spLocks noGrp="1"/>
          </p:cNvSpPr>
          <p:nvPr>
            <p:ph idx="1"/>
          </p:nvPr>
        </p:nvSpPr>
        <p:spPr>
          <a:xfrm>
            <a:off x="365125" y="1538818"/>
            <a:ext cx="8169275" cy="4385816"/>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Tablet computers are portable computing devices smaller than portable computers, larger than smartphones, and focused on ease of use</a:t>
            </a:r>
          </a:p>
          <a:p>
            <a:pPr>
              <a:lnSpc>
                <a:spcPct val="100000"/>
              </a:lnSpc>
            </a:pPr>
            <a:r>
              <a:rPr lang="en-US" altLang="en-US" dirty="0">
                <a:solidFill>
                  <a:schemeClr val="tx1"/>
                </a:solidFill>
                <a:latin typeface="Arial" panose="020B0604020202020204" pitchFamily="34" charset="0"/>
                <a:cs typeface="Arial" panose="020B0604020202020204" pitchFamily="34" charset="0"/>
              </a:rPr>
              <a:t>Portable computers are devices that closely resemble standard desktop computer</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A laptop is designed to replicate the abilities of a desktop computer with only slightly less processing power</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Many mobile devices use Wi-Fi as the standard connectivity method to connect to remote networks</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Many organizations have adopted an enterprise deployment model as it relates to mobile devices</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B</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Y</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O</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D allows users to use their own personal mobile devices for business purposes</a:t>
            </a:r>
            <a:endParaRPr lang="en-US" alt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94059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Chapter Summary (2 of 3)</a:t>
            </a:r>
          </a:p>
        </p:txBody>
      </p:sp>
      <p:sp>
        <p:nvSpPr>
          <p:cNvPr id="2" name="Content Placeholder 1"/>
          <p:cNvSpPr>
            <a:spLocks noGrp="1"/>
          </p:cNvSpPr>
          <p:nvPr>
            <p:ph idx="1"/>
          </p:nvPr>
        </p:nvSpPr>
        <p:spPr>
          <a:xfrm>
            <a:off x="365125" y="1538818"/>
            <a:ext cx="8415338" cy="3616375"/>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Mobile devices can be easily lost or stolen and usually use public external networks for their Internet access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Attackers can eavesdrop on data transmissions and view services to identify the location of a person carrying a mobile device</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Mobile devices have the ability to access untrusted content that other types of computing devices generally do not have</a:t>
            </a:r>
          </a:p>
          <a:p>
            <a:pPr>
              <a:lnSpc>
                <a:spcPct val="100000"/>
              </a:lnSpc>
            </a:pPr>
            <a:r>
              <a:rPr lang="en-US" altLang="en-US" dirty="0">
                <a:solidFill>
                  <a:schemeClr val="tx1"/>
                </a:solidFill>
                <a:latin typeface="Arial" panose="020B0604020202020204" pitchFamily="34" charset="0"/>
                <a:cs typeface="Arial" panose="020B0604020202020204" pitchFamily="34" charset="0"/>
              </a:rPr>
              <a:t>It is important to disable features and turn off those that do not support the business use of the device or that are rarely used</a:t>
            </a:r>
          </a:p>
          <a:p>
            <a:pPr>
              <a:lnSpc>
                <a:spcPct val="100000"/>
              </a:lnSpc>
            </a:pPr>
            <a:r>
              <a:rPr lang="en-US" altLang="en-US" dirty="0">
                <a:solidFill>
                  <a:schemeClr val="tx1"/>
                </a:solidFill>
                <a:latin typeface="Arial" panose="020B0604020202020204" pitchFamily="34" charset="0"/>
                <a:cs typeface="Arial" panose="020B0604020202020204" pitchFamily="34" charset="0"/>
              </a:rPr>
              <a:t>A lock screen prevents the mobile device from being used until the user enters the correct </a:t>
            </a:r>
            <a:r>
              <a:rPr lang="en-US" altLang="en-US" dirty="0" smtClean="0">
                <a:solidFill>
                  <a:schemeClr val="tx1"/>
                </a:solidFill>
                <a:latin typeface="Arial" panose="020B0604020202020204" pitchFamily="34" charset="0"/>
                <a:cs typeface="Arial" panose="020B0604020202020204" pitchFamily="34" charset="0"/>
              </a:rPr>
              <a:t>passcode</a:t>
            </a:r>
            <a:endParaRPr lang="en-US" alt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014421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Chapter Summary (3 of 3)</a:t>
            </a:r>
          </a:p>
        </p:txBody>
      </p:sp>
      <p:sp>
        <p:nvSpPr>
          <p:cNvPr id="2" name="Content Placeholder 1"/>
          <p:cNvSpPr>
            <a:spLocks noGrp="1"/>
          </p:cNvSpPr>
          <p:nvPr>
            <p:ph idx="1"/>
          </p:nvPr>
        </p:nvSpPr>
        <p:spPr>
          <a:xfrm>
            <a:off x="365125" y="1538818"/>
            <a:ext cx="8014250" cy="369331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Mobile device management (</a:t>
            </a:r>
            <a:r>
              <a:rPr lang="en-US" altLang="en-US" dirty="0" smtClean="0">
                <a:solidFill>
                  <a:schemeClr val="tx1"/>
                </a:solidFill>
                <a:latin typeface="Arial" panose="020B0604020202020204" pitchFamily="34" charset="0"/>
                <a:cs typeface="Arial" panose="020B0604020202020204" pitchFamily="34" charset="0"/>
              </a:rPr>
              <a:t>M</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M</a:t>
            </a:r>
            <a:r>
              <a:rPr lang="en-US" altLang="en-US" dirty="0">
                <a:solidFill>
                  <a:schemeClr val="tx1"/>
                </a:solidFill>
                <a:latin typeface="Arial" panose="020B0604020202020204" pitchFamily="34" charset="0"/>
                <a:cs typeface="Arial" panose="020B0604020202020204" pitchFamily="34" charset="0"/>
              </a:rPr>
              <a:t>) tools allow a device to be managed remotely</a:t>
            </a:r>
          </a:p>
          <a:p>
            <a:pPr>
              <a:lnSpc>
                <a:spcPct val="100000"/>
              </a:lnSpc>
            </a:pPr>
            <a:r>
              <a:rPr lang="en-US" altLang="en-US" dirty="0">
                <a:solidFill>
                  <a:schemeClr val="tx1"/>
                </a:solidFill>
                <a:latin typeface="Arial" panose="020B0604020202020204" pitchFamily="34" charset="0"/>
                <a:cs typeface="Arial" panose="020B0604020202020204" pitchFamily="34" charset="0"/>
              </a:rPr>
              <a:t>Mobile application management (</a:t>
            </a:r>
            <a:r>
              <a:rPr lang="en-US" altLang="en-US" dirty="0" smtClean="0">
                <a:solidFill>
                  <a:schemeClr val="tx1"/>
                </a:solidFill>
                <a:latin typeface="Arial" panose="020B0604020202020204" pitchFamily="34" charset="0"/>
                <a:cs typeface="Arial" panose="020B0604020202020204" pitchFamily="34" charset="0"/>
              </a:rPr>
              <a:t>M</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M</a:t>
            </a:r>
            <a:r>
              <a:rPr lang="en-US" altLang="en-US" dirty="0">
                <a:solidFill>
                  <a:schemeClr val="tx1"/>
                </a:solidFill>
                <a:latin typeface="Arial" panose="020B0604020202020204" pitchFamily="34" charset="0"/>
                <a:cs typeface="Arial" panose="020B0604020202020204" pitchFamily="34" charset="0"/>
              </a:rPr>
              <a:t>) consists of tools and services responsible for distributing and controlling access to apps</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M</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Ms </a:t>
            </a:r>
            <a:r>
              <a:rPr lang="en-US" altLang="en-US" dirty="0">
                <a:solidFill>
                  <a:schemeClr val="tx1"/>
                </a:solidFill>
                <a:latin typeface="Arial" panose="020B0604020202020204" pitchFamily="34" charset="0"/>
                <a:cs typeface="Arial" panose="020B0604020202020204" pitchFamily="34" charset="0"/>
              </a:rPr>
              <a:t>can support application whitelisting, which ensures that only preapproved apps can be run on the device</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An embedded system is computer hardware and software contained within a larger system that is designed for a specific function</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The Internet of Things (</a:t>
            </a:r>
            <a:r>
              <a:rPr lang="en-US" dirty="0">
                <a:solidFill>
                  <a:schemeClr val="tx1"/>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o</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T</a:t>
            </a:r>
            <a:r>
              <a:rPr lang="en-US" altLang="en-US" dirty="0" smtClean="0">
                <a:solidFill>
                  <a:schemeClr val="tx1"/>
                </a:solidFill>
                <a:latin typeface="Arial" panose="020B0604020202020204" pitchFamily="34" charset="0"/>
                <a:cs typeface="Arial" panose="020B0604020202020204" pitchFamily="34" charset="0"/>
              </a:rPr>
              <a:t>) is connecting any device to the Internet for the purpose of sending and receiving data to be acted upon</a:t>
            </a:r>
            <a:endParaRPr lang="en-US" alt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50251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Smartphones</a:t>
            </a:r>
          </a:p>
        </p:txBody>
      </p:sp>
      <p:sp>
        <p:nvSpPr>
          <p:cNvPr id="3" name="Content Placeholder 2"/>
          <p:cNvSpPr>
            <a:spLocks noGrp="1"/>
          </p:cNvSpPr>
          <p:nvPr>
            <p:ph idx="1"/>
          </p:nvPr>
        </p:nvSpPr>
        <p:spPr>
          <a:xfrm>
            <a:off x="365125" y="1538818"/>
            <a:ext cx="8415338" cy="2923877"/>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Smartphone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Has all the tools that a feature phone has but also includes an </a:t>
            </a:r>
            <a:r>
              <a:rPr lang="en-US" altLang="en-US" sz="2000" dirty="0" smtClean="0">
                <a:solidFill>
                  <a:schemeClr val="tx1"/>
                </a:solidFill>
                <a:latin typeface="Arial" panose="020B0604020202020204" pitchFamily="34" charset="0"/>
                <a:cs typeface="Arial" panose="020B0604020202020204" pitchFamily="34" charset="0"/>
              </a:rPr>
              <a:t>O</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 </a:t>
            </a:r>
            <a:r>
              <a:rPr lang="en-US" altLang="en-US" sz="2000" dirty="0">
                <a:solidFill>
                  <a:schemeClr val="tx1"/>
                </a:solidFill>
                <a:latin typeface="Arial" panose="020B0604020202020204" pitchFamily="34" charset="0"/>
                <a:cs typeface="Arial" panose="020B0604020202020204" pitchFamily="34" charset="0"/>
              </a:rPr>
              <a:t>that allows it to run apps and access the Internet</a:t>
            </a:r>
          </a:p>
          <a:p>
            <a:pPr>
              <a:lnSpc>
                <a:spcPct val="100000"/>
              </a:lnSpc>
            </a:pPr>
            <a:r>
              <a:rPr lang="en-US" altLang="en-US" dirty="0">
                <a:solidFill>
                  <a:schemeClr val="tx1"/>
                </a:solidFill>
                <a:latin typeface="Arial" panose="020B0604020202020204" pitchFamily="34" charset="0"/>
                <a:cs typeface="Arial" panose="020B0604020202020204" pitchFamily="34" charset="0"/>
              </a:rPr>
              <a:t>A </a:t>
            </a:r>
            <a:r>
              <a:rPr lang="en-US" altLang="en-US" b="1" dirty="0">
                <a:solidFill>
                  <a:schemeClr val="tx1"/>
                </a:solidFill>
                <a:latin typeface="Arial" panose="020B0604020202020204" pitchFamily="34" charset="0"/>
                <a:cs typeface="Arial" panose="020B0604020202020204" pitchFamily="34" charset="0"/>
              </a:rPr>
              <a:t>feature phone</a:t>
            </a:r>
            <a:r>
              <a:rPr lang="en-US" altLang="en-US" i="1"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is a traditional cellular phone with limited features, such as camera, </a:t>
            </a:r>
            <a:r>
              <a:rPr lang="en-US" altLang="en-US" dirty="0" smtClean="0">
                <a:solidFill>
                  <a:schemeClr val="tx1"/>
                </a:solidFill>
                <a:latin typeface="Arial" panose="020B0604020202020204" pitchFamily="34" charset="0"/>
                <a:cs typeface="Arial" panose="020B0604020202020204" pitchFamily="34" charset="0"/>
              </a:rPr>
              <a:t>M</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3 </a:t>
            </a:r>
            <a:r>
              <a:rPr lang="en-US" altLang="en-US" dirty="0">
                <a:solidFill>
                  <a:schemeClr val="tx1"/>
                </a:solidFill>
                <a:latin typeface="Arial" panose="020B0604020202020204" pitchFamily="34" charset="0"/>
                <a:cs typeface="Arial" panose="020B0604020202020204" pitchFamily="34" charset="0"/>
              </a:rPr>
              <a:t>music player, and the ability to send and receive </a:t>
            </a:r>
            <a:r>
              <a:rPr lang="en-US" altLang="en-US" b="1" dirty="0">
                <a:solidFill>
                  <a:schemeClr val="tx1"/>
                </a:solidFill>
                <a:latin typeface="Arial" panose="020B0604020202020204" pitchFamily="34" charset="0"/>
                <a:cs typeface="Arial" panose="020B0604020202020204" pitchFamily="34" charset="0"/>
              </a:rPr>
              <a:t>short message service (</a:t>
            </a:r>
            <a:r>
              <a:rPr lang="en-US" altLang="en-US" b="1" dirty="0" smtClean="0">
                <a:solidFill>
                  <a:schemeClr val="tx1"/>
                </a:solidFill>
                <a:latin typeface="Arial" panose="020B0604020202020204" pitchFamily="34" charset="0"/>
                <a:cs typeface="Arial" panose="020B0604020202020204" pitchFamily="34" charset="0"/>
              </a:rPr>
              <a:t>S</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M</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S)</a:t>
            </a:r>
            <a:r>
              <a:rPr lang="en-US" altLang="en-US" dirty="0" smtClean="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text messages</a:t>
            </a:r>
          </a:p>
          <a:p>
            <a:pPr>
              <a:lnSpc>
                <a:spcPct val="100000"/>
              </a:lnSpc>
            </a:pPr>
            <a:r>
              <a:rPr lang="en-US" altLang="en-US" dirty="0">
                <a:solidFill>
                  <a:schemeClr val="tx1"/>
                </a:solidFill>
                <a:latin typeface="Arial" panose="020B0604020202020204" pitchFamily="34" charset="0"/>
                <a:cs typeface="Arial" panose="020B0604020202020204" pitchFamily="34" charset="0"/>
              </a:rPr>
              <a:t>Considered handheld personal computers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Because of their ability to run </a:t>
            </a:r>
            <a:r>
              <a:rPr lang="en-US" altLang="en-US" sz="2000" dirty="0" smtClean="0">
                <a:solidFill>
                  <a:schemeClr val="tx1"/>
                </a:solidFill>
                <a:latin typeface="Arial" panose="020B0604020202020204" pitchFamily="34" charset="0"/>
                <a:cs typeface="Arial" panose="020B0604020202020204" pitchFamily="34" charset="0"/>
              </a:rPr>
              <a:t>apps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49664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Wearable Technology (1 of 2)</a:t>
            </a:r>
          </a:p>
        </p:txBody>
      </p:sp>
      <p:sp>
        <p:nvSpPr>
          <p:cNvPr id="3" name="Content Placeholder 2"/>
          <p:cNvSpPr>
            <a:spLocks noGrp="1"/>
          </p:cNvSpPr>
          <p:nvPr>
            <p:ph idx="1"/>
          </p:nvPr>
        </p:nvSpPr>
        <p:spPr>
          <a:xfrm>
            <a:off x="365125" y="1538818"/>
            <a:ext cx="8415338" cy="2292935"/>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Wearable technology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Devices that can be worn by the user instead of carried</a:t>
            </a:r>
          </a:p>
          <a:p>
            <a:pPr>
              <a:lnSpc>
                <a:spcPct val="100000"/>
              </a:lnSpc>
            </a:pPr>
            <a:r>
              <a:rPr lang="en-US" altLang="en-US" dirty="0">
                <a:solidFill>
                  <a:schemeClr val="tx1"/>
                </a:solidFill>
                <a:latin typeface="Arial" panose="020B0604020202020204" pitchFamily="34" charset="0"/>
                <a:cs typeface="Arial" panose="020B0604020202020204" pitchFamily="34" charset="0"/>
              </a:rPr>
              <a:t>Examples of wearable technology:</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Fitness trackers</a:t>
            </a:r>
            <a:endParaRPr lang="en-US" altLang="en-US" sz="20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Smart watch</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Can serve as an accessory to a smartphone to view </a:t>
            </a:r>
            <a:r>
              <a:rPr lang="en-US" altLang="en-US" sz="2000" dirty="0" smtClean="0">
                <a:solidFill>
                  <a:schemeClr val="tx1"/>
                </a:solidFill>
                <a:latin typeface="Arial" panose="020B0604020202020204" pitchFamily="34" charset="0"/>
                <a:cs typeface="Arial" panose="020B0604020202020204" pitchFamily="34" charset="0"/>
              </a:rPr>
              <a:t>messages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82474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Wearable Technology (2 of 2)</a:t>
            </a:r>
          </a:p>
        </p:txBody>
      </p:sp>
      <p:pic>
        <p:nvPicPr>
          <p:cNvPr id="6" name="Picture 5" descr="Figure 10-2 A fitness tracker.&#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9183" y="1752600"/>
            <a:ext cx="4512034" cy="3854681"/>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70365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Portable Computers (1 of 4)</a:t>
            </a:r>
          </a:p>
        </p:txBody>
      </p:sp>
      <p:sp>
        <p:nvSpPr>
          <p:cNvPr id="3" name="Content Placeholder 2"/>
          <p:cNvSpPr>
            <a:spLocks noGrp="1"/>
          </p:cNvSpPr>
          <p:nvPr>
            <p:ph idx="1"/>
          </p:nvPr>
        </p:nvSpPr>
        <p:spPr>
          <a:xfrm>
            <a:off x="365125" y="1538818"/>
            <a:ext cx="8415338" cy="4001095"/>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Portable computers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Have similar hardware and run the same </a:t>
            </a:r>
            <a:r>
              <a:rPr lang="en-US" altLang="en-US" sz="2000" dirty="0" smtClean="0">
                <a:solidFill>
                  <a:schemeClr val="tx1"/>
                </a:solidFill>
                <a:latin typeface="Arial" panose="020B0604020202020204" pitchFamily="34" charset="0"/>
                <a:cs typeface="Arial" panose="020B0604020202020204" pitchFamily="34" charset="0"/>
              </a:rPr>
              <a:t>O</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 </a:t>
            </a:r>
            <a:r>
              <a:rPr lang="en-US" altLang="en-US" sz="2000" dirty="0">
                <a:solidFill>
                  <a:schemeClr val="tx1"/>
                </a:solidFill>
                <a:latin typeface="Arial" panose="020B0604020202020204" pitchFamily="34" charset="0"/>
                <a:cs typeface="Arial" panose="020B0604020202020204" pitchFamily="34" charset="0"/>
              </a:rPr>
              <a:t>and application software found on a desktop computer</a:t>
            </a:r>
          </a:p>
          <a:p>
            <a:pPr>
              <a:lnSpc>
                <a:spcPct val="100000"/>
              </a:lnSpc>
            </a:pPr>
            <a:r>
              <a:rPr lang="en-US" altLang="en-US" dirty="0">
                <a:solidFill>
                  <a:schemeClr val="tx1"/>
                </a:solidFill>
                <a:latin typeface="Arial" panose="020B0604020202020204" pitchFamily="34" charset="0"/>
                <a:cs typeface="Arial" panose="020B0604020202020204" pitchFamily="34" charset="0"/>
              </a:rPr>
              <a:t>Primary difference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Portable computers are smaller self-contained devices that can easily be transported from one location to another while operating on battery power</a:t>
            </a:r>
          </a:p>
          <a:p>
            <a:pPr>
              <a:lnSpc>
                <a:spcPct val="100000"/>
              </a:lnSpc>
            </a:pPr>
            <a:r>
              <a:rPr lang="en-US" altLang="en-US" dirty="0">
                <a:solidFill>
                  <a:schemeClr val="tx1"/>
                </a:solidFill>
                <a:latin typeface="Arial" panose="020B0604020202020204" pitchFamily="34" charset="0"/>
                <a:cs typeface="Arial" panose="020B0604020202020204" pitchFamily="34" charset="0"/>
              </a:rPr>
              <a:t>Laptop</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Regarded as the earliest portable computer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Have multiple hardware ports and may accommodate limited hardware </a:t>
            </a:r>
            <a:r>
              <a:rPr lang="en-US" altLang="en-US" sz="2000" dirty="0" smtClean="0">
                <a:solidFill>
                  <a:schemeClr val="tx1"/>
                </a:solidFill>
                <a:latin typeface="Arial" panose="020B0604020202020204" pitchFamily="34" charset="0"/>
                <a:cs typeface="Arial" panose="020B0604020202020204" pitchFamily="34" charset="0"/>
              </a:rPr>
              <a:t>upgrades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976717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7"/>
  <p:tag name="MMPROD_UIDATA" val="&lt;database version=&quot;6.0&quot;&gt;&lt;object type=&quot;1&quot; unique_id=&quot;10001&quot;&gt;&lt;object type=&quot;8&quot; unique_id=&quot;12724&quot;&gt;&lt;/object&gt;&lt;object type=&quot;2&quot; unique_id=&quot;12725&quot;&gt;&lt;object type=&quot;3&quot; unique_id=&quot;12726&quot;&gt;&lt;property id=&quot;20148&quot; value=&quot;5&quot;/&gt;&lt;property id=&quot;20300&quot; value=&quot;Slide 1 - &amp;quot;CompTIA Security+ Guide to Network Security Fundamentals, Sixth Edition&amp;quot;&quot;/&gt;&lt;property id=&quot;20307&quot; value=&quot;357&quot;/&gt;&lt;/object&gt;&lt;object type=&quot;3&quot; unique_id=&quot;12727&quot;&gt;&lt;property id=&quot;20148&quot; value=&quot;5&quot;/&gt;&lt;property id=&quot;20300&quot; value=&quot;Slide 2 - &amp;quot;Objectives&amp;quot;&quot;/&gt;&lt;property id=&quot;20307&quot; value=&quot;257&quot;/&gt;&lt;/object&gt;&lt;object type=&quot;3&quot; unique_id=&quot;12728&quot;&gt;&lt;property id=&quot;20148&quot; value=&quot;5&quot;/&gt;&lt;property id=&quot;20300&quot; value=&quot;Slide 3 - &amp;quot;Types of Mobile Devices&amp;quot;&quot;/&gt;&lt;property id=&quot;20307&quot; value=&quot;311&quot;/&gt;&lt;/object&gt;&lt;object type=&quot;3&quot; unique_id=&quot;12729&quot;&gt;&lt;property id=&quot;20148&quot; value=&quot;5&quot;/&gt;&lt;property id=&quot;20300&quot; value=&quot;Slide 4 - &amp;quot;Tablets (1 of 2)&amp;quot;&quot;/&gt;&lt;property id=&quot;20307&quot; value=&quot;312&quot;/&gt;&lt;/object&gt;&lt;object type=&quot;3&quot; unique_id=&quot;12730&quot;&gt;&lt;property id=&quot;20148&quot; value=&quot;5&quot;/&gt;&lt;property id=&quot;20300&quot; value=&quot;Slide 5 - &amp;quot;Tablets (2 of 2)&amp;quot;&quot;/&gt;&lt;property id=&quot;20307&quot; value=&quot;313&quot;/&gt;&lt;/object&gt;&lt;object type=&quot;3&quot; unique_id=&quot;12731&quot;&gt;&lt;property id=&quot;20148&quot; value=&quot;5&quot;/&gt;&lt;property id=&quot;20300&quot; value=&quot;Slide 6 - &amp;quot;Smartphones&amp;quot;&quot;/&gt;&lt;property id=&quot;20307&quot; value=&quot;314&quot;/&gt;&lt;/object&gt;&lt;object type=&quot;3&quot; unique_id=&quot;12732&quot;&gt;&lt;property id=&quot;20148&quot; value=&quot;5&quot;/&gt;&lt;property id=&quot;20300&quot; value=&quot;Slide 7 - &amp;quot;Wearable Technology (1 of 2)&amp;quot;&quot;/&gt;&lt;property id=&quot;20307&quot; value=&quot;315&quot;/&gt;&lt;/object&gt;&lt;object type=&quot;3&quot; unique_id=&quot;12733&quot;&gt;&lt;property id=&quot;20148&quot; value=&quot;5&quot;/&gt;&lt;property id=&quot;20300&quot; value=&quot;Slide 8 - &amp;quot;Wearable Technology (2 of 2)&amp;quot;&quot;/&gt;&lt;property id=&quot;20307&quot; value=&quot;316&quot;/&gt;&lt;/object&gt;&lt;object type=&quot;3&quot; unique_id=&quot;12734&quot;&gt;&lt;property id=&quot;20148&quot; value=&quot;5&quot;/&gt;&lt;property id=&quot;20300&quot; value=&quot;Slide 9 - &amp;quot;Portable Computers (1 of 4)&amp;quot;&quot;/&gt;&lt;property id=&quot;20307&quot; value=&quot;317&quot;/&gt;&lt;/object&gt;&lt;object type=&quot;3&quot; unique_id=&quot;12735&quot;&gt;&lt;property id=&quot;20148&quot; value=&quot;5&quot;/&gt;&lt;property id=&quot;20300&quot; value=&quot;Slide 10 - &amp;quot;Portable Computers (2 of 4)&amp;quot;&quot;/&gt;&lt;property id=&quot;20307&quot; value=&quot;318&quot;/&gt;&lt;/object&gt;&lt;object type=&quot;3&quot; unique_id=&quot;12736&quot;&gt;&lt;property id=&quot;20148&quot; value=&quot;5&quot;/&gt;&lt;property id=&quot;20300&quot; value=&quot;Slide 11 - &amp;quot;Portable Computers (3 of 4)&amp;quot;&quot;/&gt;&lt;property id=&quot;20307&quot; value=&quot;319&quot;/&gt;&lt;/object&gt;&lt;object type=&quot;3&quot; unique_id=&quot;12737&quot;&gt;&lt;property id=&quot;20148&quot; value=&quot;5&quot;/&gt;&lt;property id=&quot;20300&quot; value=&quot;Slide 12 - &amp;quot;Portable Computers (4 of 4)&amp;quot;&quot;/&gt;&lt;property id=&quot;20307&quot; value=&quot;320&quot;/&gt;&lt;/object&gt;&lt;object type=&quot;3&quot; unique_id=&quot;12738&quot;&gt;&lt;property id=&quot;20148&quot; value=&quot;5&quot;/&gt;&lt;property id=&quot;20300&quot; value=&quot;Slide 13 - &amp;quot;Mobile Device Connectivity Methods&amp;quot;&quot;/&gt;&lt;property id=&quot;20307&quot; value=&quot;321&quot;/&gt;&lt;/object&gt;&lt;object type=&quot;3&quot; unique_id=&quot;12739&quot;&gt;&lt;property id=&quot;20148&quot; value=&quot;5&quot;/&gt;&lt;property id=&quot;20300&quot; value=&quot;Slide 14 - &amp;quot;Enterprise Deployment Models (1 of 2)&amp;quot;&quot;/&gt;&lt;property id=&quot;20307&quot; value=&quot;322&quot;/&gt;&lt;/object&gt;&lt;object type=&quot;3&quot; unique_id=&quot;12740&quot;&gt;&lt;property id=&quot;20148&quot; value=&quot;5&quot;/&gt;&lt;property id=&quot;20300&quot; value=&quot;Slide 15 - &amp;quot;Enterprise Deployment Models (2 of 2)&amp;quot;&quot;/&gt;&lt;property id=&quot;20307&quot; value=&quot;323&quot;/&gt;&lt;/object&gt;&lt;object type=&quot;3&quot; unique_id=&quot;12741&quot;&gt;&lt;property id=&quot;20148&quot; value=&quot;5&quot;/&gt;&lt;property id=&quot;20300&quot; value=&quot;Slide 16 - &amp;quot;Mobile Device Risks&amp;quot;&quot;/&gt;&lt;property id=&quot;20307&quot; value=&quot;324&quot;/&gt;&lt;/object&gt;&lt;object type=&quot;3&quot; unique_id=&quot;12742&quot;&gt;&lt;property id=&quot;20148&quot; value=&quot;5&quot;/&gt;&lt;property id=&quot;20300&quot; value=&quot;Slide 17 - &amp;quot;Physical Security&amp;quot;&quot;/&gt;&lt;property id=&quot;20307&quot; value=&quot;325&quot;/&gt;&lt;/object&gt;&lt;object type=&quot;3&quot; unique_id=&quot;12743&quot;&gt;&lt;property id=&quot;20148&quot; value=&quot;5&quot;/&gt;&lt;property id=&quot;20300&quot; value=&quot;Slide 18 - &amp;quot;Limited Firmware Updates&amp;quot;&quot;/&gt;&lt;property id=&quot;20307&quot; value=&quot;326&quot;/&gt;&lt;/object&gt;&lt;object type=&quot;3&quot; unique_id=&quot;12744&quot;&gt;&lt;property id=&quot;20148&quot; value=&quot;5&quot;/&gt;&lt;property id=&quot;20300&quot; value=&quot;Slide 19 - &amp;quot;Location Tracking&amp;quot;&quot;/&gt;&lt;property id=&quot;20307&quot; value=&quot;327&quot;/&gt;&lt;/object&gt;&lt;object type=&quot;3&quot; unique_id=&quot;12745&quot;&gt;&lt;property id=&quot;20148&quot; value=&quot;5&quot;/&gt;&lt;property id=&quot;20300&quot; value=&quot;Slide 20 - &amp;quot;Unauthorized Recording&amp;quot;&quot;/&gt;&lt;property id=&quot;20307&quot; value=&quot;328&quot;/&gt;&lt;/object&gt;&lt;object type=&quot;3&quot; unique_id=&quot;12746&quot;&gt;&lt;property id=&quot;20148&quot; value=&quot;5&quot;/&gt;&lt;property id=&quot;20300&quot; value=&quot;Slide 21 - &amp;quot;Connection Vulnerabilities&amp;quot;&quot;/&gt;&lt;property id=&quot;20307&quot; value=&quot;329&quot;/&gt;&lt;/object&gt;&lt;object type=&quot;3&quot; unique_id=&quot;12747&quot;&gt;&lt;property id=&quot;20148&quot; value=&quot;5&quot;/&gt;&lt;property id=&quot;20300&quot; value=&quot;Slide 22 - &amp;quot;Accessing Untrusted Content (1 of 3)&amp;quot;&quot;/&gt;&lt;property id=&quot;20307&quot; value=&quot;330&quot;/&gt;&lt;/object&gt;&lt;object type=&quot;3&quot; unique_id=&quot;12748&quot;&gt;&lt;property id=&quot;20148&quot; value=&quot;5&quot;/&gt;&lt;property id=&quot;20300&quot; value=&quot;Slide 23 - &amp;quot;Accessing Untrusted Content (2 of 3)&amp;quot;&quot;/&gt;&lt;property id=&quot;20307&quot; value=&quot;337&quot;/&gt;&lt;/object&gt;&lt;object type=&quot;3&quot; unique_id=&quot;12749&quot;&gt;&lt;property id=&quot;20148&quot; value=&quot;5&quot;/&gt;&lt;property id=&quot;20300&quot; value=&quot;Slide 24 - &amp;quot;Accessing Untrusted Content (3 of 3)&amp;quot;&quot;/&gt;&lt;property id=&quot;20307&quot; value=&quot;331&quot;/&gt;&lt;/object&gt;&lt;object type=&quot;3&quot; unique_id=&quot;12750&quot;&gt;&lt;property id=&quot;20148&quot; value=&quot;5&quot;/&gt;&lt;property id=&quot;20300&quot; value=&quot;Slide 25 - &amp;quot;Deployment Model Risks&amp;quot;&quot;/&gt;&lt;property id=&quot;20307&quot; value=&quot;332&quot;/&gt;&lt;/object&gt;&lt;object type=&quot;3&quot; unique_id=&quot;12751&quot;&gt;&lt;property id=&quot;20148&quot; value=&quot;5&quot;/&gt;&lt;property id=&quot;20300&quot; value=&quot;Slide 26 - &amp;quot;Securing Mobile Devices&amp;quot;&quot;/&gt;&lt;property id=&quot;20307&quot; value=&quot;333&quot;/&gt;&lt;/object&gt;&lt;object type=&quot;3&quot; unique_id=&quot;12752&quot;&gt;&lt;property id=&quot;20148&quot; value=&quot;5&quot;/&gt;&lt;property id=&quot;20300&quot; value=&quot;Slide 27 - &amp;quot;Device Configuration (1 of 3)&amp;quot;&quot;/&gt;&lt;property id=&quot;20307&quot; value=&quot;334&quot;/&gt;&lt;/object&gt;&lt;object type=&quot;3&quot; unique_id=&quot;12753&quot;&gt;&lt;property id=&quot;20148&quot; value=&quot;5&quot;/&gt;&lt;property id=&quot;20300&quot; value=&quot;Slide 28 - &amp;quot;Device Configuration (2 of 3)&amp;quot;&quot;/&gt;&lt;property id=&quot;20307&quot; value=&quot;335&quot;/&gt;&lt;/object&gt;&lt;object type=&quot;3&quot; unique_id=&quot;12754&quot;&gt;&lt;property id=&quot;20148&quot; value=&quot;5&quot;/&gt;&lt;property id=&quot;20300&quot; value=&quot;Slide 29 - &amp;quot;Device Configuration (3 of 3)&amp;quot;&quot;/&gt;&lt;property id=&quot;20307&quot; value=&quot;336&quot;/&gt;&lt;/object&gt;&lt;object type=&quot;3&quot; unique_id=&quot;12755&quot;&gt;&lt;property id=&quot;20148&quot; value=&quot;5&quot;/&gt;&lt;property id=&quot;20300&quot; value=&quot;Slide 30 - &amp;quot;Manage Encryption&amp;quot;&quot;/&gt;&lt;property id=&quot;20307&quot; value=&quot;338&quot;/&gt;&lt;/object&gt;&lt;object type=&quot;3&quot; unique_id=&quot;12756&quot;&gt;&lt;property id=&quot;20148&quot; value=&quot;5&quot;/&gt;&lt;property id=&quot;20300&quot; value=&quot;Slide 31 - &amp;quot;Segment Storage&amp;quot;&quot;/&gt;&lt;property id=&quot;20307&quot; value=&quot;339&quot;/&gt;&lt;/object&gt;&lt;object type=&quot;3&quot; unique_id=&quot;12757&quot;&gt;&lt;property id=&quot;20148&quot; value=&quot;5&quot;/&gt;&lt;property id=&quot;20300&quot; value=&quot;Slide 32 - &amp;quot;Enable Loss or Theft Services (1 of 2)&amp;quot;&quot;/&gt;&lt;property id=&quot;20307&quot; value=&quot;340&quot;/&gt;&lt;/object&gt;&lt;object type=&quot;3&quot; unique_id=&quot;12758&quot;&gt;&lt;property id=&quot;20148&quot; value=&quot;5&quot;/&gt;&lt;property id=&quot;20300&quot; value=&quot;Slide 33 - &amp;quot;Enable Loss or Theft Services (2 of 2)&amp;quot;&quot;/&gt;&lt;property id=&quot;20307&quot; value=&quot;341&quot;/&gt;&lt;/object&gt;&lt;object type=&quot;3&quot; unique_id=&quot;12759&quot;&gt;&lt;property id=&quot;20148&quot; value=&quot;5&quot;/&gt;&lt;property id=&quot;20300&quot; value=&quot;Slide 34 - &amp;quot;Mobile Management Tools&amp;quot;&quot;/&gt;&lt;property id=&quot;20307&quot; value=&quot;342&quot;/&gt;&lt;/object&gt;&lt;object type=&quot;3&quot; unique_id=&quot;12760&quot;&gt;&lt;property id=&quot;20148&quot; value=&quot;5&quot;/&gt;&lt;property id=&quot;20300&quot; value=&quot;Slide 35 - &amp;quot;Mobile Device Management (M D M) (1 of 2)&amp;quot;&quot;/&gt;&lt;property id=&quot;20307&quot; value=&quot;343&quot;/&gt;&lt;/object&gt;&lt;object type=&quot;3&quot; unique_id=&quot;12761&quot;&gt;&lt;property id=&quot;20148&quot; value=&quot;5&quot;/&gt;&lt;property id=&quot;20300&quot; value=&quot;Slide 36 - &amp;quot;Mobile Device Management (M D M) (2 of 2)&amp;quot;&quot;/&gt;&lt;property id=&quot;20307&quot; value=&quot;344&quot;/&gt;&lt;/object&gt;&lt;object type=&quot;3&quot; unique_id=&quot;12762&quot;&gt;&lt;property id=&quot;20148&quot; value=&quot;5&quot;/&gt;&lt;property id=&quot;20300&quot; value=&quot;Slide 37 - &amp;quot;Mobile Application Management (M A M)&amp;quot;&quot;/&gt;&lt;property id=&quot;20307&quot; value=&quot;345&quot;/&gt;&lt;/object&gt;&lt;object type=&quot;3&quot; unique_id=&quot;12763&quot;&gt;&lt;property id=&quot;20148&quot; value=&quot;5&quot;/&gt;&lt;property id=&quot;20300&quot; value=&quot;Slide 38 - &amp;quot;Mobile Content Management (M C M)&amp;quot;&quot;/&gt;&lt;property id=&quot;20307&quot; value=&quot;346&quot;/&gt;&lt;/object&gt;&lt;object type=&quot;3&quot; unique_id=&quot;12764&quot;&gt;&lt;property id=&quot;20148&quot; value=&quot;5&quot;/&gt;&lt;property id=&quot;20300&quot; value=&quot;Slide 39 - &amp;quot;Mobile Device App Security&amp;quot;&quot;/&gt;&lt;property id=&quot;20307&quot; value=&quot;347&quot;/&gt;&lt;/object&gt;&lt;object type=&quot;3&quot; unique_id=&quot;12765&quot;&gt;&lt;property id=&quot;20148&quot; value=&quot;5&quot;/&gt;&lt;property id=&quot;20300&quot; value=&quot;Slide 40 - &amp;quot;Embedded Systems and the Internet of Things&amp;quot;&quot;/&gt;&lt;property id=&quot;20307&quot; value=&quot;348&quot;/&gt;&lt;/object&gt;&lt;object type=&quot;3&quot; unique_id=&quot;12766&quot;&gt;&lt;property id=&quot;20148&quot; value=&quot;5&quot;/&gt;&lt;property id=&quot;20300&quot; value=&quot;Slide 41 - &amp;quot;Embedded Systems (1 of 4)&amp;quot;&quot;/&gt;&lt;property id=&quot;20307&quot; value=&quot;349&quot;/&gt;&lt;/object&gt;&lt;object type=&quot;3&quot; unique_id=&quot;12767&quot;&gt;&lt;property id=&quot;20148&quot; value=&quot;5&quot;/&gt;&lt;property id=&quot;20300&quot; value=&quot;Slide 42 - &amp;quot;Embedded Systems (2 of 4)&amp;quot;&quot;/&gt;&lt;property id=&quot;20307&quot; value=&quot;350&quot;/&gt;&lt;/object&gt;&lt;object type=&quot;3&quot; unique_id=&quot;12768&quot;&gt;&lt;property id=&quot;20148&quot; value=&quot;5&quot;/&gt;&lt;property id=&quot;20300&quot; value=&quot;Slide 43 - &amp;quot;Embedded Systems (3 of 4)&amp;quot;&quot;/&gt;&lt;property id=&quot;20307&quot; value=&quot;351&quot;/&gt;&lt;/object&gt;&lt;object type=&quot;3&quot; unique_id=&quot;12769&quot;&gt;&lt;property id=&quot;20148&quot; value=&quot;5&quot;/&gt;&lt;property id=&quot;20300&quot; value=&quot;Slide 44 - &amp;quot;Embedded Systems (4 of 4)&amp;quot;&quot;/&gt;&lt;property id=&quot;20307&quot; value=&quot;352&quot;/&gt;&lt;/object&gt;&lt;object type=&quot;3&quot; unique_id=&quot;12770&quot;&gt;&lt;property id=&quot;20148&quot; value=&quot;5&quot;/&gt;&lt;property id=&quot;20300&quot; value=&quot;Slide 45 - &amp;quot;Internet of Things (1 of 3)&amp;quot;&quot;/&gt;&lt;property id=&quot;20307&quot; value=&quot;353&quot;/&gt;&lt;/object&gt;&lt;object type=&quot;3&quot; unique_id=&quot;12771&quot;&gt;&lt;property id=&quot;20148&quot; value=&quot;5&quot;/&gt;&lt;property id=&quot;20300&quot; value=&quot;Slide 46 - &amp;quot;Internet of Things (2 of 3)&amp;quot;&quot;/&gt;&lt;property id=&quot;20307&quot; value=&quot;354&quot;/&gt;&lt;/object&gt;&lt;object type=&quot;3&quot; unique_id=&quot;12772&quot;&gt;&lt;property id=&quot;20148&quot; value=&quot;5&quot;/&gt;&lt;property id=&quot;20300&quot; value=&quot;Slide 47 - &amp;quot;Internet of Things (3 of 3)&amp;quot;&quot;/&gt;&lt;property id=&quot;20307&quot; value=&quot;355&quot;/&gt;&lt;/object&gt;&lt;object type=&quot;3&quot; unique_id=&quot;12773&quot;&gt;&lt;property id=&quot;20148&quot; value=&quot;5&quot;/&gt;&lt;property id=&quot;20300&quot; value=&quot;Slide 48 - &amp;quot;Security Implications&amp;quot;&quot;/&gt;&lt;property id=&quot;20307&quot; value=&quot;356&quot;/&gt;&lt;/object&gt;&lt;object type=&quot;3&quot; unique_id=&quot;12774&quot;&gt;&lt;property id=&quot;20148&quot; value=&quot;5&quot;/&gt;&lt;property id=&quot;20300&quot; value=&quot;Slide 49 - &amp;quot;Chapter Summary (1 of 3)&amp;quot;&quot;/&gt;&lt;property id=&quot;20307&quot; value=&quot;307&quot;/&gt;&lt;/object&gt;&lt;object type=&quot;3&quot; unique_id=&quot;12775&quot;&gt;&lt;property id=&quot;20148&quot; value=&quot;5&quot;/&gt;&lt;property id=&quot;20300&quot; value=&quot;Slide 50 - &amp;quot;Chapter Summary (2 of 3)&amp;quot;&quot;/&gt;&lt;property id=&quot;20307&quot; value=&quot;308&quot;/&gt;&lt;/object&gt;&lt;object type=&quot;3&quot; unique_id=&quot;12776&quot;&gt;&lt;property id=&quot;20148&quot; value=&quot;5&quot;/&gt;&lt;property id=&quot;20300&quot; value=&quot;Slide 51 - &amp;quot;Chapter Summary (3 of 3)&amp;quot;&quot;/&gt;&lt;property id=&quot;20307&quot; value=&quot;309&quot;/&gt;&lt;/object&gt;&lt;/object&gt;&lt;/object&gt;&lt;/database&gt;"/>
</p:tagLst>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5A427EF908A548A4EC7035E7C8D6DC" ma:contentTypeVersion="9" ma:contentTypeDescription="Create a new document." ma:contentTypeScope="" ma:versionID="b9ceb4d63311861786196b7fbe8b9c28">
  <xsd:schema xmlns:xsd="http://www.w3.org/2001/XMLSchema" xmlns:xs="http://www.w3.org/2001/XMLSchema" xmlns:p="http://schemas.microsoft.com/office/2006/metadata/properties" xmlns:ns2="3a9a39b8-e83f-4f24-bd02-d0ecf56368c2" xmlns:ns3="6aa0805a-2da3-44c1-bf31-ae54d57bcb9d" targetNamespace="http://schemas.microsoft.com/office/2006/metadata/properties" ma:root="true" ma:fieldsID="1f61aba84f331d918759f0a4e2f1df99" ns2:_="" ns3:_="">
    <xsd:import namespace="3a9a39b8-e83f-4f24-bd02-d0ecf56368c2"/>
    <xsd:import namespace="6aa0805a-2da3-44c1-bf31-ae54d57bcb9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9a39b8-e83f-4f24-bd02-d0ecf56368c2"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aa0805a-2da3-44c1-bf31-ae54d57bcb9d"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39EE0DD-AAAF-40B3-80B1-F3273230CD41}"/>
</file>

<file path=customXml/itemProps2.xml><?xml version="1.0" encoding="utf-8"?>
<ds:datastoreItem xmlns:ds="http://schemas.openxmlformats.org/officeDocument/2006/customXml" ds:itemID="{16CE29CB-2F83-4740-B3E2-9AE375B149D6}"/>
</file>

<file path=customXml/itemProps3.xml><?xml version="1.0" encoding="utf-8"?>
<ds:datastoreItem xmlns:ds="http://schemas.openxmlformats.org/officeDocument/2006/customXml" ds:itemID="{F806EB45-618C-49FA-B195-31F8F676E50B}"/>
</file>

<file path=docProps/app.xml><?xml version="1.0" encoding="utf-8"?>
<Properties xmlns="http://schemas.openxmlformats.org/officeDocument/2006/extended-properties" xmlns:vt="http://schemas.openxmlformats.org/officeDocument/2006/docPropsVTypes">
  <Template/>
  <TotalTime>32273</TotalTime>
  <Words>6185</Words>
  <Application>Microsoft Office PowerPoint</Application>
  <PresentationFormat>On-screen Show (4:3)</PresentationFormat>
  <Paragraphs>442</Paragraphs>
  <Slides>52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Calibri Light</vt:lpstr>
      <vt:lpstr>Office Theme</vt:lpstr>
      <vt:lpstr>CompTIA Security+ Guide to Network Security Fundamentals, Sixth Edition</vt:lpstr>
      <vt:lpstr>Objectives</vt:lpstr>
      <vt:lpstr>Types of Mobile Devices</vt:lpstr>
      <vt:lpstr>Tablets (1 of 2)</vt:lpstr>
      <vt:lpstr>Tablets (2 of 2)</vt:lpstr>
      <vt:lpstr>Smartphones</vt:lpstr>
      <vt:lpstr>Wearable Technology (1 of 2)</vt:lpstr>
      <vt:lpstr>Wearable Technology (2 of 2)</vt:lpstr>
      <vt:lpstr>Portable Computers (1 of 4)</vt:lpstr>
      <vt:lpstr>Portable Computers (2 of 4)</vt:lpstr>
      <vt:lpstr>Portable Computers (3 of 4)</vt:lpstr>
      <vt:lpstr>Portable Computers (4 of 4)</vt:lpstr>
      <vt:lpstr>Mobile Device Connectivity Methods</vt:lpstr>
      <vt:lpstr>Enterprise Deployment Models (1 of 2)</vt:lpstr>
      <vt:lpstr>Enterprise Deployment Models (2 of 2)</vt:lpstr>
      <vt:lpstr>Mobile Device Risks</vt:lpstr>
      <vt:lpstr>Physical Security</vt:lpstr>
      <vt:lpstr>Limited Firmware Updates</vt:lpstr>
      <vt:lpstr>Location Tracking</vt:lpstr>
      <vt:lpstr>Unauthorized Recording</vt:lpstr>
      <vt:lpstr>Connection Vulnerabilities</vt:lpstr>
      <vt:lpstr>Accessing Untrusted Content (1 of 3)</vt:lpstr>
      <vt:lpstr>Accessing Untrusted Content (2 of 3)</vt:lpstr>
      <vt:lpstr>Accessing Untrusted Content (3 of 3)</vt:lpstr>
      <vt:lpstr>Deployment Model Risks</vt:lpstr>
      <vt:lpstr>Securing Mobile Devices</vt:lpstr>
      <vt:lpstr>Device Configuration (1 of 3)</vt:lpstr>
      <vt:lpstr>Device Configuration (2 of 3)</vt:lpstr>
      <vt:lpstr>Device Configuration (3 of 3)</vt:lpstr>
      <vt:lpstr>Manage Encryption</vt:lpstr>
      <vt:lpstr>Segment Storage</vt:lpstr>
      <vt:lpstr>Enable Loss or Theft Services (1 of 2)</vt:lpstr>
      <vt:lpstr>Enable Loss or Theft Services (2 of 2)</vt:lpstr>
      <vt:lpstr>Mobile Management Tools</vt:lpstr>
      <vt:lpstr>Mobile Device Management (M D M) (1 of 2)</vt:lpstr>
      <vt:lpstr>Mobile Device Management (M D M) (2 of 2)</vt:lpstr>
      <vt:lpstr>Mobile Application Management (M A M)</vt:lpstr>
      <vt:lpstr>Mobile Content Management (M C M)</vt:lpstr>
      <vt:lpstr>Mobile Device App Security</vt:lpstr>
      <vt:lpstr>Embedded Systems and the Internet of Things</vt:lpstr>
      <vt:lpstr>Embedded Systems (1 of 4)</vt:lpstr>
      <vt:lpstr>Embedded Systems (2 of 4)</vt:lpstr>
      <vt:lpstr>Embedded Systems (3 of 4)</vt:lpstr>
      <vt:lpstr>Embedded Systems (4 of 4)</vt:lpstr>
      <vt:lpstr>Internet of Things (1 of 3)</vt:lpstr>
      <vt:lpstr>Internet of Things (2 of 3)</vt:lpstr>
      <vt:lpstr>Internet of Things (3 of 3)</vt:lpstr>
      <vt:lpstr>Security Implications</vt:lpstr>
      <vt:lpstr>Review Questions</vt:lpstr>
      <vt:lpstr>Chapter Summary (1 of 3)</vt:lpstr>
      <vt:lpstr>Chapter Summary (2 of 3)</vt:lpstr>
      <vt:lpstr>Chapter Summary (3 of 3)</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CompTIA Security+ Guide to Network Security Fundamentals, Sixth Edition</dc:title>
  <dc:subject>Computer Science</dc:subject>
  <dc:creator>Ciampa</dc:creator>
  <cp:keywords>Network Security</cp:keywords>
  <cp:lastModifiedBy>Roberto Rayon</cp:lastModifiedBy>
  <cp:revision>959</cp:revision>
  <cp:lastPrinted>2010-11-12T17:54:40Z</cp:lastPrinted>
  <dcterms:created xsi:type="dcterms:W3CDTF">2007-02-15T20:50:52Z</dcterms:created>
  <dcterms:modified xsi:type="dcterms:W3CDTF">2018-09-05T16:45:13Z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y fmtid="{D5CDD505-2E9C-101B-9397-08002B2CF9AE}" pid="8" name="ContentTypeId">
    <vt:lpwstr>0x010100315A427EF908A548A4EC7035E7C8D6DC</vt:lpwstr>
  </property>
</Properties>
</file>