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4"/>
  </p:sldMasterIdLst>
  <p:notesMasterIdLst>
    <p:notesMasterId r:id="rId51"/>
  </p:notesMasterIdLst>
  <p:handoutMasterIdLst>
    <p:handoutMasterId r:id="rId52"/>
  </p:handoutMasterIdLst>
  <p:sldIdLst>
    <p:sldId id="349" r:id="rId5"/>
    <p:sldId id="257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51" r:id="rId30"/>
    <p:sldId id="332" r:id="rId31"/>
    <p:sldId id="333" r:id="rId32"/>
    <p:sldId id="334" r:id="rId33"/>
    <p:sldId id="335" r:id="rId34"/>
    <p:sldId id="336" r:id="rId35"/>
    <p:sldId id="337" r:id="rId36"/>
    <p:sldId id="338" r:id="rId37"/>
    <p:sldId id="339" r:id="rId38"/>
    <p:sldId id="340" r:id="rId39"/>
    <p:sldId id="341" r:id="rId40"/>
    <p:sldId id="343" r:id="rId41"/>
    <p:sldId id="342" r:id="rId42"/>
    <p:sldId id="344" r:id="rId43"/>
    <p:sldId id="345" r:id="rId44"/>
    <p:sldId id="346" r:id="rId45"/>
    <p:sldId id="347" r:id="rId46"/>
    <p:sldId id="348" r:id="rId47"/>
    <p:sldId id="350" r:id="rId48"/>
    <p:sldId id="307" r:id="rId49"/>
    <p:sldId id="308" r:id="rId50"/>
  </p:sldIdLst>
  <p:sldSz cx="9144000" cy="6858000" type="screen4x3"/>
  <p:notesSz cx="9372600" cy="7086600"/>
  <p:custDataLst>
    <p:tags r:id="rId5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nette Stillwell" initials="NBS" lastIdx="5" clrIdx="0"/>
  <p:cmAuthor id="1" name="Gerald Titchener" initials="GT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5C91"/>
    <a:srgbClr val="1B70A5"/>
    <a:srgbClr val="FFFFFF"/>
    <a:srgbClr val="96CDEE"/>
    <a:srgbClr val="0F3F5D"/>
    <a:srgbClr val="01773A"/>
    <a:srgbClr val="156B13"/>
    <a:srgbClr val="008000"/>
    <a:srgbClr val="F200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66" autoAdjust="0"/>
    <p:restoredTop sz="96279" autoAdjust="0"/>
  </p:normalViewPr>
  <p:slideViewPr>
    <p:cSldViewPr>
      <p:cViewPr>
        <p:scale>
          <a:sx n="81" d="100"/>
          <a:sy n="81" d="100"/>
        </p:scale>
        <p:origin x="-93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gs" Target="tags/tag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08971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4EE4060F-EC6E-45B5-96F1-A60F0585115B}" type="datetimeFigureOut">
              <a:rPr lang="en-US" smtClean="0"/>
              <a:pPr/>
              <a:t>9/7/2018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08971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A987596C-5E44-4393-BE44-DB7D499825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206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08971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pPr>
              <a:defRPr/>
            </a:pPr>
            <a:fld id="{46950642-C6F2-4E46-90C1-0B12B643B3D7}" type="datetimeFigureOut">
              <a:rPr lang="en-US"/>
              <a:pPr>
                <a:defRPr/>
              </a:pPr>
              <a:t>9/7/2018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4650" y="531813"/>
            <a:ext cx="3543300" cy="2657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7260" y="3366135"/>
            <a:ext cx="7498080" cy="3188970"/>
          </a:xfrm>
          <a:prstGeom prst="rect">
            <a:avLst/>
          </a:prstGeom>
        </p:spPr>
        <p:txBody>
          <a:bodyPr vert="horz" lIns="94046" tIns="47023" rIns="94046" bIns="4702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08971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pPr>
              <a:defRPr/>
            </a:pPr>
            <a:fld id="{CAA8545F-A231-4F50-B1F1-95F56EBB64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405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22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44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620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98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712698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23596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204120" y="6363869"/>
            <a:ext cx="6201666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1" name="Picture 10" descr="Title_Sl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0"/>
            <a:ext cx="8713465" cy="6526752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3482340" y="223520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812283" y="4885106"/>
            <a:ext cx="2080291" cy="1926127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udi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19"/>
            <a:ext cx="987056" cy="10409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8" y="5121741"/>
            <a:ext cx="275507" cy="710099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8" y="6393019"/>
            <a:ext cx="386047" cy="285072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29"/>
            <a:ext cx="591497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831840"/>
            <a:ext cx="672857" cy="7458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457200"/>
            <a:ext cx="5667594" cy="9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Picture 3" descr="Audi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7" y="361953"/>
            <a:ext cx="1840495" cy="1940983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2604920"/>
            <a:ext cx="1101550" cy="12210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804753"/>
            <a:ext cx="252342" cy="65039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8720" y="6248400"/>
            <a:ext cx="1400289" cy="43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1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9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64703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8"/>
            <a:ext cx="8415338" cy="1412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76166" y="6513743"/>
            <a:ext cx="312906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0785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26" y="6611007"/>
            <a:ext cx="8014247" cy="21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18720" y="6248400"/>
            <a:ext cx="1400289" cy="43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227950"/>
            <a:ext cx="77470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CompTIA Security+ Guide to Network Security Fundamentals, </a:t>
            </a:r>
            <a:r>
              <a:rPr lang="en-US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Sixth </a:t>
            </a:r>
            <a:r>
              <a:rPr lang="en-US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797141"/>
          </a:xfrm>
        </p:spPr>
        <p:txBody>
          <a:bodyPr/>
          <a:lstStyle/>
          <a:p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11</a:t>
            </a:r>
          </a:p>
          <a:p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and Account Management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67216" y="6284825"/>
            <a:ext cx="5562600" cy="366183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35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Attacks on Passwords (2 of 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21653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Offline attack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used by most password attacks today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Attackers steal file of password digests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 with their own digests they have created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Offline password attacks include: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Brute force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Rainbow tables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 collections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7090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Attacks on Passwords (3 of 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093075" cy="34932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Brute force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possible combination of letters, numbers, and characters used to create encrypted passwords and matched against stolen file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Slowest, most thorough method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(New Technology LAN Manager) hash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attacker who can steal the digest of an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 would not need to try to break it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would simply pretend to be the user and send that hash to the remote system to then be authenticated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Known as a pass the hash attack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005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Attacks on Passwords (4 of 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7788275" cy="438581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 Attack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more targeted brute force attack that uses placeholders for characters in certain positions of the password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 that can be entered in a mask attack include: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 length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 set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Skips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 Attack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Conducts a statistical analysis on the stolen passwords that is used to create a mask to break the largest number of passwords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00829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Attacks on Passwords (5 of 9)</a:t>
            </a:r>
          </a:p>
        </p:txBody>
      </p:sp>
      <p:pic>
        <p:nvPicPr>
          <p:cNvPr id="6" name="Picture 5" descr="Line 1: left bracket, asterisk, right bracket, length statistics. Line 2: left bracket, +, right bracket, 8, colon, 62%, 6 1 2 5 2 2. Line 3: left bracket, +, right bracket, 6, colon, 18%, 1 8 3 3 0 7. Line 4: left bracket, +, right bracket, 7, colon, 14%, 1 4 6 1 5 2. Line 5: left bracket, +, right bracket, 5, colon, 02%, 2 6 4 3 8. Line 6: left bracket, +, right bracket, 4, colon, 01%, 1 5 0 8 8. Line 7: left bracket, +, right bracket, 3 colon, 00% 2 4 9 7. Line 8: left bracket, +, right bracket, 2 colon, 00%, 3 0 8. Line 9: left bracket, +, right bracket, 1, colon, 00%, 1 1 3. Line 10: blank. Line 11: left bracket, asterisk, right bracket, c h a r set statistics. Line 12: left bracket, +, right bracket, lower p h a n u m, colon, 47%, 4 7 0 5 8 0. Line 13: left bracket, +, right bracket, lower alpha, colon, 46%, 4 5 9 2 0 8. Line 14: numeric, colon, 05%, 5 6 6 3 7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01" y="2202659"/>
            <a:ext cx="3409686" cy="2592890"/>
          </a:xfrm>
          <a:prstGeom prst="rect">
            <a:avLst/>
          </a:prstGeom>
        </p:spPr>
      </p:pic>
      <p:pic>
        <p:nvPicPr>
          <p:cNvPr id="7" name="Picture 6" descr="Line 1: left bracket, asterisk, right bracket, advanced mask statistics, ellipsis. Line 1: left bracket, +, right bracket, ? 1 ? 1? 1 ? 1? 1 ? 1 ? 1 ? 1, colon, 04%, 6 8 8 0 5 3. Line 2: left bracket, +, right bracket, ? 1 ? 1? 1 ? 1? 1 ? 1, colon, 04%, 6 0 1 2 5 7. Line 3: left bracket, +, right bracket, ? 1 ? 1? 1 ? 1? 1 ? 1 ? 1, colon, 04%, 5 8 5 0 9 3. Line 4: left bracket, +, right bracket, ? 1 ? 1 ? 1? 1 ? 1? 1 ? 1 ? 1 ? 1, colon, 03%, 5 1 6 8 6 2. Line 5: left bracket, +, right bracket, ? d ? d ? d ? d ? d ? d ? d, colon, 03%, 4 8 7 4 3 7. Line 6: left bracket, +, right bracket, ? d ? d ? d ? d ? d ? d ? d ? d ? d ? d, colon, 03%, 4 7 8 2 2 4. Line 7: left bracket, +, right bracket, ? d ? d ? d ? d ? d ? d ? d ? d, colon, 02%, 4 2 8 3 0 6. Line 8: left bracket, +, right bracket, ? 1 ? 1 ? 1 ? 1 ? 1 ? 1 ? d ? d, colon, 02%, 4 2 0 3 2 6. Line 9: left bracket, +, right bracket, ? 1 ? 1 ? 1 ? 1 ? 1 ? 1 ? 1 ? 1 ? 1 ? 1, colon, 02%, 4 1 6 9 6 1. Line 10: left bracket, +, right bracket, ? d ? d ? d ? d ? d ? d, colon, 02%, 3 9 0 5 4 6. Line 11: left bracket, +, right bracket, ? d ? d ? d ? d ? d ? d ? d ? d ? d ? d, colon, 02%, 3 0 7 5 4 0. Line 12: left bracket, +, right bracket, ? 1 ? 1 ? 1 ? 1 ? 1 ? d ? d, colon, 02%, 2 9 2 3 1 8. Line 13: left bracket, +, right bracket, ? 1 ? 1 ? 1 ? 1 ? 1 ? 1 ? 1 ? d ? d, colon, 01%, 2 7 3 6 4 0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383" y="2202659"/>
            <a:ext cx="3406210" cy="258941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70413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Attacks on Passwords (6 of 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15443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 Attack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Attacker creates digests of common dictionary words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Compares against stolen digest file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Pre-image attack - a dictionary attack that uses a set of dictionary words and compares it with the stolen digests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Birthday attack - the search for any two digests that are the same</a:t>
            </a:r>
          </a:p>
        </p:txBody>
      </p:sp>
      <p:pic>
        <p:nvPicPr>
          <p:cNvPr id="5" name="Picture 4" descr="Figure 11-4 Dictionary attack. An illustration shows the process of a Dictionary attack. Simple words are chosen from a Dictionary; the attack creates a digest and a dictionary word digest is compiled. The dictionary word digest is compared to the password digest to find a suitable match. &#10;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914" y="4241096"/>
            <a:ext cx="4937760" cy="187756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21333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Attacks on Passwords (7 of 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44737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Rainbow Tables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 a large pregenerated data set of candidate digests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 for using a rainbow table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the table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Chain of plaintext passwords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 initial password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 into a function that produces different plaintext passwords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 for a set number of rounds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the table to crack a password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encrypted password though same procedure used to create initial table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in initial chain password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93794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Attacks on Passwords (8 of 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00082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the table to crack a password (cont’d.)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Repeat, starting with this initial password until original encryption is found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 used at last iteration is the cracked password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Rainbow table advantages over other attack methods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used repeatedly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Faster than dictionary attacks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memory on the attacking machine is required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26153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Attacks on Passwords (9 of 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43143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 Collections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2009, an attacker used an SQL injection attack and more than 32 million user passwords (in cleartext) were stolen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passwords provided two key elements for password attacks: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Gave attackers a large corpus of real-world passwords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provided attackers advanced insight into the strategic thinking of how users create passwords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73254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 Security (1 of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30832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Securing passwords from attacks depends upon the user as well as the enterprise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user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involves properly managing passwords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enterprise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involves protecting password digests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44100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 Security (2 of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8625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Managing Passwords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critical factor in a strong password is length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addition to having long passwords, other recommendations are: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not use passwords that consist of dictionary words or phonetic words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not repeat characters or use sequences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not use birthdays, family member names, pet names, addresses, or any personal information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Also, use non-keyboard characters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 by holding down the ALT key while typing a number on the numeric keypad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23638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18466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20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11.1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the different types of authentication credentials</a:t>
            </a:r>
          </a:p>
          <a:p>
            <a:pPr>
              <a:lnSpc>
                <a:spcPct val="100000"/>
              </a:lnSpc>
            </a:pPr>
            <a:r>
              <a:rPr lang="en-US" altLang="en-US" sz="20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11.2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 what single sign-on can do</a:t>
            </a:r>
          </a:p>
          <a:p>
            <a:pPr>
              <a:lnSpc>
                <a:spcPct val="100000"/>
              </a:lnSpc>
            </a:pPr>
            <a:r>
              <a:rPr lang="en-US" altLang="en-US" sz="20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11.3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the account management procedures for securing passwords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84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 Security (3 of 5)</a:t>
            </a:r>
          </a:p>
        </p:txBody>
      </p:sp>
      <p:pic>
        <p:nvPicPr>
          <p:cNvPr id="6" name="Picture 5" descr="Figure 11-5 Windows character map. Windows character map.&#10;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784" y="1458468"/>
            <a:ext cx="3456432" cy="394106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8893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 Security (4 of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7551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 managers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used for securing passwords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basic types of password manager: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 generators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vaults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 management applications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Protecting Password Digests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method is to use salts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Consists of a random string that is used in hash algorithms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Passwords can be protected by adding a random strong to the user’s cleartext password before it is hashed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dictionary attacks and brute force attacks much slower and limit the impact of rainbow tables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9396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 Security (5 of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327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Protecting Password Digests (continued)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method is to use key stretching</a:t>
            </a:r>
          </a:p>
          <a:p>
            <a:pPr lvl="2"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specialized password hash algorithm that is intentionally designed to be slower</a:t>
            </a:r>
          </a:p>
          <a:p>
            <a:pPr lvl="2"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key stretching algorithms: brypt and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 for enterprises using salts and key stretching: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a strong random number generator to create a salt of at least 128 bits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the salt and the user’s plaintext password into the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that is using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C-S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A-256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the core hash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 at least 30,000 iterations on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Capture the first 256 bits of output from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the password digest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 the iteration count, the salt, and the password digest in a secure password database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83609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88122"/>
            <a:ext cx="8026400" cy="732508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You Have: Tokens, Cards, and Cell Phones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0777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Multifactor authentication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a user is using more than one type of authentication credential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what a user knows and what a user has could be used together for authentication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Single-factor authentication 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just one type of authentication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common items used for authentication: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Tokens, cards, and cell phones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71788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Tokens (1 of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4)</a:t>
            </a:r>
            <a:endParaRPr lang="en-US" sz="2800" b="1" dirty="0">
              <a:solidFill>
                <a:srgbClr val="0080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1180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Tokens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to create a one-time password (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2"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code that can be used only once or for a limited period of time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security token</a:t>
            </a:r>
          </a:p>
          <a:p>
            <a:pPr lvl="2"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Typically a small device with a window display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security token</a:t>
            </a:r>
          </a:p>
          <a:p>
            <a:pPr lvl="2"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Stored on a general-purpose device like a laptop computer or smartphone</a:t>
            </a:r>
          </a:p>
          <a:p>
            <a:pPr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types of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Time-based one-time password (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2"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Synched with an authentication server</a:t>
            </a:r>
          </a:p>
          <a:p>
            <a:pPr lvl="2"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is generated from an algorithm</a:t>
            </a:r>
          </a:p>
          <a:p>
            <a:pPr lvl="2"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changes every 30 to 60 seconds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85112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Tokens (2 of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4)</a:t>
            </a:r>
            <a:endParaRPr lang="en-US" sz="2800" b="1" dirty="0">
              <a:solidFill>
                <a:srgbClr val="0080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3393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types of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(continued)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HMAC-based one-time password (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685800" lvl="2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“Event-driven” and changes when a specific event occurs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Advantages over passwords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 code changes frequently</a:t>
            </a:r>
          </a:p>
          <a:p>
            <a:pPr marL="685800" lvl="2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Attacker would have to crack code within time limit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may not know if password has been stolen</a:t>
            </a:r>
          </a:p>
          <a:p>
            <a:pPr marL="685800" lvl="2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token is stolen, it becomes obvious and steps could be taken to disable account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75002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Tokens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 </a:t>
            </a: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4)</a:t>
            </a:r>
            <a:endParaRPr lang="en-US" sz="2800" b="1" dirty="0">
              <a:solidFill>
                <a:srgbClr val="0080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482" y="1538288"/>
            <a:ext cx="5428318" cy="4305218"/>
          </a:xfrm>
        </p:spPr>
      </p:pic>
    </p:spTree>
    <p:extLst>
      <p:ext uri="{BB962C8B-B14F-4D97-AF65-F5344CB8AC3E}">
        <p14:creationId xmlns:p14="http://schemas.microsoft.com/office/powerpoint/2010/main" val="380019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Tokens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 </a:t>
            </a: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4)</a:t>
            </a:r>
            <a:endParaRPr lang="en-US" sz="2800" b="1" dirty="0">
              <a:solidFill>
                <a:srgbClr val="0080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Figure 11-7 Time-based one-time password (T O T P). An illustration shows how a Time-based one-time password or T O T P works. The process is as follows: 1. User looks up code on token, the code is created by an algorithm using the time and date; 2. User enters user name and code; 3. Authentication server creates a code, the code is created by an algorithm using the time and date; the user entered code and the served code are matched.&#10;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256" y="1499616"/>
            <a:ext cx="5047488" cy="385876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48832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Cards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64715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card contains integrated circuit chip that holds information and can be either: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card – a “pad” that allows electronic access to chip contents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Contactless cards (proximity cards)</a:t>
            </a:r>
          </a:p>
          <a:p>
            <a:pPr marL="685800" lvl="2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 no physical access to the card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access card (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685800" lvl="2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Issued by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Defense</a:t>
            </a:r>
          </a:p>
          <a:p>
            <a:pPr marL="685800" lvl="2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 code, magnetic strip, and bearer’s picture</a:t>
            </a:r>
          </a:p>
          <a:p>
            <a:pPr marL="285750" lvl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smart card standard covering all U.S. government employees is the Personal Identity Verification (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standard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16852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Cards (2 of 2)</a:t>
            </a:r>
          </a:p>
        </p:txBody>
      </p:sp>
      <p:pic>
        <p:nvPicPr>
          <p:cNvPr id="6" name="Picture 5" descr="Figure 11-8 Smart card. An illustration shows a smart card pad highlighted and labeled in a smart card.&#10;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950590"/>
            <a:ext cx="3215640" cy="335398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5965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9646"/>
            <a:ext cx="8026400" cy="369460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Credentials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07803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authentication credentials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you are 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a military base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you have 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key fob to lock your car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you are  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facial characteristics recognized 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you know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combination to health club locker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you do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do something to prove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authenticity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35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 Phones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38499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 Phones are increasingly replacing tokens and cards 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code can be sent to a user’s cell phone through an app on the device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 a user to send a request via the phone to receive an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43382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You Are: Biometrics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0772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“Something you are” biometrics involves: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biometrics 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Cognitive biometrics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30237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Biometrics (1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4" y="1538818"/>
            <a:ext cx="8321675" cy="339785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biometrics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a person’s unique physical characteristics for authentication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Face, hand, or eye characteristics are used to authenticate</a:t>
            </a:r>
          </a:p>
          <a:p>
            <a:pPr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Specialized Biometric Scanners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Retinal scanner uses the human retina as a biometric identifier</a:t>
            </a:r>
          </a:p>
          <a:p>
            <a:pPr lvl="2"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Maps the unique patterns of a retina by directing a beam of low-energy infrared light (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into a person’s eye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Fingerprint scanner types</a:t>
            </a:r>
          </a:p>
          <a:p>
            <a:pPr lvl="2"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fingerprint scanner - takes a picture and compares with image on file</a:t>
            </a:r>
          </a:p>
          <a:p>
            <a:pPr lvl="2"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fingerprint scanner - uses small slit or opening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25002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Biometrics (2 of 4)</a:t>
            </a:r>
          </a:p>
        </p:txBody>
      </p:sp>
      <p:pic>
        <p:nvPicPr>
          <p:cNvPr id="6" name="Picture 5" descr="Figure 11-9 Dynamic figerprint scanner. A dynamic fingerprint scanner has a small slit or opening.&#10;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015324"/>
            <a:ext cx="3968496" cy="321748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62650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Biometrics (3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093075" cy="21698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Input Devices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Voice recognition uses a standard computer microphone to identify users based on the unique characteristics of a person’s voice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Iris scanner uses a standard webcam to identify the unique characteristics of the iris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Facial recognition uses landmarks called nodal points on human faces for authentication</a:t>
            </a:r>
          </a:p>
        </p:txBody>
      </p:sp>
      <p:pic>
        <p:nvPicPr>
          <p:cNvPr id="5" name="Picture 4" descr="Figure 11-10 A human iris.&#10;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708643"/>
            <a:ext cx="3081528" cy="242925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81411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Biometrics (4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20060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Biometric Disadvantages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of hardware scanning devices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Readers have some amount of error</a:t>
            </a:r>
          </a:p>
          <a:p>
            <a:pPr marL="685800" lvl="2" indent="-171450">
              <a:lnSpc>
                <a:spcPct val="100000"/>
              </a:lnSpc>
              <a:buFont typeface="Arial" pitchFamily="34" charset="0"/>
              <a:buChar char="•"/>
              <a:defRPr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Reject authorized users</a:t>
            </a:r>
          </a:p>
          <a:p>
            <a:pPr marL="685800" lvl="2" indent="-171450">
              <a:lnSpc>
                <a:spcPct val="100000"/>
              </a:lnSpc>
              <a:buFont typeface="Arial" pitchFamily="34" charset="0"/>
              <a:buChar char="•"/>
              <a:defRPr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Accept unauthorized users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Biometric systems can be “tricked”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96400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Cognitive Biometrics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539704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Cognitive biometrics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Relates to perception, thought process, and understanding of the user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Easier for user to remember because it is based on user’s life experiences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 for an attacker to imitate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Picture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password/Picture Gesture Authentication (PGA)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Introduced by Windows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select a picture to use for which there should be at least 10 “points of interest” that could serve as “landmarks” or places to touch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examples of cognitive biometrics: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Requires user to identify specific faces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selects one of several “memorable events”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67389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Cognitive Biometrics (2 of 2)</a:t>
            </a:r>
          </a:p>
        </p:txBody>
      </p:sp>
      <p:pic>
        <p:nvPicPr>
          <p:cNvPr id="6" name="Picture 5" descr="The photo shows two men and woman discussing with each other. The numbers 1, 2, 3 are shown near the face of each person. The numbers 2 and 3 point the men and the number 1 points the woman. The face of a man with number 3 is encircled. 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288" y="1752600"/>
            <a:ext cx="5364480" cy="395630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5680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You Do: Behavioral Biometrics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154984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Behavioral biometrics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Authenticates by normal actions the user performs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Keystroke dynamics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Attempts to recognize user’s typing rhythm</a:t>
            </a:r>
          </a:p>
          <a:p>
            <a:pPr marL="685800" lvl="2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users type at a different pace</a:t>
            </a:r>
          </a:p>
          <a:p>
            <a:pPr marL="685800" lvl="2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up to 98 percent accuracy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two unique typing variables</a:t>
            </a:r>
          </a:p>
          <a:p>
            <a:pPr marL="685800" lvl="2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Dwell time (time it takes to press and release a key)</a:t>
            </a:r>
          </a:p>
          <a:p>
            <a:pPr marL="685800" lvl="2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Flight time (time between keystrokes)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a great amount of potential</a:t>
            </a:r>
          </a:p>
          <a:p>
            <a:pPr marL="685800" lvl="2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requires no specialized hardware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97766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You Do: Behavioral Biometrics (2 of 2)</a:t>
            </a:r>
          </a:p>
        </p:txBody>
      </p:sp>
      <p:pic>
        <p:nvPicPr>
          <p:cNvPr id="6" name="Picture 5" descr="Figure 11-12 Typing template. An illustration shows an example of typing template. User name password is matched with user template denoted by a plain area labeled User template between Unapproved area.&#10;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297855"/>
            <a:ext cx="3230880" cy="1929384"/>
          </a:xfrm>
          <a:prstGeom prst="rect">
            <a:avLst/>
          </a:prstGeom>
        </p:spPr>
      </p:pic>
      <p:pic>
        <p:nvPicPr>
          <p:cNvPr id="7" name="Picture 6" descr="Figure 11-13 Authentication by keystroke dynamics. An illustration shows the authentication by keystroke dynamics. User name password entered by the approved user matches the User template; User name password entered by attacker is not approved denoted by keystrokes in the unapproved area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568" y="3429000"/>
            <a:ext cx="5266944" cy="266090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75544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Credentials (2 of 2)</a:t>
            </a:r>
          </a:p>
        </p:txBody>
      </p:sp>
      <p:pic>
        <p:nvPicPr>
          <p:cNvPr id="6" name="Picture 5" descr="Figure 11-1 Ermanno's authenticity. An illustration shows the different elements that show Ermanno’s authenticity. They are as follows: Key fob, what he has; Facial characteristics, what he is; Combination lock, what he knows; Military base, where he is; Pushups, what he does.&#10;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042159"/>
            <a:ext cx="4881372" cy="305715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69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60098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Geolocation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identification of the location of a person or object using technology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most often to reject imposters instead of accepting authorized users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indicate if an attacker is trying to perform a malicious action from a location different from the normal location of the user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websites will not allow a user to access an account if the computer is located in a different state 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websites may require a second type of authentication</a:t>
            </a:r>
          </a:p>
          <a:p>
            <a:pPr marL="685800" lvl="2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code sent as a text message to a cell phone number on file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You Are: Geolocation</a:t>
            </a:r>
          </a:p>
        </p:txBody>
      </p:sp>
    </p:spTree>
    <p:extLst>
      <p:ext uri="{BB962C8B-B14F-4D97-AF65-F5344CB8AC3E}">
        <p14:creationId xmlns:p14="http://schemas.microsoft.com/office/powerpoint/2010/main" val="241139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Sign-on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23165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Identity management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a single authentication credential shared across multiple networks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called federated identity management (FIM) when networks are owned by different organizations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sign-on (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holds promise to reduce burden of usernames and passwords to just one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 of popular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OAuth, Open ID Connect, and Shibboleth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20358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Management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0315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Managing user account passwords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done by setting password rules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cumbersome to manage on a user-by-user basis</a:t>
            </a:r>
          </a:p>
          <a:p>
            <a:pPr marL="685800" lvl="2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risk if one user setting is overlooked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Preferred approach: assign privileges by group (group policy)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Windows group password settings</a:t>
            </a:r>
          </a:p>
          <a:p>
            <a:pPr marL="685800" lvl="2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 Policy Settings</a:t>
            </a:r>
          </a:p>
          <a:p>
            <a:pPr marL="685800" lvl="2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Lockout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13423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Management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9949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steps to take: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shared account, a generic account, and a guest account should be prohibited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Closely monitor any privileged accounts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Disable account passwords instead of deleting accounts no longer being used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strict policies regarding password recovery</a:t>
            </a:r>
          </a:p>
          <a:p>
            <a:pPr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Transitive trust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two-way relationship that is automatically created between parent and child domains in a Microsoft Active Directory Forest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a new domain is created, it shares resources with its parent domain by default</a:t>
            </a:r>
          </a:p>
          <a:p>
            <a:pPr marL="685800" lvl="2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enable an authenticated user to access resources in both the child and the parent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93480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Questions</a:t>
            </a:r>
            <a:endParaRPr lang="en-US" sz="2800" b="1" dirty="0">
              <a:solidFill>
                <a:srgbClr val="0080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295400"/>
            <a:ext cx="8415338" cy="5155257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factor is based on a unique talent that a user possesses?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What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have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What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are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What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do </a:t>
            </a:r>
            <a:endParaRPr lang="en-US" sz="11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D. What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token system that requires the user to enter the code along with a PIN called?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Single-factor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system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Token-passing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system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Dual-prong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verification system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D. Multifactor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system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authentication credential to access multiple accounts or applications is known as _____.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single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sign-on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sz="11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credentialization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identification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D. federal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02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Summary (1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1703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credentials can be classified into five categories: what you know, what you have, what you are, what you do, and where you are</a:t>
            </a:r>
          </a:p>
          <a:p>
            <a:pPr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Passwords provide a weak degree of protection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rely on human memory</a:t>
            </a:r>
          </a:p>
          <a:p>
            <a:pPr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password attacks today use offline attacks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Attackers steal encrypted password file</a:t>
            </a:r>
          </a:p>
          <a:p>
            <a:pPr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dictionary attack begins with the attacker creating digests of common dictionary words, which are compared with those in a stolen password file</a:t>
            </a:r>
          </a:p>
          <a:p>
            <a:pPr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Securing passwords from attacks depends upon the user as well as the enterprise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experts recommend that technology be used to store and manage passwords called password managers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940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Summary (2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15498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type of authentication credential is based on the approved user having a specific item in her possession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hardware token is a small device that generates a code from an algorithm once every 30 to 60 seconds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Biometrics bases authentication on characteristics of an individual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and cognitive biometrics are examples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Behavioral biometrics authenticates by normal actions the user performs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sign-on (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allows a single username and password to gain access to all accounts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Policy settings allow an administrator to set password restrictions for an entire group at once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00144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You Know: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1239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logging in to a system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Asked to identify himself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enters username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asked to authenticate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enters password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Passwords are the most common type of authentication today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Passwords provide only weak protection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Actions can be taken to strengthen passwords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72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 Weaknesses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3085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Weakness of passwords is linked to human memory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Humans can memorize only a limited number of items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Long, complex passwords are most effective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difficult to memorize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must remember passwords for many different accounts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account password should be unique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policies mandate passwords must expire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must repeatedly memorize passwords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31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 Weaknesses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49299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often take shortcuts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a weak password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Examples: common words, short password, or personal information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attempting to create stronger passwords, they generally follow predictable patterns: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Appending: using letters, numbers, and punctuation in a pattern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Replacing: users use replacements in predictable patterns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66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 Weaknesses (3 of 3)</a:t>
            </a:r>
          </a:p>
        </p:txBody>
      </p:sp>
      <p:graphicFrame>
        <p:nvGraphicFramePr>
          <p:cNvPr id="6" name="Table 5" descr="A table titled, ten most common passwords. The table has 10 rows and 2 columns. The columns have the following headings from left to right. Rank, password. The row entries are as follows. Row 1: rank, 1; password, 1 2 3 4 5 6. Row 2: rank, 2; password, 1 2 3 4 5 6 7 8 9. Row 3: rank, 3; password, ay b c 1 2 3. Row 4: rank, 4; password, password. Row 5: rank, 5; password, password 1. Row 6: rank, 6; password, 1 2 3 4 5 6 7 8. Row 7: rank, 7; password, 1 1 1 1 1 1. Row 8: rank, 8; password, 1 2 3 4 5 6 7. Row 9: rank, 9; password, 1 2 3 4 5. Row 10: rank, 10; password, 1 2 3 4 5 6 7 8 9 0. 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818241"/>
              </p:ext>
            </p:extLst>
          </p:nvPr>
        </p:nvGraphicFramePr>
        <p:xfrm>
          <a:off x="1806634" y="1596507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Rank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Password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123456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123456789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abc123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password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password1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12345678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111111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1234567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12345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1234567890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28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Attacks on Passwords (1 of 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9392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Attacks that can be used to discover passwords: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engineering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Phishing, shoulder surfing, dumpster diving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Capturing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Keylogger, protocol analyzer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Man-in-the-middle and replay attacks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Resetting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Attacker gains physical access to computer and resets password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61652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6.0&quot;&gt;&lt;object type=&quot;1&quot; unique_id=&quot;10001&quot;&gt;&lt;object type=&quot;8&quot; unique_id=&quot;13244&quot;&gt;&lt;/object&gt;&lt;object type=&quot;2&quot; unique_id=&quot;13245&quot;&gt;&lt;object type=&quot;3&quot; unique_id=&quot;13246&quot;&gt;&lt;property id=&quot;20148&quot; value=&quot;5&quot;/&gt;&lt;property id=&quot;20300&quot; value=&quot;Slide 1 - &amp;quot;CompTIA Security+ Guide to Network Security Fundamentals, Sixth Edition&amp;quot;&quot;/&gt;&lt;property id=&quot;20307&quot; value=&quot;349&quot;/&gt;&lt;/object&gt;&lt;object type=&quot;3&quot; unique_id=&quot;13247&quot;&gt;&lt;property id=&quot;20148&quot; value=&quot;5&quot;/&gt;&lt;property id=&quot;20300&quot; value=&quot;Slide 2 - &amp;quot;Objectives&amp;quot;&quot;/&gt;&lt;property id=&quot;20307&quot; value=&quot;257&quot;/&gt;&lt;/object&gt;&lt;object type=&quot;3&quot; unique_id=&quot;13248&quot;&gt;&lt;property id=&quot;20148&quot; value=&quot;5&quot;/&gt;&lt;property id=&quot;20300&quot; value=&quot;Slide 3 - &amp;quot;Authentication Credentials (1 of 2)&amp;quot;&quot;/&gt;&lt;property id=&quot;20307&quot; value=&quot;309&quot;/&gt;&lt;/object&gt;&lt;object type=&quot;3&quot; unique_id=&quot;13249&quot;&gt;&lt;property id=&quot;20148&quot; value=&quot;5&quot;/&gt;&lt;property id=&quot;20300&quot; value=&quot;Slide 4 - &amp;quot;Authentication Credentials (2 of 2)&amp;quot;&quot;/&gt;&lt;property id=&quot;20307&quot; value=&quot;310&quot;/&gt;&lt;/object&gt;&lt;object type=&quot;3&quot; unique_id=&quot;13250&quot;&gt;&lt;property id=&quot;20148&quot; value=&quot;5&quot;/&gt;&lt;property id=&quot;20300&quot; value=&quot;Slide 5 - &amp;quot;What You Know: Passwords&amp;quot;&quot;/&gt;&lt;property id=&quot;20307&quot; value=&quot;311&quot;/&gt;&lt;/object&gt;&lt;object type=&quot;3&quot; unique_id=&quot;13251&quot;&gt;&lt;property id=&quot;20148&quot; value=&quot;5&quot;/&gt;&lt;property id=&quot;20300&quot; value=&quot;Slide 6 - &amp;quot;Password Weaknesses (1 of 3)&amp;quot;&quot;/&gt;&lt;property id=&quot;20307&quot; value=&quot;312&quot;/&gt;&lt;/object&gt;&lt;object type=&quot;3&quot; unique_id=&quot;13252&quot;&gt;&lt;property id=&quot;20148&quot; value=&quot;5&quot;/&gt;&lt;property id=&quot;20300&quot; value=&quot;Slide 7 - &amp;quot;Password Weaknesses (2 of 3)&amp;quot;&quot;/&gt;&lt;property id=&quot;20307&quot; value=&quot;313&quot;/&gt;&lt;/object&gt;&lt;object type=&quot;3&quot; unique_id=&quot;13253&quot;&gt;&lt;property id=&quot;20148&quot; value=&quot;5&quot;/&gt;&lt;property id=&quot;20300&quot; value=&quot;Slide 8 - &amp;quot;Password Weaknesses (3 of 3)&amp;quot;&quot;/&gt;&lt;property id=&quot;20307&quot; value=&quot;314&quot;/&gt;&lt;/object&gt;&lt;object type=&quot;3&quot; unique_id=&quot;13254&quot;&gt;&lt;property id=&quot;20148&quot; value=&quot;5&quot;/&gt;&lt;property id=&quot;20300&quot; value=&quot;Slide 9 - &amp;quot;Attacks on Passwords (1 of 9)&amp;quot;&quot;/&gt;&lt;property id=&quot;20307&quot; value=&quot;315&quot;/&gt;&lt;/object&gt;&lt;object type=&quot;3&quot; unique_id=&quot;13255&quot;&gt;&lt;property id=&quot;20148&quot; value=&quot;5&quot;/&gt;&lt;property id=&quot;20300&quot; value=&quot;Slide 10 - &amp;quot;Attacks on Passwords (2 of 9)&amp;quot;&quot;/&gt;&lt;property id=&quot;20307&quot; value=&quot;316&quot;/&gt;&lt;/object&gt;&lt;object type=&quot;3&quot; unique_id=&quot;13256&quot;&gt;&lt;property id=&quot;20148&quot; value=&quot;5&quot;/&gt;&lt;property id=&quot;20300&quot; value=&quot;Slide 11 - &amp;quot;Attacks on Passwords (3 of 9)&amp;quot;&quot;/&gt;&lt;property id=&quot;20307&quot; value=&quot;317&quot;/&gt;&lt;/object&gt;&lt;object type=&quot;3&quot; unique_id=&quot;13257&quot;&gt;&lt;property id=&quot;20148&quot; value=&quot;5&quot;/&gt;&lt;property id=&quot;20300&quot; value=&quot;Slide 12 - &amp;quot;Attacks on Passwords (4 of 9)&amp;quot;&quot;/&gt;&lt;property id=&quot;20307&quot; value=&quot;318&quot;/&gt;&lt;/object&gt;&lt;object type=&quot;3&quot; unique_id=&quot;13258&quot;&gt;&lt;property id=&quot;20148&quot; value=&quot;5&quot;/&gt;&lt;property id=&quot;20300&quot; value=&quot;Slide 13 - &amp;quot;Attacks on Passwords (5 of 9)&amp;quot;&quot;/&gt;&lt;property id=&quot;20307&quot; value=&quot;319&quot;/&gt;&lt;/object&gt;&lt;object type=&quot;3&quot; unique_id=&quot;13259&quot;&gt;&lt;property id=&quot;20148&quot; value=&quot;5&quot;/&gt;&lt;property id=&quot;20300&quot; value=&quot;Slide 14 - &amp;quot;Attacks on Passwords (6 of 9)&amp;quot;&quot;/&gt;&lt;property id=&quot;20307&quot; value=&quot;320&quot;/&gt;&lt;/object&gt;&lt;object type=&quot;3&quot; unique_id=&quot;13260&quot;&gt;&lt;property id=&quot;20148&quot; value=&quot;5&quot;/&gt;&lt;property id=&quot;20300&quot; value=&quot;Slide 15 - &amp;quot;Attacks on Passwords (7 of 9)&amp;quot;&quot;/&gt;&lt;property id=&quot;20307&quot; value=&quot;321&quot;/&gt;&lt;/object&gt;&lt;object type=&quot;3&quot; unique_id=&quot;13261&quot;&gt;&lt;property id=&quot;20148&quot; value=&quot;5&quot;/&gt;&lt;property id=&quot;20300&quot; value=&quot;Slide 16 - &amp;quot;Attacks on Passwords (8 of 9)&amp;quot;&quot;/&gt;&lt;property id=&quot;20307&quot; value=&quot;322&quot;/&gt;&lt;/object&gt;&lt;object type=&quot;3&quot; unique_id=&quot;13262&quot;&gt;&lt;property id=&quot;20148&quot; value=&quot;5&quot;/&gt;&lt;property id=&quot;20300&quot; value=&quot;Slide 17 - &amp;quot;Attacks on Passwords (9 of 9)&amp;quot;&quot;/&gt;&lt;property id=&quot;20307&quot; value=&quot;323&quot;/&gt;&lt;/object&gt;&lt;object type=&quot;3&quot; unique_id=&quot;13263&quot;&gt;&lt;property id=&quot;20148&quot; value=&quot;5&quot;/&gt;&lt;property id=&quot;20300&quot; value=&quot;Slide 18 - &amp;quot;Password Security (1 of 5)&amp;quot;&quot;/&gt;&lt;property id=&quot;20307&quot; value=&quot;324&quot;/&gt;&lt;/object&gt;&lt;object type=&quot;3&quot; unique_id=&quot;13264&quot;&gt;&lt;property id=&quot;20148&quot; value=&quot;5&quot;/&gt;&lt;property id=&quot;20300&quot; value=&quot;Slide 19 - &amp;quot;Password Security (2 of 5)&amp;quot;&quot;/&gt;&lt;property id=&quot;20307&quot; value=&quot;325&quot;/&gt;&lt;/object&gt;&lt;object type=&quot;3&quot; unique_id=&quot;13265&quot;&gt;&lt;property id=&quot;20148&quot; value=&quot;5&quot;/&gt;&lt;property id=&quot;20300&quot; value=&quot;Slide 20 - &amp;quot;Password Security (3 of 5)&amp;quot;&quot;/&gt;&lt;property id=&quot;20307&quot; value=&quot;326&quot;/&gt;&lt;/object&gt;&lt;object type=&quot;3&quot; unique_id=&quot;13266&quot;&gt;&lt;property id=&quot;20148&quot; value=&quot;5&quot;/&gt;&lt;property id=&quot;20300&quot; value=&quot;Slide 21 - &amp;quot;Password Security (4 of 5)&amp;quot;&quot;/&gt;&lt;property id=&quot;20307&quot; value=&quot;327&quot;/&gt;&lt;/object&gt;&lt;object type=&quot;3&quot; unique_id=&quot;13267&quot;&gt;&lt;property id=&quot;20148&quot; value=&quot;5&quot;/&gt;&lt;property id=&quot;20300&quot; value=&quot;Slide 22 - &amp;quot;Password Security (5 of 5)&amp;quot;&quot;/&gt;&lt;property id=&quot;20307&quot; value=&quot;328&quot;/&gt;&lt;/object&gt;&lt;object type=&quot;3&quot; unique_id=&quot;13268&quot;&gt;&lt;property id=&quot;20148&quot; value=&quot;5&quot;/&gt;&lt;property id=&quot;20300&quot; value=&quot;Slide 23 - &amp;quot;What You Have: Tokens, Cards, and Cell Phones&amp;quot;&quot;/&gt;&lt;property id=&quot;20307&quot; value=&quot;329&quot;/&gt;&lt;/object&gt;&lt;object type=&quot;3&quot; unique_id=&quot;13269&quot;&gt;&lt;property id=&quot;20148&quot; value=&quot;5&quot;/&gt;&lt;property id=&quot;20300&quot; value=&quot;Slide 24 - &amp;quot;Tokens (1 of 3)&amp;quot;&quot;/&gt;&lt;property id=&quot;20307&quot; value=&quot;330&quot;/&gt;&lt;/object&gt;&lt;object type=&quot;3&quot; unique_id=&quot;13270&quot;&gt;&lt;property id=&quot;20148&quot; value=&quot;5&quot;/&gt;&lt;property id=&quot;20300&quot; value=&quot;Slide 25 - &amp;quot;Tokens (2 of 3)&amp;quot;&quot;/&gt;&lt;property id=&quot;20307&quot; value=&quot;331&quot;/&gt;&lt;/object&gt;&lt;object type=&quot;3&quot; unique_id=&quot;13271&quot;&gt;&lt;property id=&quot;20148&quot; value=&quot;5&quot;/&gt;&lt;property id=&quot;20300&quot; value=&quot;Slide 26 - &amp;quot;Tokens (3 of 3)&amp;quot;&quot;/&gt;&lt;property id=&quot;20307&quot; value=&quot;332&quot;/&gt;&lt;/object&gt;&lt;object type=&quot;3&quot; unique_id=&quot;13272&quot;&gt;&lt;property id=&quot;20148&quot; value=&quot;5&quot;/&gt;&lt;property id=&quot;20300&quot; value=&quot;Slide 27 - &amp;quot;Cards (1 of 2)&amp;quot;&quot;/&gt;&lt;property id=&quot;20307&quot; value=&quot;333&quot;/&gt;&lt;/object&gt;&lt;object type=&quot;3&quot; unique_id=&quot;13273&quot;&gt;&lt;property id=&quot;20148&quot; value=&quot;5&quot;/&gt;&lt;property id=&quot;20300&quot; value=&quot;Slide 28 - &amp;quot;Cards (2 of 2)&amp;quot;&quot;/&gt;&lt;property id=&quot;20307&quot; value=&quot;334&quot;/&gt;&lt;/object&gt;&lt;object type=&quot;3&quot; unique_id=&quot;13274&quot;&gt;&lt;property id=&quot;20148&quot; value=&quot;5&quot;/&gt;&lt;property id=&quot;20300&quot; value=&quot;Slide 29 - &amp;quot;Cell Phones&amp;quot;&quot;/&gt;&lt;property id=&quot;20307&quot; value=&quot;335&quot;/&gt;&lt;/object&gt;&lt;object type=&quot;3&quot; unique_id=&quot;13275&quot;&gt;&lt;property id=&quot;20148&quot; value=&quot;5&quot;/&gt;&lt;property id=&quot;20300&quot; value=&quot;Slide 30 - &amp;quot;What You Are: Biometrics&amp;quot;&quot;/&gt;&lt;property id=&quot;20307&quot; value=&quot;336&quot;/&gt;&lt;/object&gt;&lt;object type=&quot;3&quot; unique_id=&quot;13276&quot;&gt;&lt;property id=&quot;20148&quot; value=&quot;5&quot;/&gt;&lt;property id=&quot;20300&quot; value=&quot;Slide 31 - &amp;quot;Standard Biometrics (1 of 4)&amp;quot;&quot;/&gt;&lt;property id=&quot;20307&quot; value=&quot;337&quot;/&gt;&lt;/object&gt;&lt;object type=&quot;3&quot; unique_id=&quot;13277&quot;&gt;&lt;property id=&quot;20148&quot; value=&quot;5&quot;/&gt;&lt;property id=&quot;20300&quot; value=&quot;Slide 32 - &amp;quot;Standard Biometrics (2 of 4)&amp;quot;&quot;/&gt;&lt;property id=&quot;20307&quot; value=&quot;338&quot;/&gt;&lt;/object&gt;&lt;object type=&quot;3&quot; unique_id=&quot;13278&quot;&gt;&lt;property id=&quot;20148&quot; value=&quot;5&quot;/&gt;&lt;property id=&quot;20300&quot; value=&quot;Slide 33 - &amp;quot;Standard Biometrics (3 of 4)&amp;quot;&quot;/&gt;&lt;property id=&quot;20307&quot; value=&quot;339&quot;/&gt;&lt;/object&gt;&lt;object type=&quot;3&quot; unique_id=&quot;13279&quot;&gt;&lt;property id=&quot;20148&quot; value=&quot;5&quot;/&gt;&lt;property id=&quot;20300&quot; value=&quot;Slide 34 - &amp;quot;Standard Biometrics (4 of 4)&amp;quot;&quot;/&gt;&lt;property id=&quot;20307&quot; value=&quot;340&quot;/&gt;&lt;/object&gt;&lt;object type=&quot;3&quot; unique_id=&quot;13280&quot;&gt;&lt;property id=&quot;20148&quot; value=&quot;5&quot;/&gt;&lt;property id=&quot;20300&quot; value=&quot;Slide 35 - &amp;quot;Cognitive Biometrics (1 of 2)&amp;quot;&quot;/&gt;&lt;property id=&quot;20307&quot; value=&quot;341&quot;/&gt;&lt;/object&gt;&lt;object type=&quot;3&quot; unique_id=&quot;13281&quot;&gt;&lt;property id=&quot;20148&quot; value=&quot;5&quot;/&gt;&lt;property id=&quot;20300&quot; value=&quot;Slide 36 - &amp;quot;Cognitive Biometrics (2 of 2)&amp;quot;&quot;/&gt;&lt;property id=&quot;20307&quot; value=&quot;343&quot;/&gt;&lt;/object&gt;&lt;object type=&quot;3&quot; unique_id=&quot;13282&quot;&gt;&lt;property id=&quot;20148&quot; value=&quot;5&quot;/&gt;&lt;property id=&quot;20300&quot; value=&quot;Slide 37 - &amp;quot;What You Do: Behavioral Biometrics (1 of 2)&amp;quot;&quot;/&gt;&lt;property id=&quot;20307&quot; value=&quot;342&quot;/&gt;&lt;/object&gt;&lt;object type=&quot;3&quot; unique_id=&quot;13283&quot;&gt;&lt;property id=&quot;20148&quot; value=&quot;5&quot;/&gt;&lt;property id=&quot;20300&quot; value=&quot;Slide 38 - &amp;quot;What You Do: Behavioral Biometrics (2 of 2)&amp;quot;&quot;/&gt;&lt;property id=&quot;20307&quot; value=&quot;344&quot;/&gt;&lt;/object&gt;&lt;object type=&quot;3&quot; unique_id=&quot;13284&quot;&gt;&lt;property id=&quot;20148&quot; value=&quot;5&quot;/&gt;&lt;property id=&quot;20300&quot; value=&quot;Slide 39 - &amp;quot;Where You Are: Geolocation&amp;quot;&quot;/&gt;&lt;property id=&quot;20307&quot; value=&quot;345&quot;/&gt;&lt;/object&gt;&lt;object type=&quot;3&quot; unique_id=&quot;13285&quot;&gt;&lt;property id=&quot;20148&quot; value=&quot;5&quot;/&gt;&lt;property id=&quot;20300&quot; value=&quot;Slide 40 - &amp;quot;Single Sign-on&amp;quot;&quot;/&gt;&lt;property id=&quot;20307&quot; value=&quot;346&quot;/&gt;&lt;/object&gt;&lt;object type=&quot;3&quot; unique_id=&quot;13286&quot;&gt;&lt;property id=&quot;20148&quot; value=&quot;5&quot;/&gt;&lt;property id=&quot;20300&quot; value=&quot;Slide 41 - &amp;quot;Account Management (1 of 2)&amp;quot;&quot;/&gt;&lt;property id=&quot;20307&quot; value=&quot;347&quot;/&gt;&lt;/object&gt;&lt;object type=&quot;3&quot; unique_id=&quot;13287&quot;&gt;&lt;property id=&quot;20148&quot; value=&quot;5&quot;/&gt;&lt;property id=&quot;20300&quot; value=&quot;Slide 42 - &amp;quot;Account Management (2 of 2)&amp;quot;&quot;/&gt;&lt;property id=&quot;20307&quot; value=&quot;348&quot;/&gt;&lt;/object&gt;&lt;object type=&quot;3&quot; unique_id=&quot;13288&quot;&gt;&lt;property id=&quot;20148&quot; value=&quot;5&quot;/&gt;&lt;property id=&quot;20300&quot; value=&quot;Slide 43 - &amp;quot;Chapter Summary (1 of 2)&amp;quot;&quot;/&gt;&lt;property id=&quot;20307&quot; value=&quot;307&quot;/&gt;&lt;/object&gt;&lt;object type=&quot;3&quot; unique_id=&quot;13289&quot;&gt;&lt;property id=&quot;20148&quot; value=&quot;5&quot;/&gt;&lt;property id=&quot;20300&quot; value=&quot;Slide 44 - &amp;quot;Chapter Summary (2 of 2)&amp;quot;&quot;/&gt;&lt;property id=&quot;20307&quot; value=&quot;308&quot;/&gt;&lt;/object&gt;&lt;/object&gt;&lt;/object&gt;&lt;/database&gt;"/>
</p:tagLst>
</file>

<file path=ppt/theme/theme1.xml><?xml version="1.0" encoding="utf-8"?>
<a:theme xmlns:a="http://schemas.openxmlformats.org/drawingml/2006/main" name="Office Theme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5A427EF908A548A4EC7035E7C8D6DC" ma:contentTypeVersion="9" ma:contentTypeDescription="Create a new document." ma:contentTypeScope="" ma:versionID="b9ceb4d63311861786196b7fbe8b9c28">
  <xsd:schema xmlns:xsd="http://www.w3.org/2001/XMLSchema" xmlns:xs="http://www.w3.org/2001/XMLSchema" xmlns:p="http://schemas.microsoft.com/office/2006/metadata/properties" xmlns:ns2="3a9a39b8-e83f-4f24-bd02-d0ecf56368c2" xmlns:ns3="6aa0805a-2da3-44c1-bf31-ae54d57bcb9d" targetNamespace="http://schemas.microsoft.com/office/2006/metadata/properties" ma:root="true" ma:fieldsID="1f61aba84f331d918759f0a4e2f1df99" ns2:_="" ns3:_="">
    <xsd:import namespace="3a9a39b8-e83f-4f24-bd02-d0ecf56368c2"/>
    <xsd:import namespace="6aa0805a-2da3-44c1-bf31-ae54d57bcb9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9a39b8-e83f-4f24-bd02-d0ecf56368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a0805a-2da3-44c1-bf31-ae54d57bcb9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9DD634-EDC6-4D1B-9043-9FA404BD7D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9a39b8-e83f-4f24-bd02-d0ecf56368c2"/>
    <ds:schemaRef ds:uri="6aa0805a-2da3-44c1-bf31-ae54d57bcb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EB25BB-622E-40DA-8468-7A78DB0545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35F47C-AD37-48A0-B3CB-21DCD9CA40E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33485</TotalTime>
  <Words>4848</Words>
  <Application>Microsoft Office PowerPoint</Application>
  <PresentationFormat>On-screen Show (4:3)</PresentationFormat>
  <Paragraphs>395</Paragraphs>
  <Slides>46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CompTIA Security+ Guide to Network Security Fundamentals, Sixth Edition</vt:lpstr>
      <vt:lpstr>Objectives</vt:lpstr>
      <vt:lpstr>Authentication Credentials (1 of 2)</vt:lpstr>
      <vt:lpstr>Authentication Credentials (2 of 2)</vt:lpstr>
      <vt:lpstr>What You Know: Passwords</vt:lpstr>
      <vt:lpstr>Password Weaknesses (1 of 3)</vt:lpstr>
      <vt:lpstr>Password Weaknesses (2 of 3)</vt:lpstr>
      <vt:lpstr>Password Weaknesses (3 of 3)</vt:lpstr>
      <vt:lpstr>Attacks on Passwords (1 of 9)</vt:lpstr>
      <vt:lpstr>Attacks on Passwords (2 of 9)</vt:lpstr>
      <vt:lpstr>Attacks on Passwords (3 of 9)</vt:lpstr>
      <vt:lpstr>Attacks on Passwords (4 of 9)</vt:lpstr>
      <vt:lpstr>Attacks on Passwords (5 of 9)</vt:lpstr>
      <vt:lpstr>Attacks on Passwords (6 of 9)</vt:lpstr>
      <vt:lpstr>Attacks on Passwords (7 of 9)</vt:lpstr>
      <vt:lpstr>Attacks on Passwords (8 of 9)</vt:lpstr>
      <vt:lpstr>Attacks on Passwords (9 of 9)</vt:lpstr>
      <vt:lpstr>Password Security (1 of 5)</vt:lpstr>
      <vt:lpstr>Password Security (2 of 5)</vt:lpstr>
      <vt:lpstr>Password Security (3 of 5)</vt:lpstr>
      <vt:lpstr>Password Security (4 of 5)</vt:lpstr>
      <vt:lpstr>Password Security (5 of 5)</vt:lpstr>
      <vt:lpstr>What You Have: Tokens, Cards, and Cell Phones</vt:lpstr>
      <vt:lpstr>Tokens (1 of 4)</vt:lpstr>
      <vt:lpstr>Tokens (2 of 4)</vt:lpstr>
      <vt:lpstr>Tokens (3 of 4)</vt:lpstr>
      <vt:lpstr>Tokens (4 of 4)</vt:lpstr>
      <vt:lpstr>Cards (1 of 2)</vt:lpstr>
      <vt:lpstr>Cards (2 of 2)</vt:lpstr>
      <vt:lpstr>Cell Phones</vt:lpstr>
      <vt:lpstr>What You Are: Biometrics</vt:lpstr>
      <vt:lpstr>Standard Biometrics (1 of 4)</vt:lpstr>
      <vt:lpstr>Standard Biometrics (2 of 4)</vt:lpstr>
      <vt:lpstr>Standard Biometrics (3 of 4)</vt:lpstr>
      <vt:lpstr>Standard Biometrics (4 of 4)</vt:lpstr>
      <vt:lpstr>Cognitive Biometrics (1 of 2)</vt:lpstr>
      <vt:lpstr>Cognitive Biometrics (2 of 2)</vt:lpstr>
      <vt:lpstr>What You Do: Behavioral Biometrics (1 of 2)</vt:lpstr>
      <vt:lpstr>What You Do: Behavioral Biometrics (2 of 2)</vt:lpstr>
      <vt:lpstr>Where You Are: Geolocation</vt:lpstr>
      <vt:lpstr>Single Sign-on</vt:lpstr>
      <vt:lpstr>Account Management (1 of 2)</vt:lpstr>
      <vt:lpstr>Account Management (2 of 2)</vt:lpstr>
      <vt:lpstr>Review Questions</vt:lpstr>
      <vt:lpstr>Chapter Summary (1 of 2)</vt:lpstr>
      <vt:lpstr>Chapter Summary (2 of 2)</vt:lpstr>
    </vt:vector>
  </TitlesOfParts>
  <Company>SPi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CompTIA Security+ Guide to Network Security Fundamentals, Sixth Edition</dc:title>
  <dc:subject>Computer Science</dc:subject>
  <dc:creator>Ciampa</dc:creator>
  <cp:keywords>Network Security</cp:keywords>
  <cp:lastModifiedBy>Ken Hunnicutt</cp:lastModifiedBy>
  <cp:revision>1013</cp:revision>
  <cp:lastPrinted>2010-11-12T17:54:40Z</cp:lastPrinted>
  <dcterms:created xsi:type="dcterms:W3CDTF">2007-02-15T20:50:52Z</dcterms:created>
  <dcterms:modified xsi:type="dcterms:W3CDTF">2018-09-07T14:43:49Z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732539425</vt:i4>
  </property>
  <property fmtid="{D5CDD505-2E9C-101B-9397-08002B2CF9AE}" pid="3" name="_NewReviewCycle">
    <vt:lpwstr/>
  </property>
  <property fmtid="{D5CDD505-2E9C-101B-9397-08002B2CF9AE}" pid="4" name="_EmailSubject">
    <vt:lpwstr>Cengage Branding/Accessibility </vt:lpwstr>
  </property>
  <property fmtid="{D5CDD505-2E9C-101B-9397-08002B2CF9AE}" pid="5" name="_AuthorEmail">
    <vt:lpwstr>maria.garguilo@cengage.com</vt:lpwstr>
  </property>
  <property fmtid="{D5CDD505-2E9C-101B-9397-08002B2CF9AE}" pid="6" name="_AuthorEmailDisplayName">
    <vt:lpwstr>Garguilo, Maria</vt:lpwstr>
  </property>
  <property fmtid="{D5CDD505-2E9C-101B-9397-08002B2CF9AE}" pid="7" name="_PreviousAdHocReviewCycleID">
    <vt:i4>1933890983</vt:i4>
  </property>
  <property fmtid="{D5CDD505-2E9C-101B-9397-08002B2CF9AE}" pid="8" name="ContentTypeId">
    <vt:lpwstr>0x010100315A427EF908A548A4EC7035E7C8D6DC</vt:lpwstr>
  </property>
</Properties>
</file>