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56"/>
  </p:notesMasterIdLst>
  <p:handoutMasterIdLst>
    <p:handoutMasterId r:id="rId57"/>
  </p:handoutMasterIdLst>
  <p:sldIdLst>
    <p:sldId id="355" r:id="rId5"/>
    <p:sldId id="257" r:id="rId6"/>
    <p:sldId id="309" r:id="rId7"/>
    <p:sldId id="310" r:id="rId8"/>
    <p:sldId id="312" r:id="rId9"/>
    <p:sldId id="311"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6" r:id="rId53"/>
    <p:sldId id="307" r:id="rId54"/>
    <p:sldId id="308" r:id="rId55"/>
  </p:sldIdLst>
  <p:sldSz cx="9144000" cy="6858000" type="screen4x3"/>
  <p:notesSz cx="9372600" cy="7086600"/>
  <p:custDataLst>
    <p:tags r:id="rId5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183" autoAdjust="0"/>
    <p:restoredTop sz="96408" autoAdjust="0"/>
  </p:normalViewPr>
  <p:slideViewPr>
    <p:cSldViewPr>
      <p:cViewPr>
        <p:scale>
          <a:sx n="81" d="100"/>
          <a:sy n="81" d="100"/>
        </p:scale>
        <p:origin x="-1506" y="72"/>
      </p:cViewPr>
      <p:guideLst>
        <p:guide orient="horz" pos="2160"/>
        <p:guide pos="2880"/>
      </p:guideLst>
    </p:cSldViewPr>
  </p:slideViewPr>
  <p:outlineViewPr>
    <p:cViewPr>
      <p:scale>
        <a:sx n="33" d="100"/>
        <a:sy n="33" d="100"/>
      </p:scale>
      <p:origin x="0" y="-81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9/7/2018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9/7/2018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39590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26</a:t>
            </a:fld>
            <a:endParaRPr lang="en-US" dirty="0"/>
          </a:p>
        </p:txBody>
      </p:sp>
    </p:spTree>
    <p:extLst>
      <p:ext uri="{BB962C8B-B14F-4D97-AF65-F5344CB8AC3E}">
        <p14:creationId xmlns:p14="http://schemas.microsoft.com/office/powerpoint/2010/main" val="61516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51</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9" name="Picture 1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800">
                <a:solidFill>
                  <a:schemeClr val="tx1"/>
                </a:solidFill>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8" name="Picture 7"/>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CompTIA </a:t>
            </a:r>
            <a:r>
              <a:rPr lang="en-US" b="1" dirty="0">
                <a:solidFill>
                  <a:srgbClr val="0080A9"/>
                </a:solidFill>
                <a:latin typeface="Arial" panose="020B0604020202020204" pitchFamily="34" charset="0"/>
                <a:cs typeface="Arial" panose="020B0604020202020204" pitchFamily="34" charset="0"/>
              </a:rPr>
              <a:t>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a:solidFill>
                  <a:schemeClr val="tx1"/>
                </a:solidFill>
                <a:latin typeface="Arial" panose="020B0604020202020204" pitchFamily="34" charset="0"/>
                <a:cs typeface="Arial" panose="020B0604020202020204" pitchFamily="34" charset="0"/>
              </a:rPr>
              <a:t>Chapter 12</a:t>
            </a:r>
          </a:p>
          <a:p>
            <a:r>
              <a:rPr lang="en-US" sz="2200" dirty="0">
                <a:solidFill>
                  <a:schemeClr val="tx1"/>
                </a:solidFill>
                <a:latin typeface="Arial" panose="020B0604020202020204" pitchFamily="34" charset="0"/>
                <a:cs typeface="Arial" panose="020B0604020202020204" pitchFamily="34" charset="0"/>
              </a:rPr>
              <a:t>Access </a:t>
            </a:r>
            <a:r>
              <a:rPr lang="en-US" sz="2200" dirty="0" smtClean="0">
                <a:solidFill>
                  <a:schemeClr val="tx1"/>
                </a:solidFill>
                <a:latin typeface="Arial" panose="020B0604020202020204" pitchFamily="34" charset="0"/>
                <a:cs typeface="Arial" panose="020B0604020202020204" pitchFamily="34" charset="0"/>
              </a:rPr>
              <a:t>Management</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272153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Discretionary Access Control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100" dirty="0" smtClean="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100" dirty="0" smtClean="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2800" b="1" dirty="0">
                <a:solidFill>
                  <a:srgbClr val="0080A9"/>
                </a:solidFill>
                <a:latin typeface="Arial" panose="020B0604020202020204" pitchFamily="34" charset="0"/>
                <a:ea typeface="+mn-ea"/>
                <a:cs typeface="Arial" panose="020B0604020202020204" pitchFamily="34" charset="0"/>
              </a:rPr>
              <a:t>) (1 of 2)</a:t>
            </a:r>
          </a:p>
        </p:txBody>
      </p:sp>
      <p:sp>
        <p:nvSpPr>
          <p:cNvPr id="3" name="Content Placeholder 2"/>
          <p:cNvSpPr>
            <a:spLocks noGrp="1"/>
          </p:cNvSpPr>
          <p:nvPr>
            <p:ph idx="1"/>
          </p:nvPr>
        </p:nvSpPr>
        <p:spPr>
          <a:xfrm>
            <a:off x="365125" y="1538818"/>
            <a:ext cx="8415338" cy="4308872"/>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Least restrictive model</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Every object has an owner</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Owners have total control over their objects</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Owners can give permissions to other subjects over their objects</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Used on operating systems such as most types of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X </a:t>
            </a:r>
            <a:r>
              <a:rPr lang="en-US" altLang="en-US" dirty="0">
                <a:solidFill>
                  <a:schemeClr val="tx1"/>
                </a:solidFill>
                <a:latin typeface="Arial" panose="020B0604020202020204" pitchFamily="34" charset="0"/>
                <a:cs typeface="Arial" panose="020B0604020202020204" pitchFamily="34" charset="0"/>
              </a:rPr>
              <a:t>and Microsoft Windows</a:t>
            </a:r>
          </a:p>
          <a:p>
            <a:pPr>
              <a:lnSpc>
                <a:spcPct val="100000"/>
              </a:lnSpc>
            </a:pPr>
            <a:r>
              <a:rPr lang="en-US" dirty="0">
                <a:solidFill>
                  <a:schemeClr val="tx1"/>
                </a:solidFill>
                <a:latin typeface="Arial" panose="020B0604020202020204" pitchFamily="34" charset="0"/>
                <a:cs typeface="Arial" panose="020B0604020202020204" pitchFamily="34" charset="0"/>
              </a:rPr>
              <a:t>Two significant weaknesses:	</a:t>
            </a:r>
          </a:p>
          <a:p>
            <a:pPr lvl="1">
              <a:lnSpc>
                <a:spcPct val="100000"/>
              </a:lnSpc>
            </a:pPr>
            <a:r>
              <a:rPr lang="en-US" sz="2000" dirty="0">
                <a:solidFill>
                  <a:schemeClr val="tx1"/>
                </a:solidFill>
                <a:latin typeface="Arial" panose="020B0604020202020204" pitchFamily="34" charset="0"/>
                <a:cs typeface="Arial" panose="020B0604020202020204" pitchFamily="34" charset="0"/>
              </a:rPr>
              <a:t>Poses a risk in that it relies on decision by the end user to set the proper level of security</a:t>
            </a:r>
          </a:p>
          <a:p>
            <a:pPr lvl="1">
              <a:lnSpc>
                <a:spcPct val="100000"/>
              </a:lnSpc>
            </a:pPr>
            <a:r>
              <a:rPr lang="en-US" sz="2000" dirty="0">
                <a:solidFill>
                  <a:schemeClr val="tx1"/>
                </a:solidFill>
                <a:latin typeface="Arial" panose="020B0604020202020204" pitchFamily="34" charset="0"/>
                <a:cs typeface="Arial" panose="020B0604020202020204" pitchFamily="34" charset="0"/>
              </a:rPr>
              <a:t>A subject’s permissions will be “inherited” by any programs that the subject executes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1673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Discretionary Access Control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2800" b="1" dirty="0">
                <a:solidFill>
                  <a:srgbClr val="0080A9"/>
                </a:solidFill>
                <a:latin typeface="Arial" panose="020B0604020202020204" pitchFamily="34" charset="0"/>
                <a:ea typeface="+mn-ea"/>
                <a:cs typeface="Arial" panose="020B0604020202020204" pitchFamily="34" charset="0"/>
              </a:rPr>
              <a:t>) (2 of 2)</a:t>
            </a:r>
          </a:p>
        </p:txBody>
      </p:sp>
      <p:pic>
        <p:nvPicPr>
          <p:cNvPr id="6" name="Picture 5" descr="The screenshot shows the dot, p n g, properties dialog box. The dialog box contains the following tabs: general, security, details, and previous versions. The security tab is selected. Object name: c, colon, back slash, users, back slash, Mark Ciampa, back slash, documents, back slash, professional. The dialog box contains two boxes namely, group or user names and permissions for system. The group or user names box contains system, Mark Ciampa, desktop- 0 5 8 l a 4 s, back slash, Mark Ciampa, administrators, desktop- 0 5 8 l a 4 s, back slash, administrators. Below this, the text reads, to change permissions, click edit. The permission for system box contains full control, modify, read and execute, read, write, special permissions. All the permissions are allowed. Below this the text reads, for special permissions or advanced settings, click advanced. Five buttons namely, edit, o k, cancel and apply are show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1263742"/>
            <a:ext cx="3273337" cy="480974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894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cs typeface="Arial" panose="020B0604020202020204" pitchFamily="34" charset="0"/>
              </a:rPr>
              <a:t>Mandatory Access Control (M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cs typeface="Arial" panose="020B0604020202020204" pitchFamily="34" charset="0"/>
              </a:rPr>
              <a:t>)</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(1 of 4)</a:t>
            </a:r>
          </a:p>
        </p:txBody>
      </p:sp>
      <p:sp>
        <p:nvSpPr>
          <p:cNvPr id="3" name="Content Placeholder 2"/>
          <p:cNvSpPr>
            <a:spLocks noGrp="1"/>
          </p:cNvSpPr>
          <p:nvPr>
            <p:ph idx="1"/>
          </p:nvPr>
        </p:nvSpPr>
        <p:spPr>
          <a:xfrm>
            <a:off x="365125" y="1538818"/>
            <a:ext cx="8415338" cy="420422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Most restrictive access control model</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User has no freedom to set any controls or distribute access to other subjects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Typically found in military settings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Two elements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Labels - Every entity is an object and is assigned a classification label that represents the relative importance of the object</a:t>
            </a:r>
          </a:p>
          <a:p>
            <a:pPr marL="685800" lvl="2" indent="-171450">
              <a:lnSpc>
                <a:spcPct val="100000"/>
              </a:lnSpc>
              <a:buFont typeface="Arial" pitchFamily="34" charset="0"/>
              <a:buChar char="•"/>
            </a:pPr>
            <a:r>
              <a:rPr lang="en-US" altLang="en-US" sz="1800" dirty="0">
                <a:solidFill>
                  <a:schemeClr val="tx1"/>
                </a:solidFill>
                <a:latin typeface="Arial" panose="020B0604020202020204" pitchFamily="34" charset="0"/>
                <a:cs typeface="Arial" panose="020B0604020202020204" pitchFamily="34" charset="0"/>
              </a:rPr>
              <a:t>Subjects are assigned a privilege label (clearance)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Levels - a hierarchy based on the labels is used </a:t>
            </a:r>
          </a:p>
          <a:p>
            <a:pPr marL="685800" lvl="2" indent="-171450">
              <a:lnSpc>
                <a:spcPct val="100000"/>
              </a:lnSpc>
              <a:buFont typeface="Arial" pitchFamily="34" charset="0"/>
              <a:buChar char="•"/>
            </a:pPr>
            <a:r>
              <a:rPr lang="en-US" altLang="en-US" sz="1800" dirty="0">
                <a:solidFill>
                  <a:schemeClr val="tx1"/>
                </a:solidFill>
                <a:latin typeface="Arial" panose="020B0604020202020204" pitchFamily="34" charset="0"/>
                <a:cs typeface="Arial" panose="020B0604020202020204" pitchFamily="34" charset="0"/>
              </a:rPr>
              <a:t>Top secret has a higher level than secret, which has a higher level than confidential</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C </a:t>
            </a:r>
            <a:r>
              <a:rPr lang="en-US" altLang="en-US" sz="1800" dirty="0">
                <a:solidFill>
                  <a:schemeClr val="tx1"/>
                </a:solidFill>
                <a:latin typeface="Arial" panose="020B0604020202020204" pitchFamily="34" charset="0"/>
                <a:cs typeface="Arial" panose="020B0604020202020204" pitchFamily="34" charset="0"/>
              </a:rPr>
              <a:t>grants permissions by matching object labels with subject labels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Labels indicate level of </a:t>
            </a:r>
            <a:r>
              <a:rPr lang="en-US" altLang="en-US" dirty="0" smtClean="0">
                <a:solidFill>
                  <a:schemeClr val="tx1"/>
                </a:solidFill>
                <a:latin typeface="Arial" panose="020B0604020202020204" pitchFamily="34" charset="0"/>
                <a:cs typeface="Arial" panose="020B0604020202020204" pitchFamily="34" charset="0"/>
              </a:rPr>
              <a:t>privilege</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6919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Access Control </a:t>
            </a:r>
            <a:r>
              <a:rPr lang="en-US" sz="2800" b="1" dirty="0">
                <a:solidFill>
                  <a:srgbClr val="0080A9"/>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(2 of 4)</a:t>
            </a:r>
          </a:p>
        </p:txBody>
      </p:sp>
      <p:sp>
        <p:nvSpPr>
          <p:cNvPr id="3" name="Content Placeholder 2"/>
          <p:cNvSpPr>
            <a:spLocks noGrp="1"/>
          </p:cNvSpPr>
          <p:nvPr>
            <p:ph idx="1"/>
          </p:nvPr>
        </p:nvSpPr>
        <p:spPr>
          <a:xfrm>
            <a:off x="365125" y="1538818"/>
            <a:ext cx="8415338" cy="4324261"/>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To determine if file may be opened:</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Object and subject labels are compared</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The subject must have equal or greater level than object to be granted access</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Two major implementations of </a:t>
            </a:r>
            <a:r>
              <a:rPr lang="en-US" altLang="en-US" sz="18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C</a:t>
            </a:r>
            <a:endParaRPr lang="en-US" altLang="en-US" sz="18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Lattice model and Bell-LaPadula model</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Lattice model</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Subjects and objects are assigned a “rung” on the lattice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Multiple lattices can be placed beside each other</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Bell-LaPadula (</a:t>
            </a:r>
            <a:r>
              <a:rPr lang="en-US" altLang="en-US" sz="1800"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P</a:t>
            </a:r>
            <a:r>
              <a:rPr lang="en-US" altLang="en-US" sz="1800" dirty="0">
                <a:solidFill>
                  <a:schemeClr val="tx1"/>
                </a:solidFill>
                <a:latin typeface="Arial" panose="020B0604020202020204" pitchFamily="34" charset="0"/>
                <a:cs typeface="Arial" panose="020B0604020202020204" pitchFamily="34" charset="0"/>
              </a:rPr>
              <a:t>) model</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Similar to lattice model</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Subjects may not create a new object or perform specific functions on lower level </a:t>
            </a:r>
            <a:r>
              <a:rPr lang="en-US" altLang="en-US" dirty="0" smtClean="0">
                <a:solidFill>
                  <a:schemeClr val="tx1"/>
                </a:solidFill>
                <a:latin typeface="Arial" panose="020B0604020202020204" pitchFamily="34" charset="0"/>
                <a:cs typeface="Arial" panose="020B0604020202020204" pitchFamily="34" charset="0"/>
              </a:rPr>
              <a:t>objects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2646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Access Control </a:t>
            </a:r>
            <a:r>
              <a:rPr lang="en-US" sz="2800" b="1" dirty="0">
                <a:solidFill>
                  <a:srgbClr val="0080A9"/>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(3 of 4)</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Microsoft Windows uses a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a:t>
            </a:r>
            <a:r>
              <a:rPr lang="en-US" altLang="en-US" dirty="0">
                <a:solidFill>
                  <a:schemeClr val="tx1"/>
                </a:solidFill>
                <a:latin typeface="Arial" panose="020B0604020202020204" pitchFamily="34" charset="0"/>
                <a:cs typeface="Arial" panose="020B0604020202020204" pitchFamily="34" charset="0"/>
              </a:rPr>
              <a:t>implementation called Mandatory Integrity Control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security identifier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2000" dirty="0">
                <a:solidFill>
                  <a:schemeClr val="tx1"/>
                </a:solidFill>
                <a:latin typeface="Arial" panose="020B0604020202020204" pitchFamily="34" charset="0"/>
                <a:cs typeface="Arial" panose="020B0604020202020204" pitchFamily="34" charset="0"/>
              </a:rPr>
              <a:t>) is issued to the user, group, or session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Each time a user logs in, the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is retrieved from the database for that user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is used to identify user with subsequent interactions with Windows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Windows links the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a:t>
            </a:r>
            <a:r>
              <a:rPr lang="en-US" altLang="en-US" sz="2000" dirty="0">
                <a:solidFill>
                  <a:schemeClr val="tx1"/>
                </a:solidFill>
                <a:latin typeface="Arial" panose="020B0604020202020204" pitchFamily="34" charset="0"/>
                <a:cs typeface="Arial" panose="020B0604020202020204" pitchFamily="34" charset="0"/>
              </a:rPr>
              <a:t>to an integrity level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User Access Control (</a:t>
            </a:r>
            <a:r>
              <a:rPr lang="en-US" altLang="en-US" sz="20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 - a Windows feature that controls user access to </a:t>
            </a:r>
            <a:r>
              <a:rPr lang="en-US" altLang="en-US" sz="2000" dirty="0" smtClean="0">
                <a:solidFill>
                  <a:schemeClr val="tx1"/>
                </a:solidFill>
                <a:latin typeface="Arial" panose="020B0604020202020204" pitchFamily="34" charset="0"/>
                <a:cs typeface="Arial" panose="020B0604020202020204" pitchFamily="34" charset="0"/>
              </a:rPr>
              <a:t>resources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8747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Access Control </a:t>
            </a:r>
            <a:r>
              <a:rPr lang="en-US" sz="2800" b="1" dirty="0">
                <a:solidFill>
                  <a:srgbClr val="0080A9"/>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(4 of 4)</a:t>
            </a:r>
          </a:p>
        </p:txBody>
      </p:sp>
      <p:pic>
        <p:nvPicPr>
          <p:cNvPr id="6" name="Picture 5" descr="The screenshot shows user account control The text reads, do you want to allow this a p p to make changes to your device? Microsoft management console. Verified publisher: Microsoft Windows. Show more details. Two buttons namely, yes and no are show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1828800"/>
            <a:ext cx="4672054" cy="3627762"/>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70239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Role-Based Access Control</a:t>
            </a:r>
          </a:p>
        </p:txBody>
      </p:sp>
      <p:sp>
        <p:nvSpPr>
          <p:cNvPr id="3" name="Content Placeholder 2"/>
          <p:cNvSpPr>
            <a:spLocks noGrp="1"/>
          </p:cNvSpPr>
          <p:nvPr>
            <p:ph idx="1"/>
          </p:nvPr>
        </p:nvSpPr>
        <p:spPr>
          <a:xfrm>
            <a:off x="365125" y="1538818"/>
            <a:ext cx="8415338" cy="192360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Role Based Access Control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called Non-Discretionary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Access permissions are based on user’s job function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 </a:t>
            </a:r>
            <a:r>
              <a:rPr lang="en-US" altLang="en-US" dirty="0">
                <a:solidFill>
                  <a:schemeClr val="tx1"/>
                </a:solidFill>
                <a:latin typeface="Arial" panose="020B0604020202020204" pitchFamily="34" charset="0"/>
                <a:cs typeface="Arial" panose="020B0604020202020204" pitchFamily="34" charset="0"/>
              </a:rPr>
              <a:t>assigns permissions to particular roles in an organization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Users are assigned to those roles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7637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Rule-Based Access Control</a:t>
            </a:r>
          </a:p>
        </p:txBody>
      </p:sp>
      <p:sp>
        <p:nvSpPr>
          <p:cNvPr id="3" name="Content Placeholder 2"/>
          <p:cNvSpPr>
            <a:spLocks noGrp="1"/>
          </p:cNvSpPr>
          <p:nvPr>
            <p:ph idx="1"/>
          </p:nvPr>
        </p:nvSpPr>
        <p:spPr>
          <a:xfrm>
            <a:off x="365125" y="1538818"/>
            <a:ext cx="8415338" cy="3462486"/>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Also called Rule-Based Role-Based Access Control (</a:t>
            </a:r>
            <a:r>
              <a:rPr lang="en-US" dirty="0" smtClean="0">
                <a:solidFill>
                  <a:schemeClr val="tx1"/>
                </a:solidFill>
                <a:latin typeface="Arial" panose="020B0604020202020204" pitchFamily="34" charset="0"/>
                <a:cs typeface="Arial" panose="020B0604020202020204" pitchFamily="34" charset="0"/>
              </a:rPr>
              <a:t>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B-R</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dirty="0">
                <a:solidFill>
                  <a:schemeClr val="tx1"/>
                </a:solidFill>
                <a:latin typeface="Arial" panose="020B0604020202020204" pitchFamily="34" charset="0"/>
                <a:cs typeface="Arial" panose="020B0604020202020204" pitchFamily="34" charset="0"/>
              </a:rPr>
              <a:t>)</a:t>
            </a:r>
          </a:p>
          <a:p>
            <a:pPr marL="342900" lvl="1">
              <a:lnSpc>
                <a:spcPct val="100000"/>
              </a:lnSpc>
              <a:spcBef>
                <a:spcPts val="1200"/>
              </a:spcBef>
              <a:buClr>
                <a:schemeClr val="accent2"/>
              </a:buClr>
            </a:pPr>
            <a:r>
              <a:rPr lang="en-US" altLang="en-US" sz="2000" dirty="0">
                <a:solidFill>
                  <a:schemeClr val="tx1"/>
                </a:solidFill>
                <a:latin typeface="Arial" panose="020B0604020202020204" pitchFamily="34" charset="0"/>
                <a:cs typeface="Arial" panose="020B0604020202020204" pitchFamily="34" charset="0"/>
              </a:rPr>
              <a:t>Dynamically assigns roles to subjects based on a set of rules defined by a custodian</a:t>
            </a:r>
          </a:p>
          <a:p>
            <a:pPr>
              <a:lnSpc>
                <a:spcPct val="100000"/>
              </a:lnSpc>
            </a:pPr>
            <a:r>
              <a:rPr lang="en-US" altLang="en-US" dirty="0">
                <a:solidFill>
                  <a:schemeClr val="tx1"/>
                </a:solidFill>
                <a:latin typeface="Arial" panose="020B0604020202020204" pitchFamily="34" charset="0"/>
                <a:cs typeface="Arial" panose="020B0604020202020204" pitchFamily="34" charset="0"/>
              </a:rPr>
              <a:t>Each resource object contains access properties based on the rules</a:t>
            </a:r>
          </a:p>
          <a:p>
            <a:pPr>
              <a:lnSpc>
                <a:spcPct val="100000"/>
              </a:lnSpc>
            </a:pPr>
            <a:r>
              <a:rPr lang="en-US" altLang="en-US" dirty="0">
                <a:solidFill>
                  <a:schemeClr val="tx1"/>
                </a:solidFill>
                <a:latin typeface="Arial" panose="020B0604020202020204" pitchFamily="34" charset="0"/>
                <a:cs typeface="Arial" panose="020B0604020202020204" pitchFamily="34" charset="0"/>
              </a:rPr>
              <a:t>When user attempts access, system checks object’s rules to determine access permission</a:t>
            </a:r>
          </a:p>
          <a:p>
            <a:pPr>
              <a:lnSpc>
                <a:spcPct val="100000"/>
              </a:lnSpc>
            </a:pPr>
            <a:r>
              <a:rPr lang="en-US" altLang="en-US" dirty="0">
                <a:solidFill>
                  <a:schemeClr val="tx1"/>
                </a:solidFill>
                <a:latin typeface="Arial" panose="020B0604020202020204" pitchFamily="34" charset="0"/>
                <a:cs typeface="Arial" panose="020B0604020202020204" pitchFamily="34" charset="0"/>
              </a:rPr>
              <a:t>Often used for managing user access to one or more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Business changes may trigger application of the rules specifying access </a:t>
            </a:r>
            <a:r>
              <a:rPr lang="en-US" altLang="en-US" sz="2000" dirty="0" smtClean="0">
                <a:solidFill>
                  <a:schemeClr val="tx1"/>
                </a:solidFill>
                <a:latin typeface="Arial" panose="020B0604020202020204" pitchFamily="34" charset="0"/>
                <a:cs typeface="Arial" panose="020B0604020202020204" pitchFamily="34" charset="0"/>
              </a:rPr>
              <a:t>changes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1929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Attribute-Based Access Control (1 of 2)</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Uses more flexible polices than Rule-Based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 </a:t>
            </a:r>
            <a:endParaRPr lang="en-US" dirty="0">
              <a:solidFill>
                <a:schemeClr val="tx1"/>
              </a:solidFill>
              <a:latin typeface="Arial" panose="020B0604020202020204" pitchFamily="34" charset="0"/>
              <a:cs typeface="Arial" panose="020B0604020202020204" pitchFamily="34" charset="0"/>
            </a:endParaRPr>
          </a:p>
          <a:p>
            <a:pPr lvl="1">
              <a:lnSpc>
                <a:spcPct val="100000"/>
              </a:lnSpc>
            </a:pPr>
            <a:r>
              <a:rPr lang="en-US" sz="2000" dirty="0">
                <a:solidFill>
                  <a:schemeClr val="tx1"/>
                </a:solidFill>
                <a:latin typeface="Arial" panose="020B0604020202020204" pitchFamily="34" charset="0"/>
                <a:cs typeface="Arial" panose="020B0604020202020204" pitchFamily="34" charset="0"/>
              </a:rPr>
              <a:t>Can combine attributes</a:t>
            </a:r>
          </a:p>
          <a:p>
            <a:pPr>
              <a:lnSpc>
                <a:spcPct val="100000"/>
              </a:lnSpc>
            </a:pPr>
            <a:r>
              <a:rPr lang="en-US" dirty="0">
                <a:solidFill>
                  <a:schemeClr val="tx1"/>
                </a:solidFill>
                <a:latin typeface="Arial" panose="020B0604020202020204" pitchFamily="34" charset="0"/>
                <a:cs typeface="Arial" panose="020B0604020202020204" pitchFamily="34" charset="0"/>
              </a:rPr>
              <a:t>Policies can take advantage of attributes such as:</a:t>
            </a:r>
          </a:p>
          <a:p>
            <a:pPr lvl="1">
              <a:lnSpc>
                <a:spcPct val="100000"/>
              </a:lnSpc>
            </a:pPr>
            <a:r>
              <a:rPr lang="en-US" sz="2000" dirty="0">
                <a:solidFill>
                  <a:schemeClr val="tx1"/>
                </a:solidFill>
                <a:latin typeface="Arial" panose="020B0604020202020204" pitchFamily="34" charset="0"/>
                <a:cs typeface="Arial" panose="020B0604020202020204" pitchFamily="34" charset="0"/>
              </a:rPr>
              <a:t>Object attributes</a:t>
            </a:r>
          </a:p>
          <a:p>
            <a:pPr lvl="1">
              <a:lnSpc>
                <a:spcPct val="100000"/>
              </a:lnSpc>
            </a:pPr>
            <a:r>
              <a:rPr lang="en-US" sz="2000" dirty="0">
                <a:solidFill>
                  <a:schemeClr val="tx1"/>
                </a:solidFill>
                <a:latin typeface="Arial" panose="020B0604020202020204" pitchFamily="34" charset="0"/>
                <a:cs typeface="Arial" panose="020B0604020202020204" pitchFamily="34" charset="0"/>
              </a:rPr>
              <a:t>Subject attributes</a:t>
            </a:r>
          </a:p>
          <a:p>
            <a:pPr lvl="1">
              <a:lnSpc>
                <a:spcPct val="100000"/>
              </a:lnSpc>
            </a:pPr>
            <a:r>
              <a:rPr lang="en-US" sz="2000" dirty="0">
                <a:solidFill>
                  <a:schemeClr val="tx1"/>
                </a:solidFill>
                <a:latin typeface="Arial" panose="020B0604020202020204" pitchFamily="34" charset="0"/>
                <a:cs typeface="Arial" panose="020B0604020202020204" pitchFamily="34" charset="0"/>
              </a:rPr>
              <a:t>Environment attributes</a:t>
            </a:r>
          </a:p>
          <a:p>
            <a:pPr>
              <a:lnSpc>
                <a:spcPct val="100000"/>
              </a:lnSpc>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 </a:t>
            </a:r>
            <a:r>
              <a:rPr lang="en-US" dirty="0">
                <a:solidFill>
                  <a:schemeClr val="tx1"/>
                </a:solidFill>
                <a:latin typeface="Arial" panose="020B0604020202020204" pitchFamily="34" charset="0"/>
                <a:cs typeface="Arial" panose="020B0604020202020204" pitchFamily="34" charset="0"/>
              </a:rPr>
              <a:t>rules can be formatted using an If-Then-Else structure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30497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Attribute-Based Access Control (2 of 2)</a:t>
            </a:r>
          </a:p>
        </p:txBody>
      </p:sp>
      <p:graphicFrame>
        <p:nvGraphicFramePr>
          <p:cNvPr id="6" name="Table 5" descr="A table titled, access control models. The table has 5 rows and 3 columns. The columns have the following headings from left to right. Name, explanation, description. The row entries are as follows. Row 1: name, mandatory access control, m ay c; explanation, end user cannot set controls; description, most restrictive model. Row 2: name, discretionary access control, d ay c; explanation, subject has total control over objects; description, least restrictive model. Row 3: name, role-based access control, r b ay c; explanation, assigns permissions to particular roles in the organization and then users are assigned to roles; description, considered a more, real-world approach. Row 4: name, rule-based access control; explanation, dynamically assigns roles to subjects based on a set of rules defined by a custodian; description, used for managing user access to one or more systems. Row 5: name, attribute-based access control, ay b ay c; explanation, uses policies that can combine attributes; description, most flexible model."/>
          <p:cNvGraphicFramePr>
            <a:graphicFrameLocks noGrp="1"/>
          </p:cNvGraphicFramePr>
          <p:nvPr>
            <p:extLst>
              <p:ext uri="{D42A27DB-BD31-4B8C-83A1-F6EECF244321}">
                <p14:modId xmlns:p14="http://schemas.microsoft.com/office/powerpoint/2010/main" val="3849321761"/>
              </p:ext>
            </p:extLst>
          </p:nvPr>
        </p:nvGraphicFramePr>
        <p:xfrm>
          <a:off x="1431173" y="1981200"/>
          <a:ext cx="7061661" cy="3119120"/>
        </p:xfrm>
        <a:graphic>
          <a:graphicData uri="http://schemas.openxmlformats.org/drawingml/2006/table">
            <a:tbl>
              <a:tblPr firstRow="1" bandRow="1">
                <a:tableStyleId>{5C22544A-7EE6-4342-B048-85BDC9FD1C3A}</a:tableStyleId>
              </a:tblPr>
              <a:tblGrid>
                <a:gridCol w="2877448">
                  <a:extLst>
                    <a:ext uri="{9D8B030D-6E8A-4147-A177-3AD203B41FA5}">
                      <a16:colId xmlns:a16="http://schemas.microsoft.com/office/drawing/2014/main" xmlns="" val="20000"/>
                    </a:ext>
                  </a:extLst>
                </a:gridCol>
                <a:gridCol w="2118498">
                  <a:extLst>
                    <a:ext uri="{9D8B030D-6E8A-4147-A177-3AD203B41FA5}">
                      <a16:colId xmlns:a16="http://schemas.microsoft.com/office/drawing/2014/main" xmlns="" val="20001"/>
                    </a:ext>
                  </a:extLst>
                </a:gridCol>
                <a:gridCol w="2065715">
                  <a:extLst>
                    <a:ext uri="{9D8B030D-6E8A-4147-A177-3AD203B41FA5}">
                      <a16:colId xmlns:a16="http://schemas.microsoft.com/office/drawing/2014/main" xmlns="" val="20002"/>
                    </a:ext>
                  </a:extLst>
                </a:gridCol>
              </a:tblGrid>
              <a:tr h="370840">
                <a:tc>
                  <a:txBody>
                    <a:bodyPr/>
                    <a:lstStyle/>
                    <a:p>
                      <a:r>
                        <a:rPr lang="en-US" sz="1200" dirty="0" smtClean="0">
                          <a:solidFill>
                            <a:schemeClr val="tx1"/>
                          </a:solidFill>
                          <a:latin typeface="Arial" panose="020B0604020202020204" pitchFamily="34" charset="0"/>
                          <a:cs typeface="Arial" panose="020B0604020202020204" pitchFamily="34" charset="0"/>
                        </a:rPr>
                        <a:t>Name </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Explanation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Mandatory Access Control (M</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End user cannot set controls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Most restrictive model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Discretionary Access Control (D</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Subject has total control over objects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Least</a:t>
                      </a:r>
                      <a:r>
                        <a:rPr lang="en-US" sz="1200" baseline="0" dirty="0" smtClean="0">
                          <a:solidFill>
                            <a:schemeClr val="tx1"/>
                          </a:solidFill>
                          <a:latin typeface="Arial" panose="020B0604020202020204" pitchFamily="34" charset="0"/>
                          <a:cs typeface="Arial" panose="020B0604020202020204" pitchFamily="34" charset="0"/>
                        </a:rPr>
                        <a:t> restrictive model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Role-Based Access</a:t>
                      </a:r>
                      <a:r>
                        <a:rPr lang="en-US" sz="1200" baseline="0" dirty="0" smtClean="0">
                          <a:solidFill>
                            <a:schemeClr val="tx1"/>
                          </a:solidFill>
                          <a:latin typeface="Arial" panose="020B0604020202020204" pitchFamily="34" charset="0"/>
                          <a:cs typeface="Arial" panose="020B0604020202020204" pitchFamily="34" charset="0"/>
                        </a:rPr>
                        <a:t> Control (R</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B</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A</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Assigns permissions to particular roles in the organization and then users are assigned to roles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Considered a more “real-world” approach</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Rule-Based Access Control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Dynamically</a:t>
                      </a:r>
                      <a:r>
                        <a:rPr lang="en-US" sz="1200" baseline="0" dirty="0" smtClean="0">
                          <a:solidFill>
                            <a:schemeClr val="tx1"/>
                          </a:solidFill>
                          <a:latin typeface="Arial" panose="020B0604020202020204" pitchFamily="34" charset="0"/>
                          <a:cs typeface="Arial" panose="020B0604020202020204" pitchFamily="34" charset="0"/>
                        </a:rPr>
                        <a:t> assigns roles to subjects based on a set of rules defined by a custodian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Used for managing user access to one or more systems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Attribute-Based Access Control (A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B</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Uses policies that can combine attributes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Most flexible</a:t>
                      </a:r>
                      <a:r>
                        <a:rPr lang="en-US" sz="1200" baseline="0" dirty="0" smtClean="0">
                          <a:solidFill>
                            <a:schemeClr val="tx1"/>
                          </a:solidFill>
                          <a:latin typeface="Arial" panose="020B0604020202020204" pitchFamily="34" charset="0"/>
                          <a:cs typeface="Arial" panose="020B0604020202020204" pitchFamily="34" charset="0"/>
                        </a:rPr>
                        <a:t> model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1004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172200" cy="3077766"/>
          </a:xfrm>
        </p:spPr>
        <p:txBody>
          <a:bodyPr/>
          <a:lstStyle/>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12.1 </a:t>
            </a:r>
            <a:r>
              <a:rPr lang="en-US" altLang="en-US" sz="2000" dirty="0" smtClean="0">
                <a:solidFill>
                  <a:schemeClr val="tx1"/>
                </a:solidFill>
                <a:latin typeface="Arial" panose="020B0604020202020204" pitchFamily="34" charset="0"/>
                <a:cs typeface="Arial" panose="020B0604020202020204" pitchFamily="34" charset="0"/>
              </a:rPr>
              <a:t>Define access management and list the access control models</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12.2 </a:t>
            </a:r>
            <a:r>
              <a:rPr lang="en-US" altLang="en-US" sz="2000" dirty="0" smtClean="0">
                <a:solidFill>
                  <a:schemeClr val="tx1"/>
                </a:solidFill>
                <a:latin typeface="Arial" panose="020B0604020202020204" pitchFamily="34" charset="0"/>
                <a:cs typeface="Arial" panose="020B0604020202020204" pitchFamily="34" charset="0"/>
              </a:rPr>
              <a:t>Describe how to manage access through account management</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12.3 </a:t>
            </a:r>
            <a:r>
              <a:rPr lang="en-US" altLang="en-US" sz="2000" dirty="0" smtClean="0">
                <a:solidFill>
                  <a:schemeClr val="tx1"/>
                </a:solidFill>
                <a:latin typeface="Arial" panose="020B0604020202020204" pitchFamily="34" charset="0"/>
                <a:cs typeface="Arial" panose="020B0604020202020204" pitchFamily="34" charset="0"/>
              </a:rPr>
              <a:t>List the best practices for access control</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12.4 </a:t>
            </a:r>
            <a:r>
              <a:rPr lang="en-US" altLang="en-US" sz="2000" dirty="0" smtClean="0">
                <a:solidFill>
                  <a:schemeClr val="tx1"/>
                </a:solidFill>
                <a:latin typeface="Arial" panose="020B0604020202020204" pitchFamily="34" charset="0"/>
                <a:cs typeface="Arial" panose="020B0604020202020204" pitchFamily="34" charset="0"/>
              </a:rPr>
              <a:t>Describe how to implement access control</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12.5 </a:t>
            </a:r>
            <a:r>
              <a:rPr lang="en-US" altLang="en-US" sz="2000" dirty="0" smtClean="0">
                <a:solidFill>
                  <a:schemeClr val="tx1"/>
                </a:solidFill>
                <a:latin typeface="Arial" panose="020B0604020202020204" pitchFamily="34" charset="0"/>
                <a:cs typeface="Arial" panose="020B0604020202020204" pitchFamily="34" charset="0"/>
              </a:rPr>
              <a:t>Explain the different types of identity and access services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80264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Managing Access Through Account Management</a:t>
            </a:r>
          </a:p>
        </p:txBody>
      </p:sp>
      <p:sp>
        <p:nvSpPr>
          <p:cNvPr id="3" name="Content Placeholder 2"/>
          <p:cNvSpPr>
            <a:spLocks noGrp="1"/>
          </p:cNvSpPr>
          <p:nvPr>
            <p:ph idx="1"/>
          </p:nvPr>
        </p:nvSpPr>
        <p:spPr>
          <a:xfrm>
            <a:off x="365125" y="1538818"/>
            <a:ext cx="8415338" cy="200054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Properly configuring accounts is a first step in providing strong security</a:t>
            </a:r>
          </a:p>
          <a:p>
            <a:pPr>
              <a:lnSpc>
                <a:spcPct val="100000"/>
              </a:lnSpc>
            </a:pPr>
            <a:r>
              <a:rPr lang="en-US" dirty="0">
                <a:solidFill>
                  <a:schemeClr val="tx1"/>
                </a:solidFill>
                <a:latin typeface="Arial" panose="020B0604020202020204" pitchFamily="34" charset="0"/>
                <a:cs typeface="Arial" panose="020B0604020202020204" pitchFamily="34" charset="0"/>
              </a:rPr>
              <a:t>Accounts include not only user accounts but also:</a:t>
            </a:r>
          </a:p>
          <a:p>
            <a:pPr lvl="1">
              <a:lnSpc>
                <a:spcPct val="100000"/>
              </a:lnSpc>
            </a:pPr>
            <a:r>
              <a:rPr lang="en-US" sz="2000" dirty="0">
                <a:solidFill>
                  <a:schemeClr val="tx1"/>
                </a:solidFill>
                <a:latin typeface="Arial" panose="020B0604020202020204" pitchFamily="34" charset="0"/>
                <a:cs typeface="Arial" panose="020B0604020202020204" pitchFamily="34" charset="0"/>
              </a:rPr>
              <a:t>Service accounts</a:t>
            </a:r>
          </a:p>
          <a:p>
            <a:pPr lvl="1">
              <a:lnSpc>
                <a:spcPct val="100000"/>
              </a:lnSpc>
            </a:pPr>
            <a:r>
              <a:rPr lang="en-US" sz="2000" dirty="0">
                <a:solidFill>
                  <a:schemeClr val="tx1"/>
                </a:solidFill>
                <a:latin typeface="Arial" panose="020B0604020202020204" pitchFamily="34" charset="0"/>
                <a:cs typeface="Arial" panose="020B0604020202020204" pitchFamily="34" charset="0"/>
              </a:rPr>
              <a:t>Privileged accounts</a:t>
            </a:r>
          </a:p>
          <a:p>
            <a:pPr>
              <a:lnSpc>
                <a:spcPct val="100000"/>
              </a:lnSpc>
            </a:pPr>
            <a:r>
              <a:rPr lang="en-US" dirty="0">
                <a:solidFill>
                  <a:schemeClr val="tx1"/>
                </a:solidFill>
                <a:latin typeface="Arial" panose="020B0604020202020204" pitchFamily="34" charset="0"/>
                <a:cs typeface="Arial" panose="020B0604020202020204" pitchFamily="34" charset="0"/>
              </a:rPr>
              <a:t>Account management includes account setup as well as account auditing</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12409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Account Setup</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When initially setting up an account, take these into consideration: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Employee accounts</a:t>
            </a:r>
          </a:p>
          <a:p>
            <a:pPr lvl="1">
              <a:lnSpc>
                <a:spcPct val="100000"/>
              </a:lnSpc>
            </a:pPr>
            <a:r>
              <a:rPr lang="en-US" sz="2000" dirty="0">
                <a:solidFill>
                  <a:schemeClr val="tx1"/>
                </a:solidFill>
                <a:latin typeface="Arial" panose="020B0604020202020204" pitchFamily="34" charset="0"/>
                <a:cs typeface="Arial" panose="020B0604020202020204" pitchFamily="34" charset="0"/>
              </a:rPr>
              <a:t>Creating location-based policies</a:t>
            </a:r>
          </a:p>
          <a:p>
            <a:pPr lvl="1">
              <a:lnSpc>
                <a:spcPct val="100000"/>
              </a:lnSpc>
            </a:pPr>
            <a:r>
              <a:rPr lang="en-US" sz="2000" dirty="0">
                <a:solidFill>
                  <a:schemeClr val="tx1"/>
                </a:solidFill>
                <a:latin typeface="Arial" panose="020B0604020202020204" pitchFamily="34" charset="0"/>
                <a:cs typeface="Arial" panose="020B0604020202020204" pitchFamily="34" charset="0"/>
              </a:rPr>
              <a:t>Establishing standard naming conventions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Creating time-of-day restrictions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Enforcing least privilege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67894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Employee Accounts (1 of 2)</a:t>
            </a:r>
          </a:p>
        </p:txBody>
      </p:sp>
      <p:sp>
        <p:nvSpPr>
          <p:cNvPr id="3" name="Content Placeholder 2"/>
          <p:cNvSpPr>
            <a:spLocks noGrp="1"/>
          </p:cNvSpPr>
          <p:nvPr>
            <p:ph idx="1"/>
          </p:nvPr>
        </p:nvSpPr>
        <p:spPr>
          <a:xfrm>
            <a:off x="365125" y="1538818"/>
            <a:ext cx="8415338" cy="4570482"/>
          </a:xfrm>
        </p:spPr>
        <p:txBody>
          <a:bodyPr/>
          <a:lstStyle/>
          <a:p>
            <a:pPr>
              <a:lnSpc>
                <a:spcPct val="100000"/>
              </a:lnSpc>
            </a:pPr>
            <a:r>
              <a:rPr lang="en-US" sz="1600" dirty="0">
                <a:solidFill>
                  <a:schemeClr val="tx1"/>
                </a:solidFill>
                <a:latin typeface="Arial" panose="020B0604020202020204" pitchFamily="34" charset="0"/>
                <a:cs typeface="Arial" panose="020B0604020202020204" pitchFamily="34" charset="0"/>
              </a:rPr>
              <a:t>Employee Accounts are often the source of entry points by threat actors</a:t>
            </a:r>
          </a:p>
          <a:p>
            <a:pPr>
              <a:lnSpc>
                <a:spcPct val="100000"/>
              </a:lnSpc>
            </a:pPr>
            <a:r>
              <a:rPr lang="en-US" sz="1600" dirty="0">
                <a:solidFill>
                  <a:schemeClr val="tx1"/>
                </a:solidFill>
                <a:latin typeface="Arial" panose="020B0604020202020204" pitchFamily="34" charset="0"/>
                <a:cs typeface="Arial" panose="020B0604020202020204" pitchFamily="34" charset="0"/>
              </a:rPr>
              <a:t>Employee Onboarding</a:t>
            </a:r>
          </a:p>
          <a:p>
            <a:pPr lvl="1">
              <a:lnSpc>
                <a:spcPct val="100000"/>
              </a:lnSpc>
            </a:pPr>
            <a:r>
              <a:rPr lang="en-US" sz="1600" dirty="0">
                <a:solidFill>
                  <a:schemeClr val="tx1"/>
                </a:solidFill>
                <a:latin typeface="Arial" panose="020B0604020202020204" pitchFamily="34" charset="0"/>
                <a:cs typeface="Arial" panose="020B0604020202020204" pitchFamily="34" charset="0"/>
              </a:rPr>
              <a:t>Refers to the tasks associated with hiring a new employee </a:t>
            </a:r>
          </a:p>
          <a:p>
            <a:pPr lvl="1">
              <a:lnSpc>
                <a:spcPct val="100000"/>
              </a:lnSpc>
            </a:pPr>
            <a:r>
              <a:rPr lang="en-US" sz="1600" dirty="0">
                <a:solidFill>
                  <a:schemeClr val="tx1"/>
                </a:solidFill>
                <a:latin typeface="Arial" panose="020B0604020202020204" pitchFamily="34" charset="0"/>
                <a:cs typeface="Arial" panose="020B0604020202020204" pitchFamily="34" charset="0"/>
              </a:rPr>
              <a:t>Onboarding steps:</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Scheduling</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Job duties</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Socializing</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Work space</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Training</a:t>
            </a:r>
          </a:p>
          <a:p>
            <a:pPr lvl="1">
              <a:lnSpc>
                <a:spcPct val="100000"/>
              </a:lnSpc>
            </a:pPr>
            <a:r>
              <a:rPr lang="en-US" sz="1600" dirty="0">
                <a:solidFill>
                  <a:schemeClr val="tx1"/>
                </a:solidFill>
                <a:latin typeface="Arial" panose="020B0604020202020204" pitchFamily="34" charset="0"/>
                <a:cs typeface="Arial" panose="020B0604020202020204" pitchFamily="34" charset="0"/>
              </a:rPr>
              <a:t>In addition, in a Microsoft Windows environment the steps may include:</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Provision the new computer</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Create email mailboxes and </a:t>
            </a:r>
            <a:r>
              <a:rPr lang="en-US"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D </a:t>
            </a:r>
            <a:r>
              <a:rPr lang="en-US" dirty="0">
                <a:solidFill>
                  <a:schemeClr val="tx1"/>
                </a:solidFill>
                <a:latin typeface="Arial" panose="020B0604020202020204" pitchFamily="34" charset="0"/>
                <a:cs typeface="Arial" panose="020B0604020202020204" pitchFamily="34" charset="0"/>
              </a:rPr>
              <a:t>users</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Add user accounts to groups</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Create home folder</a:t>
            </a:r>
          </a:p>
          <a:p>
            <a:pPr marL="800100" lvl="2" indent="-171450">
              <a:lnSpc>
                <a:spcPct val="100000"/>
              </a:lnSpc>
              <a:buFont typeface="Arial" pitchFamily="34" charset="0"/>
              <a:buChar char="•"/>
            </a:pPr>
            <a:r>
              <a:rPr lang="en-US" dirty="0">
                <a:solidFill>
                  <a:schemeClr val="tx1"/>
                </a:solidFill>
                <a:latin typeface="Arial" panose="020B0604020202020204" pitchFamily="34" charset="0"/>
                <a:cs typeface="Arial" panose="020B0604020202020204" pitchFamily="34" charset="0"/>
              </a:rPr>
              <a:t>Review security settings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4857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Employee Accounts (2 of 2)</a:t>
            </a:r>
          </a:p>
        </p:txBody>
      </p:sp>
      <p:sp>
        <p:nvSpPr>
          <p:cNvPr id="3" name="Content Placeholder 2"/>
          <p:cNvSpPr>
            <a:spLocks noGrp="1"/>
          </p:cNvSpPr>
          <p:nvPr>
            <p:ph idx="1"/>
          </p:nvPr>
        </p:nvSpPr>
        <p:spPr>
          <a:xfrm>
            <a:off x="365125" y="1538818"/>
            <a:ext cx="8169275" cy="470898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Employee offboarding</a:t>
            </a:r>
          </a:p>
          <a:p>
            <a:pPr lvl="1">
              <a:lnSpc>
                <a:spcPct val="100000"/>
              </a:lnSpc>
            </a:pPr>
            <a:r>
              <a:rPr lang="en-US" sz="2000" dirty="0">
                <a:solidFill>
                  <a:schemeClr val="tx1"/>
                </a:solidFill>
                <a:latin typeface="Arial" panose="020B0604020202020204" pitchFamily="34" charset="0"/>
                <a:cs typeface="Arial" panose="020B0604020202020204" pitchFamily="34" charset="0"/>
              </a:rPr>
              <a:t>Actions to be taken when an employee leaves an enterprise</a:t>
            </a:r>
          </a:p>
          <a:p>
            <a:pPr lvl="1">
              <a:lnSpc>
                <a:spcPct val="100000"/>
              </a:lnSpc>
            </a:pPr>
            <a:r>
              <a:rPr lang="en-US" sz="2000" dirty="0">
                <a:solidFill>
                  <a:schemeClr val="tx1"/>
                </a:solidFill>
                <a:latin typeface="Arial" panose="020B0604020202020204" pitchFamily="34" charset="0"/>
                <a:cs typeface="Arial" panose="020B0604020202020204" pitchFamily="34" charset="0"/>
              </a:rPr>
              <a:t>Steps include:</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Back up all employee files from local computer and server</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Archive email</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Forward email to a manager or coworker</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Hide the name from the email address book</a:t>
            </a:r>
          </a:p>
          <a:p>
            <a:pPr lvl="1">
              <a:lnSpc>
                <a:spcPct val="100000"/>
              </a:lnSpc>
            </a:pPr>
            <a:r>
              <a:rPr lang="en-US" sz="2000" dirty="0">
                <a:solidFill>
                  <a:schemeClr val="tx1"/>
                </a:solidFill>
                <a:latin typeface="Arial" panose="020B0604020202020204" pitchFamily="34" charset="0"/>
                <a:cs typeface="Arial" panose="020B0604020202020204" pitchFamily="34" charset="0"/>
              </a:rPr>
              <a:t>Orphaned accounts – user accounts that remain active after an employee has left</a:t>
            </a:r>
          </a:p>
          <a:p>
            <a:pPr lvl="1">
              <a:lnSpc>
                <a:spcPct val="100000"/>
              </a:lnSpc>
            </a:pPr>
            <a:r>
              <a:rPr lang="en-US" sz="2000" dirty="0">
                <a:solidFill>
                  <a:schemeClr val="tx1"/>
                </a:solidFill>
                <a:latin typeface="Arial" panose="020B0604020202020204" pitchFamily="34" charset="0"/>
                <a:cs typeface="Arial" panose="020B0604020202020204" pitchFamily="34" charset="0"/>
              </a:rPr>
              <a:t>Dormant account – an account that has not been accessed for a lengthy period</a:t>
            </a:r>
          </a:p>
          <a:p>
            <a:pPr>
              <a:lnSpc>
                <a:spcPct val="100000"/>
              </a:lnSpc>
            </a:pPr>
            <a:r>
              <a:rPr lang="en-US" dirty="0">
                <a:solidFill>
                  <a:schemeClr val="tx1"/>
                </a:solidFill>
                <a:latin typeface="Arial" panose="020B0604020202020204" pitchFamily="34" charset="0"/>
                <a:cs typeface="Arial" panose="020B0604020202020204" pitchFamily="34" charset="0"/>
              </a:rPr>
              <a:t>Many organizations disable accounts for a minimum of 30 days and then purge disabled accounts twice per year</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35024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Location-Based Policies</a:t>
            </a:r>
          </a:p>
        </p:txBody>
      </p:sp>
      <p:sp>
        <p:nvSpPr>
          <p:cNvPr id="3" name="Content Placeholder 2"/>
          <p:cNvSpPr>
            <a:spLocks noGrp="1"/>
          </p:cNvSpPr>
          <p:nvPr>
            <p:ph idx="1"/>
          </p:nvPr>
        </p:nvSpPr>
        <p:spPr>
          <a:xfrm>
            <a:off x="365124" y="1538818"/>
            <a:ext cx="8014251" cy="292387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Geofencing relies upon location-based policies</a:t>
            </a:r>
          </a:p>
          <a:p>
            <a:pPr lvl="1">
              <a:lnSpc>
                <a:spcPct val="100000"/>
              </a:lnSpc>
            </a:pPr>
            <a:r>
              <a:rPr lang="en-US" sz="2000" dirty="0">
                <a:solidFill>
                  <a:schemeClr val="tx1"/>
                </a:solidFill>
                <a:latin typeface="Arial" panose="020B0604020202020204" pitchFamily="34" charset="0"/>
                <a:cs typeface="Arial" panose="020B0604020202020204" pitchFamily="34" charset="0"/>
              </a:rPr>
              <a:t>Or establishing the geographical boundaries of where a mobile device can and cannot be used</a:t>
            </a:r>
          </a:p>
          <a:p>
            <a:pPr>
              <a:lnSpc>
                <a:spcPct val="100000"/>
              </a:lnSpc>
            </a:pPr>
            <a:r>
              <a:rPr lang="en-US" dirty="0">
                <a:solidFill>
                  <a:schemeClr val="tx1"/>
                </a:solidFill>
                <a:latin typeface="Arial" panose="020B0604020202020204" pitchFamily="34" charset="0"/>
                <a:cs typeface="Arial" panose="020B0604020202020204" pitchFamily="34" charset="0"/>
              </a:rPr>
              <a:t>Polices are often first prescribed by generating an </a:t>
            </a:r>
            <a:r>
              <a:rPr lang="en-US"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a:t>
            </a:r>
            <a:r>
              <a:rPr lang="en-US" dirty="0">
                <a:solidFill>
                  <a:schemeClr val="tx1"/>
                </a:solidFill>
                <a:latin typeface="Arial" panose="020B0604020202020204" pitchFamily="34" charset="0"/>
                <a:cs typeface="Arial" panose="020B0604020202020204" pitchFamily="34" charset="0"/>
              </a:rPr>
              <a:t>location data file</a:t>
            </a:r>
          </a:p>
          <a:p>
            <a:pPr lvl="1">
              <a:lnSpc>
                <a:spcPct val="100000"/>
              </a:lnSpc>
            </a:pPr>
            <a:r>
              <a:rPr lang="en-US" sz="2000" dirty="0">
                <a:solidFill>
                  <a:schemeClr val="tx1"/>
                </a:solidFill>
                <a:latin typeface="Arial" panose="020B0604020202020204" pitchFamily="34" charset="0"/>
                <a:cs typeface="Arial" panose="020B0604020202020204" pitchFamily="34" charset="0"/>
              </a:rPr>
              <a:t>Which is a text file containing comma separated fields in the format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P_From</a:t>
            </a:r>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P_To</a:t>
            </a:r>
            <a:r>
              <a:rPr lang="en-US" sz="2000" dirty="0">
                <a:solidFill>
                  <a:schemeClr val="tx1"/>
                </a:solidFill>
                <a:latin typeface="Arial" panose="020B0604020202020204" pitchFamily="34" charset="0"/>
                <a:cs typeface="Arial" panose="020B0604020202020204" pitchFamily="34" charset="0"/>
              </a:rPr>
              <a:t>, Country_Code, Country_Name, Region, City</a:t>
            </a:r>
          </a:p>
          <a:p>
            <a:pPr>
              <a:lnSpc>
                <a:spcPct val="100000"/>
              </a:lnSpc>
            </a:pPr>
            <a:r>
              <a:rPr lang="en-US" dirty="0">
                <a:solidFill>
                  <a:schemeClr val="tx1"/>
                </a:solidFill>
                <a:latin typeface="Arial" panose="020B0604020202020204" pitchFamily="34" charset="0"/>
                <a:cs typeface="Arial" panose="020B0604020202020204" pitchFamily="34" charset="0"/>
              </a:rPr>
              <a:t>This policy then becomes the basis for how authorization requests from mobile devices are evaluated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74212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Standard Naming Conventions</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Standard naming conventions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“Rules” that have been established for creating account names</a:t>
            </a:r>
          </a:p>
          <a:p>
            <a:pPr>
              <a:lnSpc>
                <a:spcPct val="100000"/>
              </a:lnSpc>
            </a:pPr>
            <a:r>
              <a:rPr lang="en-US" dirty="0">
                <a:solidFill>
                  <a:schemeClr val="tx1"/>
                </a:solidFill>
                <a:latin typeface="Arial" panose="020B0604020202020204" pitchFamily="34" charset="0"/>
                <a:cs typeface="Arial" panose="020B0604020202020204" pitchFamily="34" charset="0"/>
              </a:rPr>
              <a:t>Options typically include:</a:t>
            </a:r>
          </a:p>
          <a:p>
            <a:pPr lvl="1">
              <a:lnSpc>
                <a:spcPct val="100000"/>
              </a:lnSpc>
            </a:pPr>
            <a:r>
              <a:rPr lang="en-US" sz="2000" dirty="0">
                <a:solidFill>
                  <a:schemeClr val="tx1"/>
                </a:solidFill>
                <a:latin typeface="Arial" panose="020B0604020202020204" pitchFamily="34" charset="0"/>
                <a:cs typeface="Arial" panose="020B0604020202020204" pitchFamily="34" charset="0"/>
              </a:rPr>
              <a:t>First initial of first name followed by last name,</a:t>
            </a:r>
          </a:p>
          <a:p>
            <a:pPr lvl="1">
              <a:lnSpc>
                <a:spcPct val="100000"/>
              </a:lnSpc>
            </a:pPr>
            <a:r>
              <a:rPr lang="en-US" sz="2000" dirty="0">
                <a:solidFill>
                  <a:schemeClr val="tx1"/>
                </a:solidFill>
                <a:latin typeface="Arial" panose="020B0604020202020204" pitchFamily="34" charset="0"/>
                <a:cs typeface="Arial" panose="020B0604020202020204" pitchFamily="34" charset="0"/>
              </a:rPr>
              <a:t>First name with a punctuation mark followed by last name</a:t>
            </a:r>
          </a:p>
          <a:p>
            <a:pPr lvl="1">
              <a:lnSpc>
                <a:spcPct val="100000"/>
              </a:lnSpc>
            </a:pPr>
            <a:r>
              <a:rPr lang="en-US" sz="2000" dirty="0">
                <a:solidFill>
                  <a:schemeClr val="tx1"/>
                </a:solidFill>
                <a:latin typeface="Arial" panose="020B0604020202020204" pitchFamily="34" charset="0"/>
                <a:cs typeface="Arial" panose="020B0604020202020204" pitchFamily="34" charset="0"/>
              </a:rPr>
              <a:t>Last name followed by department code</a:t>
            </a:r>
          </a:p>
          <a:p>
            <a:pPr>
              <a:lnSpc>
                <a:spcPct val="100000"/>
              </a:lnSpc>
            </a:pPr>
            <a:r>
              <a:rPr lang="en-US" dirty="0">
                <a:solidFill>
                  <a:schemeClr val="tx1"/>
                </a:solidFill>
                <a:latin typeface="Arial" panose="020B0604020202020204" pitchFamily="34" charset="0"/>
                <a:cs typeface="Arial" panose="020B0604020202020204" pitchFamily="34" charset="0"/>
              </a:rPr>
              <a:t>In the event two names appear to be the same</a:t>
            </a:r>
          </a:p>
          <a:p>
            <a:pPr lvl="1">
              <a:lnSpc>
                <a:spcPct val="100000"/>
              </a:lnSpc>
            </a:pPr>
            <a:r>
              <a:rPr lang="en-US" sz="2000" dirty="0">
                <a:solidFill>
                  <a:schemeClr val="tx1"/>
                </a:solidFill>
                <a:latin typeface="Arial" panose="020B0604020202020204" pitchFamily="34" charset="0"/>
                <a:cs typeface="Arial" panose="020B0604020202020204" pitchFamily="34" charset="0"/>
              </a:rPr>
              <a:t>A standard policy should be established for resolving conflicts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14401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Time-of-Day Restrictions</a:t>
            </a:r>
          </a:p>
        </p:txBody>
      </p:sp>
      <p:sp>
        <p:nvSpPr>
          <p:cNvPr id="3" name="Content Placeholder 2"/>
          <p:cNvSpPr>
            <a:spLocks noGrp="1"/>
          </p:cNvSpPr>
          <p:nvPr>
            <p:ph idx="1"/>
          </p:nvPr>
        </p:nvSpPr>
        <p:spPr>
          <a:xfrm>
            <a:off x="365124" y="1538818"/>
            <a:ext cx="8550275" cy="366182"/>
          </a:xfrm>
        </p:spPr>
        <p:txBody>
          <a:bodyPr/>
          <a:lstStyle/>
          <a:p>
            <a:pPr>
              <a:lnSpc>
                <a:spcPct val="100000"/>
              </a:lnSpc>
            </a:pPr>
            <a:r>
              <a:rPr lang="en-US" sz="1800" dirty="0">
                <a:solidFill>
                  <a:schemeClr val="tx1"/>
                </a:solidFill>
                <a:latin typeface="Arial" panose="020B0604020202020204" pitchFamily="34" charset="0"/>
                <a:cs typeface="Arial" panose="020B0604020202020204" pitchFamily="34" charset="0"/>
              </a:rPr>
              <a:t>Time-of-day restrictions can be used to limit when a user can log into their account</a:t>
            </a:r>
          </a:p>
        </p:txBody>
      </p:sp>
      <p:pic>
        <p:nvPicPr>
          <p:cNvPr id="5" name="Picture 4" descr="Figure 12-4 Time-of-day restrictions setting specific times and days. An illustration shows an example of Time-of-day restrictions setting specific times and days. The following fields are selected in the settings page: Days to block: Sunday, Tuesday, Wednesday, Friday, Saturday are selected; Time of day to block: Start blocking: 18 Hour 30 Minute; End blocking: 24 Hour 0 Minute; Time Zone drop down option box: G M T 0 6 0 0, Central America, Central Time, U S and Canada. Check box, automatically adjust for daylight saving tim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1491" y="2066492"/>
            <a:ext cx="4632960" cy="1944624"/>
          </a:xfrm>
          <a:prstGeom prst="rect">
            <a:avLst/>
          </a:prstGeom>
        </p:spPr>
      </p:pic>
      <p:pic>
        <p:nvPicPr>
          <p:cNvPr id="6" name="Picture 5" descr="Figure 12-5 Time-of-day restictyions using G U I. The time-of-day restriction using a G U I is a 7 by 24 grid that has the hours from 00 to 24 as the column headings and the 7 days of the week as rows. Two options: allowed or blocked. The blocked squares on the grid are highlighted and the allowed squares are un-highlighted.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1491" y="4172608"/>
            <a:ext cx="4572000" cy="1969008"/>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70968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Least Privilege</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Least privilege in access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Means that only the minimum amount of privileges necessary to perform a job or function should be allocated</a:t>
            </a:r>
          </a:p>
          <a:p>
            <a:pPr>
              <a:lnSpc>
                <a:spcPct val="100000"/>
              </a:lnSpc>
            </a:pPr>
            <a:r>
              <a:rPr lang="en-US" dirty="0">
                <a:solidFill>
                  <a:schemeClr val="tx1"/>
                </a:solidFill>
                <a:latin typeface="Arial" panose="020B0604020202020204" pitchFamily="34" charset="0"/>
                <a:cs typeface="Arial" panose="020B0604020202020204" pitchFamily="34" charset="0"/>
              </a:rPr>
              <a:t>Helps reduce the attack surface by eliminating unnecessary privileges that could provide an avenue for an attacker</a:t>
            </a:r>
          </a:p>
          <a:p>
            <a:pPr>
              <a:lnSpc>
                <a:spcPct val="100000"/>
              </a:lnSpc>
            </a:pPr>
            <a:r>
              <a:rPr lang="en-US" dirty="0">
                <a:solidFill>
                  <a:schemeClr val="tx1"/>
                </a:solidFill>
                <a:latin typeface="Arial" panose="020B0604020202020204" pitchFamily="34" charset="0"/>
                <a:cs typeface="Arial" panose="020B0604020202020204" pitchFamily="34" charset="0"/>
              </a:rPr>
              <a:t>Should apply both to user accounts and to processes running on the system</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0288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Account Auditing</a:t>
            </a: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Once accounts have been created, they should be periodically maintained and audited using the following audits:</a:t>
            </a:r>
          </a:p>
          <a:p>
            <a:pPr lvl="1">
              <a:lnSpc>
                <a:spcPct val="100000"/>
              </a:lnSpc>
            </a:pPr>
            <a:r>
              <a:rPr lang="en-US" sz="2000" dirty="0">
                <a:solidFill>
                  <a:schemeClr val="tx1"/>
                </a:solidFill>
                <a:latin typeface="Arial" panose="020B0604020202020204" pitchFamily="34" charset="0"/>
                <a:cs typeface="Arial" panose="020B0604020202020204" pitchFamily="34" charset="0"/>
              </a:rPr>
              <a:t>Recertification – the process of periodically revalidating a user’s account, access control, and membership role</a:t>
            </a:r>
          </a:p>
          <a:p>
            <a:pPr lvl="1">
              <a:lnSpc>
                <a:spcPct val="100000"/>
              </a:lnSpc>
            </a:pPr>
            <a:r>
              <a:rPr lang="en-US" sz="2000" dirty="0">
                <a:solidFill>
                  <a:schemeClr val="tx1"/>
                </a:solidFill>
                <a:latin typeface="Arial" panose="020B0604020202020204" pitchFamily="34" charset="0"/>
                <a:cs typeface="Arial" panose="020B0604020202020204" pitchFamily="34" charset="0"/>
              </a:rPr>
              <a:t>Permission auditing and review – intended to examine the permissions that a user has been given to determine if each is still necessary</a:t>
            </a:r>
          </a:p>
          <a:p>
            <a:pPr lvl="1">
              <a:lnSpc>
                <a:spcPct val="100000"/>
              </a:lnSpc>
            </a:pPr>
            <a:r>
              <a:rPr lang="en-US" sz="2000" dirty="0">
                <a:solidFill>
                  <a:schemeClr val="tx1"/>
                </a:solidFill>
                <a:latin typeface="Arial" panose="020B0604020202020204" pitchFamily="34" charset="0"/>
                <a:cs typeface="Arial" panose="020B0604020202020204" pitchFamily="34" charset="0"/>
              </a:rPr>
              <a:t>Usage auditing and review – an audit process that looks at the applications that the user is provided, how frequently they are used, and how they are being used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7056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Best Practices for Access Control</a:t>
            </a:r>
          </a:p>
        </p:txBody>
      </p:sp>
      <p:sp>
        <p:nvSpPr>
          <p:cNvPr id="3" name="Content Placeholder 2"/>
          <p:cNvSpPr>
            <a:spLocks noGrp="1"/>
          </p:cNvSpPr>
          <p:nvPr>
            <p:ph idx="1"/>
          </p:nvPr>
        </p:nvSpPr>
        <p:spPr>
          <a:xfrm>
            <a:off x="365125" y="1538818"/>
            <a:ext cx="8415338" cy="269304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Establishing best practices for limiting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help secure systems and data</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best practices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Separation of duties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Job rotation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Mandatory vacations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Clean desk </a:t>
            </a:r>
            <a:r>
              <a:rPr lang="en-US" altLang="en-US" sz="2000" dirty="0" smtClean="0">
                <a:solidFill>
                  <a:schemeClr val="tx1"/>
                </a:solidFill>
                <a:latin typeface="Arial" panose="020B0604020202020204" pitchFamily="34" charset="0"/>
                <a:cs typeface="Arial" panose="020B0604020202020204" pitchFamily="34" charset="0"/>
              </a:rPr>
              <a:t>policy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3383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What is Access Control?</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Granting or denying approval to use specific resources</a:t>
            </a:r>
          </a:p>
          <a:p>
            <a:pPr>
              <a:lnSpc>
                <a:spcPct val="100000"/>
              </a:lnSpc>
            </a:pPr>
            <a:r>
              <a:rPr lang="en-US" altLang="en-US" dirty="0">
                <a:solidFill>
                  <a:schemeClr val="tx1"/>
                </a:solidFill>
                <a:latin typeface="Arial" panose="020B0604020202020204" pitchFamily="34" charset="0"/>
                <a:cs typeface="Arial" panose="020B0604020202020204" pitchFamily="34" charset="0"/>
              </a:rPr>
              <a:t>Physical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Consists of fencing, hardware door locks, and mantraps to limit contact with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Technical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Consists of technology restrictions that limit users on computers from accessing data</a:t>
            </a:r>
          </a:p>
          <a:p>
            <a:pPr>
              <a:lnSpc>
                <a:spcPct val="100000"/>
              </a:lnSpc>
            </a:pPr>
            <a:r>
              <a:rPr lang="en-US" altLang="en-US" dirty="0">
                <a:solidFill>
                  <a:schemeClr val="tx1"/>
                </a:solidFill>
                <a:latin typeface="Arial" panose="020B0604020202020204" pitchFamily="34" charset="0"/>
                <a:cs typeface="Arial" panose="020B0604020202020204" pitchFamily="34" charset="0"/>
              </a:rPr>
              <a:t>There are </a:t>
            </a:r>
            <a:r>
              <a:rPr lang="en-US" altLang="en-US" dirty="0" smtClean="0">
                <a:solidFill>
                  <a:schemeClr val="tx1"/>
                </a:solidFill>
                <a:latin typeface="Arial" panose="020B0604020202020204" pitchFamily="34" charset="0"/>
                <a:cs typeface="Arial" panose="020B0604020202020204" pitchFamily="34" charset="0"/>
              </a:rPr>
              <a:t>standard </a:t>
            </a:r>
            <a:r>
              <a:rPr lang="en-US" altLang="en-US" dirty="0">
                <a:solidFill>
                  <a:schemeClr val="tx1"/>
                </a:solidFill>
                <a:latin typeface="Arial" panose="020B0604020202020204" pitchFamily="34" charset="0"/>
                <a:cs typeface="Arial" panose="020B0604020202020204" pitchFamily="34" charset="0"/>
              </a:rPr>
              <a:t>access control </a:t>
            </a:r>
            <a:r>
              <a:rPr lang="en-US" altLang="en-US" dirty="0" smtClean="0">
                <a:solidFill>
                  <a:schemeClr val="tx1"/>
                </a:solidFill>
                <a:latin typeface="Arial" panose="020B0604020202020204" pitchFamily="34" charset="0"/>
                <a:cs typeface="Arial" panose="020B0604020202020204" pitchFamily="34" charset="0"/>
              </a:rPr>
              <a:t>models that are used to help enforce access control</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37053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Separation of Duties</a:t>
            </a:r>
          </a:p>
        </p:txBody>
      </p:sp>
      <p:sp>
        <p:nvSpPr>
          <p:cNvPr id="3" name="Content Placeholder 2"/>
          <p:cNvSpPr>
            <a:spLocks noGrp="1"/>
          </p:cNvSpPr>
          <p:nvPr>
            <p:ph idx="1"/>
          </p:nvPr>
        </p:nvSpPr>
        <p:spPr>
          <a:xfrm>
            <a:off x="365125" y="1538818"/>
            <a:ext cx="8415338"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Separation of duties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Fraud can result from a single user being trusted with complete control of a process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Requires two or more people responsible for functions related to handling money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system is not vulnerable to actions of a single person</a:t>
            </a:r>
          </a:p>
          <a:p>
            <a:pPr>
              <a:lnSpc>
                <a:spcPct val="100000"/>
              </a:lnSpc>
            </a:pPr>
            <a:r>
              <a:rPr lang="en-US" dirty="0">
                <a:solidFill>
                  <a:schemeClr val="tx1"/>
                </a:solidFill>
                <a:latin typeface="Arial" panose="020B0604020202020204" pitchFamily="34" charset="0"/>
                <a:cs typeface="Arial" panose="020B0604020202020204" pitchFamily="34" charset="0"/>
              </a:rPr>
              <a:t>In relation to computer access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Requires that if the fraudulent application of a process could potentially result in a breach of security, the process should be divided between two or more individuals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5947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Job Rotation</a:t>
            </a:r>
          </a:p>
        </p:txBody>
      </p:sp>
      <p:sp>
        <p:nvSpPr>
          <p:cNvPr id="3" name="Content Placeholder 2"/>
          <p:cNvSpPr>
            <a:spLocks noGrp="1"/>
          </p:cNvSpPr>
          <p:nvPr>
            <p:ph idx="1"/>
          </p:nvPr>
        </p:nvSpPr>
        <p:spPr>
          <a:xfrm>
            <a:off x="365125" y="1538818"/>
            <a:ext cx="8415338" cy="3293209"/>
          </a:xfrm>
        </p:spPr>
        <p:txBody>
          <a:bodyPr/>
          <a:lstStyle/>
          <a:p>
            <a:pPr marL="285750" lvl="1">
              <a:lnSpc>
                <a:spcPct val="100000"/>
              </a:lnSpc>
              <a:spcBef>
                <a:spcPts val="1200"/>
              </a:spcBef>
              <a:buClr>
                <a:schemeClr val="accent2"/>
              </a:buClr>
            </a:pPr>
            <a:r>
              <a:rPr lang="en-US" altLang="en-US" sz="2000" dirty="0">
                <a:solidFill>
                  <a:schemeClr val="tx1"/>
                </a:solidFill>
                <a:latin typeface="Arial" panose="020B0604020202020204" pitchFamily="34" charset="0"/>
                <a:cs typeface="Arial" panose="020B0604020202020204" pitchFamily="34" charset="0"/>
              </a:rPr>
              <a:t>Individuals periodically moved between job responsibilities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Employees can rotate within their department or across departments</a:t>
            </a:r>
          </a:p>
          <a:p>
            <a:pPr>
              <a:lnSpc>
                <a:spcPct val="100000"/>
              </a:lnSpc>
            </a:pPr>
            <a:r>
              <a:rPr lang="en-US" altLang="en-US" dirty="0">
                <a:solidFill>
                  <a:schemeClr val="tx1"/>
                </a:solidFill>
                <a:latin typeface="Arial" panose="020B0604020202020204" pitchFamily="34" charset="0"/>
                <a:cs typeface="Arial" panose="020B0604020202020204" pitchFamily="34" charset="0"/>
              </a:rPr>
              <a:t>Advantages of job rotation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Limits amount of time individuals are in a position to manipulate security configurations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Helps expose potential avenues for fraud</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Individuals have different perspectives and may uncover vulnerabilities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Reduces employee “burnout</a:t>
            </a:r>
            <a:r>
              <a:rPr lang="en-US" altLang="en-US" sz="2000" dirty="0" smtClean="0">
                <a:solidFill>
                  <a:schemeClr val="tx1"/>
                </a:solidFill>
                <a:latin typeface="Arial" panose="020B0604020202020204" pitchFamily="34" charset="0"/>
                <a:cs typeface="Arial" panose="020B0604020202020204" pitchFamily="34" charset="0"/>
              </a:rPr>
              <a: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79397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Mandatory Vacations</a:t>
            </a:r>
          </a:p>
        </p:txBody>
      </p:sp>
      <p:sp>
        <p:nvSpPr>
          <p:cNvPr id="3" name="Content Placeholder 2"/>
          <p:cNvSpPr>
            <a:spLocks noGrp="1"/>
          </p:cNvSpPr>
          <p:nvPr>
            <p:ph idx="1"/>
          </p:nvPr>
        </p:nvSpPr>
        <p:spPr>
          <a:xfrm>
            <a:off x="365125" y="1538818"/>
            <a:ext cx="7559675" cy="138499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Limits fraud, because perpetrator must be present daily to hide fraudulent actions</a:t>
            </a:r>
          </a:p>
          <a:p>
            <a:pPr>
              <a:lnSpc>
                <a:spcPct val="100000"/>
              </a:lnSpc>
            </a:pPr>
            <a:r>
              <a:rPr lang="en-US" altLang="en-US" dirty="0">
                <a:solidFill>
                  <a:schemeClr val="tx1"/>
                </a:solidFill>
                <a:latin typeface="Arial" panose="020B0604020202020204" pitchFamily="34" charset="0"/>
                <a:cs typeface="Arial" panose="020B0604020202020204" pitchFamily="34" charset="0"/>
              </a:rPr>
              <a:t>Audit of employee’s activities usually scheduled during vacation for sensitive </a:t>
            </a:r>
            <a:r>
              <a:rPr lang="en-US" altLang="en-US" dirty="0" smtClean="0">
                <a:solidFill>
                  <a:schemeClr val="tx1"/>
                </a:solidFill>
                <a:latin typeface="Arial" panose="020B0604020202020204" pitchFamily="34" charset="0"/>
                <a:cs typeface="Arial" panose="020B0604020202020204" pitchFamily="34" charset="0"/>
              </a:rPr>
              <a:t>positions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8450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Clean Desk Policy</a:t>
            </a:r>
          </a:p>
        </p:txBody>
      </p:sp>
      <p:sp>
        <p:nvSpPr>
          <p:cNvPr id="3" name="Content Placeholder 2"/>
          <p:cNvSpPr>
            <a:spLocks noGrp="1"/>
          </p:cNvSpPr>
          <p:nvPr>
            <p:ph idx="1"/>
          </p:nvPr>
        </p:nvSpPr>
        <p:spPr>
          <a:xfrm>
            <a:off x="365124" y="1538818"/>
            <a:ext cx="8423275" cy="4539704"/>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Designed to ensure that all confidential or sensitive materials are removed form a user’s workspace and secured when the items not in use</a:t>
            </a:r>
          </a:p>
          <a:p>
            <a:pPr lvl="1">
              <a:lnSpc>
                <a:spcPct val="100000"/>
              </a:lnSpc>
            </a:pPr>
            <a:r>
              <a:rPr lang="en-US" sz="2000" dirty="0">
                <a:solidFill>
                  <a:schemeClr val="tx1"/>
                </a:solidFill>
                <a:latin typeface="Arial" panose="020B0604020202020204" pitchFamily="34" charset="0"/>
                <a:cs typeface="Arial" panose="020B0604020202020204" pitchFamily="34" charset="0"/>
              </a:rPr>
              <a:t>Either in paper form or electronic</a:t>
            </a:r>
          </a:p>
          <a:p>
            <a:pPr>
              <a:lnSpc>
                <a:spcPct val="100000"/>
              </a:lnSpc>
            </a:pPr>
            <a:r>
              <a:rPr lang="en-US" dirty="0">
                <a:solidFill>
                  <a:schemeClr val="tx1"/>
                </a:solidFill>
                <a:latin typeface="Arial" panose="020B0604020202020204" pitchFamily="34" charset="0"/>
                <a:cs typeface="Arial" panose="020B0604020202020204" pitchFamily="34" charset="0"/>
              </a:rPr>
              <a:t>Sample statements that might be found in a clean desk policy:</a:t>
            </a:r>
          </a:p>
          <a:p>
            <a:pPr lvl="1">
              <a:lnSpc>
                <a:spcPct val="100000"/>
              </a:lnSpc>
            </a:pPr>
            <a:r>
              <a:rPr lang="en-US" sz="2000" dirty="0">
                <a:solidFill>
                  <a:schemeClr val="tx1"/>
                </a:solidFill>
                <a:latin typeface="Arial" panose="020B0604020202020204" pitchFamily="34" charset="0"/>
                <a:cs typeface="Arial" panose="020B0604020202020204" pitchFamily="34" charset="0"/>
              </a:rPr>
              <a:t>Computer workstations must be locked when the workspace is unoccupied and turned off at the end of the day</a:t>
            </a:r>
          </a:p>
          <a:p>
            <a:pPr lvl="1">
              <a:lnSpc>
                <a:spcPct val="100000"/>
              </a:lnSpc>
            </a:pPr>
            <a:r>
              <a:rPr lang="en-US" sz="2000" dirty="0">
                <a:solidFill>
                  <a:schemeClr val="tx1"/>
                </a:solidFill>
                <a:latin typeface="Arial" panose="020B0604020202020204" pitchFamily="34" charset="0"/>
                <a:cs typeface="Arial" panose="020B0604020202020204" pitchFamily="34" charset="0"/>
              </a:rPr>
              <a:t>Confidential or sensitive information must be removed from the desk and locked in a drawer or safe when the desk is unoccupied or at the end of a work day</a:t>
            </a:r>
          </a:p>
          <a:p>
            <a:pPr lvl="1">
              <a:lnSpc>
                <a:spcPct val="100000"/>
              </a:lnSpc>
            </a:pPr>
            <a:r>
              <a:rPr lang="en-US" sz="2000" dirty="0">
                <a:solidFill>
                  <a:schemeClr val="tx1"/>
                </a:solidFill>
                <a:latin typeface="Arial" panose="020B0604020202020204" pitchFamily="34" charset="0"/>
                <a:cs typeface="Arial" panose="020B0604020202020204" pitchFamily="34" charset="0"/>
              </a:rPr>
              <a:t>File cabinets must be kept closed and locked when not in use or not attended, and keys may not be left at an unattended desk</a:t>
            </a:r>
          </a:p>
          <a:p>
            <a:pPr lvl="1">
              <a:lnSpc>
                <a:spcPct val="100000"/>
              </a:lnSpc>
            </a:pPr>
            <a:r>
              <a:rPr lang="en-US" sz="2000" dirty="0">
                <a:solidFill>
                  <a:schemeClr val="tx1"/>
                </a:solidFill>
                <a:latin typeface="Arial" panose="020B0604020202020204" pitchFamily="34" charset="0"/>
                <a:cs typeface="Arial" panose="020B0604020202020204" pitchFamily="34" charset="0"/>
              </a:rPr>
              <a:t>Laptops must be either locked with a locking cable or locked in a drawer or filing cabinet</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4448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Implementing Access Control</a:t>
            </a:r>
          </a:p>
        </p:txBody>
      </p:sp>
      <p:sp>
        <p:nvSpPr>
          <p:cNvPr id="3" name="Content Placeholder 2"/>
          <p:cNvSpPr>
            <a:spLocks noGrp="1"/>
          </p:cNvSpPr>
          <p:nvPr>
            <p:ph idx="1"/>
          </p:nvPr>
        </p:nvSpPr>
        <p:spPr>
          <a:xfrm>
            <a:off x="365125" y="1538818"/>
            <a:ext cx="8415338" cy="107721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Technologies used to implement access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Access control lists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Group-based access control</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12028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Lists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L</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s</a:t>
            </a:r>
            <a:r>
              <a:rPr lang="en-US" sz="2800" b="1" dirty="0">
                <a:solidFill>
                  <a:srgbClr val="0080A9"/>
                </a:solidFill>
                <a:latin typeface="Arial" panose="020B0604020202020204" pitchFamily="34" charset="0"/>
                <a:ea typeface="+mn-ea"/>
                <a:cs typeface="Arial" panose="020B0604020202020204" pitchFamily="34" charset="0"/>
              </a:rPr>
              <a:t>) (1 of 2)</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management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set of permissions attached to an object</a:t>
            </a:r>
          </a:p>
          <a:p>
            <a:pPr>
              <a:lnSpc>
                <a:spcPct val="100000"/>
              </a:lnSpc>
            </a:pPr>
            <a:r>
              <a:rPr lang="en-US" altLang="en-US" dirty="0">
                <a:solidFill>
                  <a:schemeClr val="tx1"/>
                </a:solidFill>
                <a:latin typeface="Arial" panose="020B0604020202020204" pitchFamily="34" charset="0"/>
                <a:cs typeface="Arial" panose="020B0604020202020204" pitchFamily="34" charset="0"/>
              </a:rPr>
              <a:t>Specifies which subjects may access the object and what operations they can perform</a:t>
            </a:r>
          </a:p>
          <a:p>
            <a:pPr>
              <a:lnSpc>
                <a:spcPct val="100000"/>
              </a:lnSpc>
            </a:pPr>
            <a:r>
              <a:rPr lang="en-US" altLang="en-US" dirty="0">
                <a:solidFill>
                  <a:schemeClr val="tx1"/>
                </a:solidFill>
                <a:latin typeface="Arial" panose="020B0604020202020204" pitchFamily="34" charset="0"/>
                <a:cs typeface="Arial" panose="020B0604020202020204" pitchFamily="34" charset="0"/>
              </a:rPr>
              <a:t>When a subject requests to perform an operation: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System checks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 </a:t>
            </a:r>
            <a:r>
              <a:rPr lang="en-US" altLang="en-US" sz="2000" dirty="0">
                <a:solidFill>
                  <a:schemeClr val="tx1"/>
                </a:solidFill>
                <a:latin typeface="Arial" panose="020B0604020202020204" pitchFamily="34" charset="0"/>
                <a:cs typeface="Arial" panose="020B0604020202020204" pitchFamily="34" charset="0"/>
              </a:rPr>
              <a:t>for an approved entry</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are usually viewed in relation to operating system files</a:t>
            </a:r>
          </a:p>
          <a:p>
            <a:pPr>
              <a:lnSpc>
                <a:spcPct val="100000"/>
              </a:lnSpc>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t>
            </a:r>
            <a:r>
              <a:rPr lang="en-US" dirty="0">
                <a:solidFill>
                  <a:schemeClr val="tx1"/>
                </a:solidFill>
                <a:latin typeface="Arial" panose="020B0604020202020204" pitchFamily="34" charset="0"/>
                <a:cs typeface="Arial" panose="020B0604020202020204" pitchFamily="34" charset="0"/>
              </a:rPr>
              <a:t>provide file system security for protecting files managed by the </a:t>
            </a:r>
            <a:r>
              <a:rPr lang="en-US" dirty="0" smtClean="0">
                <a:solidFill>
                  <a:schemeClr val="tx1"/>
                </a:solidFill>
                <a:latin typeface="Arial" panose="020B0604020202020204" pitchFamily="34" charset="0"/>
                <a:cs typeface="Arial" panose="020B0604020202020204" pitchFamily="34" charset="0"/>
              </a:rPr>
              <a:t>O</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 </a:t>
            </a:r>
            <a:r>
              <a:rPr lang="en-US" dirty="0">
                <a:solidFill>
                  <a:schemeClr val="tx1"/>
                </a:solidFill>
                <a:latin typeface="Arial" panose="020B0604020202020204" pitchFamily="34" charset="0"/>
                <a:cs typeface="Arial" panose="020B0604020202020204" pitchFamily="34" charset="0"/>
              </a:rPr>
              <a:t>have also been ported to </a:t>
            </a:r>
            <a:r>
              <a:rPr lang="en-US"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Q</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L </a:t>
            </a:r>
            <a:r>
              <a:rPr lang="en-US" dirty="0">
                <a:solidFill>
                  <a:schemeClr val="tx1"/>
                </a:solidFill>
                <a:latin typeface="Arial" panose="020B0604020202020204" pitchFamily="34" charset="0"/>
                <a:cs typeface="Arial" panose="020B0604020202020204" pitchFamily="34" charset="0"/>
              </a:rPr>
              <a:t>and relational database systems</a:t>
            </a:r>
          </a:p>
          <a:p>
            <a:pPr lvl="1">
              <a:lnSpc>
                <a:spcPct val="100000"/>
              </a:lnSpc>
            </a:pPr>
            <a:r>
              <a:rPr lang="en-US" sz="2000" dirty="0">
                <a:solidFill>
                  <a:schemeClr val="tx1"/>
                </a:solidFill>
                <a:latin typeface="Arial" panose="020B0604020202020204" pitchFamily="34" charset="0"/>
                <a:cs typeface="Arial" panose="020B0604020202020204" pitchFamily="34" charset="0"/>
              </a:rPr>
              <a:t>So that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 </a:t>
            </a:r>
            <a:r>
              <a:rPr lang="en-US" sz="2000" dirty="0">
                <a:solidFill>
                  <a:schemeClr val="tx1"/>
                </a:solidFill>
                <a:latin typeface="Arial" panose="020B0604020202020204" pitchFamily="34" charset="0"/>
                <a:cs typeface="Arial" panose="020B0604020202020204" pitchFamily="34" charset="0"/>
              </a:rPr>
              <a:t>can provide database security</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77840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Lists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b="1" dirty="0" smtClean="0">
                <a:solidFill>
                  <a:srgbClr val="0080A9"/>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100" b="1" dirty="0" smtClean="0">
                <a:solidFill>
                  <a:srgbClr val="0080A9"/>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L</a:t>
            </a:r>
            <a:r>
              <a:rPr lang="en-US" sz="100" b="1" dirty="0" smtClean="0">
                <a:solidFill>
                  <a:srgbClr val="0080A9"/>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s</a:t>
            </a:r>
            <a:r>
              <a:rPr lang="en-US" sz="2800" b="1" dirty="0">
                <a:solidFill>
                  <a:srgbClr val="0080A9"/>
                </a:solidFill>
                <a:latin typeface="Arial" panose="020B0604020202020204" pitchFamily="34" charset="0"/>
                <a:ea typeface="+mn-ea"/>
                <a:cs typeface="Arial" panose="020B0604020202020204" pitchFamily="34" charset="0"/>
              </a:rPr>
              <a:t>) (2 of 2)</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Each entry in the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 </a:t>
            </a:r>
            <a:r>
              <a:rPr lang="en-US" altLang="en-US" dirty="0">
                <a:solidFill>
                  <a:schemeClr val="tx1"/>
                </a:solidFill>
                <a:latin typeface="Arial" panose="020B0604020202020204" pitchFamily="34" charset="0"/>
                <a:cs typeface="Arial" panose="020B0604020202020204" pitchFamily="34" charset="0"/>
              </a:rPr>
              <a:t>table is called access control entry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dirty="0">
                <a:solidFill>
                  <a:schemeClr val="tx1"/>
                </a:solidFill>
                <a:latin typeface="Arial" panose="020B0604020202020204" pitchFamily="34" charset="0"/>
                <a:cs typeface="Arial" panose="020B0604020202020204" pitchFamily="34" charset="0"/>
              </a:rPr>
              <a:t>)</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 </a:t>
            </a:r>
            <a:r>
              <a:rPr lang="en-US" altLang="en-US" dirty="0">
                <a:solidFill>
                  <a:schemeClr val="tx1"/>
                </a:solidFill>
                <a:latin typeface="Arial" panose="020B0604020202020204" pitchFamily="34" charset="0"/>
                <a:cs typeface="Arial" panose="020B0604020202020204" pitchFamily="34" charset="0"/>
              </a:rPr>
              <a:t>structure (Windows)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Security identifier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2000" dirty="0">
                <a:solidFill>
                  <a:schemeClr val="tx1"/>
                </a:solidFill>
                <a:latin typeface="Arial" panose="020B0604020202020204" pitchFamily="34" charset="0"/>
                <a:cs typeface="Arial" panose="020B0604020202020204" pitchFamily="34" charset="0"/>
              </a:rPr>
              <a:t>) for the user or group account or logon session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Access mask that specifies access rights controlled by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Flag that indicates type of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Set of flags that determine whether objects can inherit permissions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75651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Group-Based Access Control</a:t>
            </a:r>
          </a:p>
        </p:txBody>
      </p:sp>
      <p:sp>
        <p:nvSpPr>
          <p:cNvPr id="3" name="Content Placeholder 2"/>
          <p:cNvSpPr>
            <a:spLocks noGrp="1"/>
          </p:cNvSpPr>
          <p:nvPr>
            <p:ph idx="1"/>
          </p:nvPr>
        </p:nvSpPr>
        <p:spPr>
          <a:xfrm>
            <a:off x="365125" y="1538818"/>
            <a:ext cx="8415338" cy="4462760"/>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Group-based access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Permits the configuration of multiple computers by setting a single policy for enforcement</a:t>
            </a:r>
          </a:p>
          <a:p>
            <a:pPr>
              <a:lnSpc>
                <a:spcPct val="100000"/>
              </a:lnSpc>
            </a:pPr>
            <a:r>
              <a:rPr lang="en-US" altLang="en-US" dirty="0">
                <a:solidFill>
                  <a:schemeClr val="tx1"/>
                </a:solidFill>
                <a:latin typeface="Arial" panose="020B0604020202020204" pitchFamily="34" charset="0"/>
                <a:cs typeface="Arial" panose="020B0604020202020204" pitchFamily="34" charset="0"/>
              </a:rPr>
              <a:t>One example of group-based access Control is Group Policy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Microsoft Windows feature that provides centralized management and configuration of computers and remote users using Active Directory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Usually used in enterprise environments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Settings stored in Group Policy Objects (</a:t>
            </a:r>
            <a:r>
              <a:rPr lang="en-US" altLang="en-US" sz="2000"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a:t>
            </a:r>
          </a:p>
          <a:p>
            <a:pPr>
              <a:lnSpc>
                <a:spcPct val="100000"/>
              </a:lnSpc>
            </a:pPr>
            <a:r>
              <a:rPr lang="en-US" altLang="en-US" dirty="0">
                <a:solidFill>
                  <a:schemeClr val="tx1"/>
                </a:solidFill>
                <a:latin typeface="Arial" panose="020B0604020202020204" pitchFamily="34" charset="0"/>
                <a:cs typeface="Arial" panose="020B0604020202020204" pitchFamily="34" charset="0"/>
              </a:rPr>
              <a:t>Local Group Policy (</a:t>
            </a: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Has fewer options than a Group Policy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to configure settings for systems not part of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94328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Identity and Access Services</a:t>
            </a:r>
          </a:p>
        </p:txBody>
      </p:sp>
      <p:sp>
        <p:nvSpPr>
          <p:cNvPr id="3" name="Content Placeholder 2"/>
          <p:cNvSpPr>
            <a:spLocks noGrp="1"/>
          </p:cNvSpPr>
          <p:nvPr>
            <p:ph idx="1"/>
          </p:nvPr>
        </p:nvSpPr>
        <p:spPr>
          <a:xfrm>
            <a:off x="365125" y="1538818"/>
            <a:ext cx="8415338" cy="292387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Different services can be used to provide identity and access services: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U</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endParaRPr 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sz="2000" dirty="0">
                <a:solidFill>
                  <a:schemeClr val="tx1"/>
                </a:solidFill>
                <a:latin typeface="Arial" panose="020B0604020202020204" pitchFamily="34" charset="0"/>
                <a:cs typeface="Arial" panose="020B0604020202020204" pitchFamily="34" charset="0"/>
              </a:rPr>
              <a:t>Kerberos</a:t>
            </a:r>
          </a:p>
          <a:p>
            <a:pPr lvl="1">
              <a:lnSpc>
                <a:spcPct val="100000"/>
              </a:lnSpc>
            </a:pPr>
            <a:r>
              <a:rPr lang="en-US" sz="2000" dirty="0">
                <a:solidFill>
                  <a:schemeClr val="tx1"/>
                </a:solidFill>
                <a:latin typeface="Arial" panose="020B0604020202020204" pitchFamily="34" charset="0"/>
                <a:cs typeface="Arial" panose="020B0604020202020204" pitchFamily="34" charset="0"/>
              </a:rPr>
              <a:t>Terminal Access Control Access Control Systems</a:t>
            </a:r>
          </a:p>
          <a:p>
            <a:pPr lvl="1">
              <a:lnSpc>
                <a:spcPct val="100000"/>
              </a:lnSpc>
            </a:pPr>
            <a:r>
              <a:rPr lang="en-US" sz="2000" dirty="0">
                <a:solidFill>
                  <a:schemeClr val="tx1"/>
                </a:solidFill>
                <a:latin typeface="Arial" panose="020B0604020202020204" pitchFamily="34" charset="0"/>
                <a:cs typeface="Arial" panose="020B0604020202020204" pitchFamily="34" charset="0"/>
              </a:rPr>
              <a:t>Generic servers built on the Lightweight Directory Access Protocol (</a:t>
            </a:r>
            <a:r>
              <a:rPr lang="en-US" sz="2000" dirty="0" smtClean="0">
                <a:solidFill>
                  <a:schemeClr val="tx1"/>
                </a:solidFill>
                <a:latin typeface="Arial" panose="020B0604020202020204" pitchFamily="34" charset="0"/>
                <a:cs typeface="Arial" panose="020B0604020202020204" pitchFamily="34" charset="0"/>
              </a:rPr>
              <a:t>LDA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Security Assertion Markup Language</a:t>
            </a:r>
          </a:p>
          <a:p>
            <a:pPr lvl="1">
              <a:lnSpc>
                <a:spcPct val="100000"/>
              </a:lnSpc>
            </a:pPr>
            <a:r>
              <a:rPr lang="en-US" sz="2000" dirty="0">
                <a:solidFill>
                  <a:schemeClr val="tx1"/>
                </a:solidFill>
                <a:latin typeface="Arial" panose="020B0604020202020204" pitchFamily="34" charset="0"/>
                <a:cs typeface="Arial" panose="020B0604020202020204" pitchFamily="34" charset="0"/>
              </a:rPr>
              <a:t>Authentication framework protocols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38946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smtClean="0">
                <a:solidFill>
                  <a:srgbClr val="0080A9"/>
                </a:solidFill>
                <a:latin typeface="Arial" panose="020B0604020202020204" pitchFamily="34" charset="0"/>
                <a:ea typeface="+mn-ea"/>
                <a:cs typeface="Arial" panose="020B0604020202020204" pitchFamily="34" charset="0"/>
              </a:rPr>
              <a:t>R</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I</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U</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S </a:t>
            </a:r>
            <a:r>
              <a:rPr lang="en-US" sz="2800" b="1" dirty="0">
                <a:solidFill>
                  <a:srgbClr val="0080A9"/>
                </a:solidFill>
                <a:latin typeface="Arial" panose="020B0604020202020204" pitchFamily="34" charset="0"/>
                <a:ea typeface="+mn-ea"/>
                <a:cs typeface="Arial" panose="020B0604020202020204" pitchFamily="34" charset="0"/>
              </a:rPr>
              <a:t>(1 of 2)</a:t>
            </a:r>
          </a:p>
        </p:txBody>
      </p:sp>
      <p:sp>
        <p:nvSpPr>
          <p:cNvPr id="3" name="Content Placeholder 2"/>
          <p:cNvSpPr>
            <a:spLocks noGrp="1"/>
          </p:cNvSpPr>
          <p:nvPr>
            <p:ph idx="1"/>
          </p:nvPr>
        </p:nvSpPr>
        <p:spPr>
          <a:xfrm>
            <a:off x="365125" y="1538818"/>
            <a:ext cx="8169275" cy="4579715"/>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Remote Authentication Dial In User Service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Developed in 1992</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Became an industry standard</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Originally designed for remote dial-in access to a corporate network</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client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Typically a device such as a wireless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marL="685800" lvl="2" indent="-171450">
              <a:lnSpc>
                <a:spcPct val="100000"/>
              </a:lnSpc>
              <a:buFont typeface="Arial" pitchFamily="34" charset="0"/>
              <a:buChar char="•"/>
            </a:pPr>
            <a:r>
              <a:rPr lang="en-US" altLang="en-US" sz="1800" dirty="0">
                <a:solidFill>
                  <a:schemeClr val="tx1"/>
                </a:solidFill>
                <a:latin typeface="Arial" panose="020B0604020202020204" pitchFamily="34" charset="0"/>
                <a:cs typeface="Arial" panose="020B0604020202020204" pitchFamily="34" charset="0"/>
              </a:rPr>
              <a:t>Responsible for sending user credentials and connection parameters to the </a:t>
            </a:r>
            <a:r>
              <a:rPr lang="en-US" altLang="en-US" sz="18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server</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user profiles are stored in a central database that all remote servers can share</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Advantages of a central service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Increases security due to a single administered network point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Easier to track usage for billing and keeping network </a:t>
            </a:r>
            <a:r>
              <a:rPr lang="en-US" altLang="en-US" dirty="0" smtClean="0">
                <a:solidFill>
                  <a:schemeClr val="tx1"/>
                </a:solidFill>
                <a:latin typeface="Arial" panose="020B0604020202020204" pitchFamily="34" charset="0"/>
                <a:cs typeface="Arial" panose="020B0604020202020204" pitchFamily="34" charset="0"/>
              </a:rPr>
              <a:t>statistics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9374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Access Control Terminology (1 of 5)</a:t>
            </a:r>
          </a:p>
        </p:txBody>
      </p:sp>
      <p:sp>
        <p:nvSpPr>
          <p:cNvPr id="3" name="Content Placeholder 2"/>
          <p:cNvSpPr>
            <a:spLocks noGrp="1"/>
          </p:cNvSpPr>
          <p:nvPr>
            <p:ph idx="1"/>
          </p:nvPr>
        </p:nvSpPr>
        <p:spPr>
          <a:xfrm>
            <a:off x="365125" y="1538818"/>
            <a:ext cx="8415338" cy="469359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Identification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Presenting credentials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delivery driver presenting employee badge</a:t>
            </a:r>
          </a:p>
          <a:p>
            <a:pPr>
              <a:lnSpc>
                <a:spcPct val="100000"/>
              </a:lnSpc>
            </a:pPr>
            <a:r>
              <a:rPr lang="en-US" altLang="en-US" dirty="0">
                <a:solidFill>
                  <a:schemeClr val="tx1"/>
                </a:solidFill>
                <a:latin typeface="Arial" panose="020B0604020202020204" pitchFamily="34" charset="0"/>
                <a:cs typeface="Arial" panose="020B0604020202020204" pitchFamily="34" charset="0"/>
              </a:rPr>
              <a:t>Authentication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Checking the credentials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examining the delivery driver’s badge</a:t>
            </a:r>
          </a:p>
          <a:p>
            <a:pPr>
              <a:lnSpc>
                <a:spcPct val="100000"/>
              </a:lnSpc>
            </a:pPr>
            <a:r>
              <a:rPr lang="en-US" altLang="en-US" dirty="0">
                <a:solidFill>
                  <a:schemeClr val="tx1"/>
                </a:solidFill>
                <a:latin typeface="Arial" panose="020B0604020202020204" pitchFamily="34" charset="0"/>
                <a:cs typeface="Arial" panose="020B0604020202020204" pitchFamily="34" charset="0"/>
              </a:rPr>
              <a:t>Authorization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Granting permission to take action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allowing delivery driver to pick up package</a:t>
            </a:r>
          </a:p>
          <a:p>
            <a:pPr>
              <a:lnSpc>
                <a:spcPct val="100000"/>
              </a:lnSpc>
            </a:pPr>
            <a:r>
              <a:rPr lang="en-US" dirty="0">
                <a:solidFill>
                  <a:schemeClr val="tx1"/>
                </a:solidFill>
                <a:latin typeface="Arial" panose="020B0604020202020204" pitchFamily="34" charset="0"/>
                <a:cs typeface="Arial" panose="020B0604020202020204" pitchFamily="34" charset="0"/>
              </a:rPr>
              <a:t>Accounting</a:t>
            </a:r>
          </a:p>
          <a:p>
            <a:pPr lvl="1">
              <a:lnSpc>
                <a:spcPct val="100000"/>
              </a:lnSpc>
            </a:pPr>
            <a:r>
              <a:rPr lang="en-US" sz="2000" dirty="0">
                <a:solidFill>
                  <a:schemeClr val="tx1"/>
                </a:solidFill>
                <a:latin typeface="Arial" panose="020B0604020202020204" pitchFamily="34" charset="0"/>
                <a:cs typeface="Arial" panose="020B0604020202020204" pitchFamily="34" charset="0"/>
              </a:rPr>
              <a:t>A record that is preserved of who accessed the network, what resources they accessed, and when they disconnected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52322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U</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 </a:t>
            </a:r>
            <a:r>
              <a:rPr lang="en-US" sz="2800" b="1" dirty="0" smtClean="0">
                <a:solidFill>
                  <a:srgbClr val="0080A9"/>
                </a:solidFill>
                <a:latin typeface="Arial" panose="020B0604020202020204" pitchFamily="34" charset="0"/>
                <a:cs typeface="Arial" panose="020B0604020202020204" pitchFamily="34" charset="0"/>
              </a:rPr>
              <a:t>(2 </a:t>
            </a:r>
            <a:r>
              <a:rPr lang="en-US" sz="2800" b="1" dirty="0">
                <a:solidFill>
                  <a:srgbClr val="0080A9"/>
                </a:solidFill>
                <a:latin typeface="Arial" panose="020B0604020202020204" pitchFamily="34" charset="0"/>
                <a:cs typeface="Arial" panose="020B0604020202020204" pitchFamily="34" charset="0"/>
              </a:rPr>
              <a:t>of 2)</a:t>
            </a:r>
            <a:endParaRPr lang="en-US" sz="2800" b="1" dirty="0">
              <a:solidFill>
                <a:srgbClr val="0080A9"/>
              </a:solidFill>
              <a:latin typeface="Arial" panose="020B0604020202020204" pitchFamily="34" charset="0"/>
              <a:ea typeface="+mn-ea"/>
              <a:cs typeface="Arial" panose="020B0604020202020204" pitchFamily="34" charset="0"/>
            </a:endParaRPr>
          </a:p>
        </p:txBody>
      </p:sp>
      <p:pic>
        <p:nvPicPr>
          <p:cNvPr id="6" name="Picture 5" descr="figure 12-6 RADIUS authentication. An illustration shows the process of radius authentication 1. A user enters his user I d:  b j underscore Deboer and password: e g u 7 4 g b d 6 3 from a laptop which connects to the ay p; 2. Ay p sends wireless authentication request to radius server which is connected to a wired network; 3. Radius server compares credentials with user database; 4. The radius server sends authentication acknowledgment to ay p; 5. Radius server stores the records in accounting database; 6. Ay p sends approval to laptop.&#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8515" y="1291180"/>
            <a:ext cx="6880860" cy="4623206"/>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64667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Kerberos</a:t>
            </a:r>
          </a:p>
        </p:txBody>
      </p:sp>
      <p:sp>
        <p:nvSpPr>
          <p:cNvPr id="3" name="Content Placeholder 2"/>
          <p:cNvSpPr>
            <a:spLocks noGrp="1"/>
          </p:cNvSpPr>
          <p:nvPr>
            <p:ph idx="1"/>
          </p:nvPr>
        </p:nvSpPr>
        <p:spPr>
          <a:xfrm>
            <a:off x="365125" y="1538818"/>
            <a:ext cx="8415338" cy="315471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Authentication system developed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encryption and authentication for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Works like using a driver’s license to cash a check</a:t>
            </a:r>
          </a:p>
          <a:p>
            <a:pPr>
              <a:lnSpc>
                <a:spcPct val="100000"/>
              </a:lnSpc>
            </a:pPr>
            <a:r>
              <a:rPr lang="en-US" altLang="en-US" dirty="0">
                <a:solidFill>
                  <a:schemeClr val="tx1"/>
                </a:solidFill>
                <a:latin typeface="Arial" panose="020B0604020202020204" pitchFamily="34" charset="0"/>
                <a:cs typeface="Arial" panose="020B0604020202020204" pitchFamily="34" charset="0"/>
              </a:rPr>
              <a:t>Kerberos ticket characteristics: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Difficult to copy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Contains information linking it to the user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 lists restrictions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Expires at some future </a:t>
            </a:r>
            <a:r>
              <a:rPr lang="en-US" altLang="en-US" sz="2000" dirty="0" smtClean="0">
                <a:solidFill>
                  <a:schemeClr val="tx1"/>
                </a:solidFill>
                <a:latin typeface="Arial" panose="020B0604020202020204" pitchFamily="34" charset="0"/>
                <a:cs typeface="Arial" panose="020B0604020202020204" pitchFamily="34" charset="0"/>
              </a:rPr>
              <a:t>date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39180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80264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Terminal Access Control Access Control System+ (</a:t>
            </a:r>
            <a:r>
              <a:rPr lang="en-US" sz="2800" b="1" dirty="0" smtClean="0">
                <a:solidFill>
                  <a:srgbClr val="0080A9"/>
                </a:solidFill>
                <a:latin typeface="Arial" panose="020B0604020202020204" pitchFamily="34" charset="0"/>
                <a:ea typeface="+mn-ea"/>
                <a:cs typeface="Arial" panose="020B0604020202020204" pitchFamily="34" charset="0"/>
              </a:rPr>
              <a:t>T</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C</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S</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 </a:t>
            </a:r>
            <a:r>
              <a:rPr lang="en-US" sz="2800" b="1" dirty="0">
                <a:solidFill>
                  <a:srgbClr val="0080A9"/>
                </a:solidFill>
                <a:latin typeface="Arial" panose="020B0604020202020204" pitchFamily="34" charset="0"/>
                <a:ea typeface="+mn-ea"/>
                <a:cs typeface="Arial" panose="020B0604020202020204" pitchFamily="34" charset="0"/>
              </a:rPr>
              <a:t>(1 of 2)</a:t>
            </a:r>
          </a:p>
        </p:txBody>
      </p:sp>
      <p:sp>
        <p:nvSpPr>
          <p:cNvPr id="3" name="Content Placeholder 2"/>
          <p:cNvSpPr>
            <a:spLocks noGrp="1"/>
          </p:cNvSpPr>
          <p:nvPr>
            <p:ph idx="1"/>
          </p:nvPr>
        </p:nvSpPr>
        <p:spPr>
          <a:xfrm>
            <a:off x="365125" y="1538818"/>
            <a:ext cx="8415338" cy="200054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Authentication service similar to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Commonly used on UNIX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Communicates by forwarding user authentication information to a centralized server</a:t>
            </a:r>
          </a:p>
          <a:p>
            <a:pPr>
              <a:lnSpc>
                <a:spcPct val="100000"/>
              </a:lnSpc>
            </a:pPr>
            <a:r>
              <a:rPr lang="en-US" altLang="en-US" dirty="0">
                <a:solidFill>
                  <a:schemeClr val="tx1"/>
                </a:solidFill>
                <a:latin typeface="Arial" panose="020B0604020202020204" pitchFamily="34" charset="0"/>
                <a:cs typeface="Arial" panose="020B0604020202020204" pitchFamily="34" charset="0"/>
              </a:rPr>
              <a:t>The current version is </a:t>
            </a:r>
            <a:r>
              <a:rPr lang="en-US" altLang="en-US"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t>
            </a:r>
            <a:endParaRPr lang="en-US" dirty="0"/>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27966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80264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Terminal Access Control Access Control System+ </a:t>
            </a:r>
            <a:r>
              <a:rPr lang="en-US" sz="2800" b="1" dirty="0" smtClean="0">
                <a:solidFill>
                  <a:srgbClr val="0080A9"/>
                </a:solidFill>
                <a:latin typeface="Arial" panose="020B0604020202020204" pitchFamily="34" charset="0"/>
                <a:ea typeface="+mn-ea"/>
                <a:cs typeface="Arial" panose="020B0604020202020204" pitchFamily="34" charset="0"/>
              </a:rPr>
              <a:t>(</a:t>
            </a:r>
            <a:r>
              <a:rPr lang="en-US" sz="2800" b="1" dirty="0">
                <a:solidFill>
                  <a:srgbClr val="0080A9"/>
                </a:solidFill>
                <a:latin typeface="Arial" panose="020B0604020202020204" pitchFamily="34" charset="0"/>
                <a:cs typeface="Arial" panose="020B0604020202020204" pitchFamily="34" charset="0"/>
              </a:rPr>
              <a:t>T</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t>
            </a:r>
            <a:r>
              <a:rPr lang="en-US" sz="2800" b="1" dirty="0">
                <a:solidFill>
                  <a:srgbClr val="0080A9"/>
                </a:solidFill>
                <a:latin typeface="Arial" panose="020B0604020202020204" pitchFamily="34" charset="0"/>
                <a:ea typeface="+mn-ea"/>
                <a:cs typeface="Arial" panose="020B0604020202020204" pitchFamily="34" charset="0"/>
              </a:rPr>
              <a:t>2 of 2)</a:t>
            </a:r>
          </a:p>
        </p:txBody>
      </p:sp>
      <p:graphicFrame>
        <p:nvGraphicFramePr>
          <p:cNvPr id="6" name="Table 5" descr="A table titled, comparison of r ay d I u s and t ay c ay c s plus. The table has 5 rows and 3 columns. The columns have the following headings from left to right. Feature, r ay d I u s, t ay c ay c s plus. The row entries are as follows. Row 1: feature, transport protocol; r ay d I u s, user datagram protocol, u d p; t ay c ay c s plus, transmission control protocol, t c p. Row 2: feature, authentication and authorization; r ay d I u s, combined; t ay c ay c s plus, separate. Row 3: feature, communication; r ay d I u s, unencrypted; t ay c ay c s plus, encrypted. Row 4: feature, interacts with k e r b e r o s; r ay d I u s, no; t ay c ay c s plus, yes. Row 5: feature, can authenticate network devices; r ay d I u s, no; t ay c ay c s plus, yes."/>
          <p:cNvGraphicFramePr>
            <a:graphicFrameLocks noGrp="1"/>
          </p:cNvGraphicFramePr>
          <p:nvPr>
            <p:extLst>
              <p:ext uri="{D42A27DB-BD31-4B8C-83A1-F6EECF244321}">
                <p14:modId xmlns:p14="http://schemas.microsoft.com/office/powerpoint/2010/main" val="4047418149"/>
              </p:ext>
            </p:extLst>
          </p:nvPr>
        </p:nvGraphicFramePr>
        <p:xfrm>
          <a:off x="1468582" y="2050470"/>
          <a:ext cx="6781800" cy="3058160"/>
        </p:xfrm>
        <a:graphic>
          <a:graphicData uri="http://schemas.openxmlformats.org/drawingml/2006/table">
            <a:tbl>
              <a:tblPr firstRow="1" bandRow="1">
                <a:tableStyleId>{5C22544A-7EE6-4342-B048-85BDC9FD1C3A}</a:tableStyleId>
              </a:tblPr>
              <a:tblGrid>
                <a:gridCol w="2260600">
                  <a:extLst>
                    <a:ext uri="{9D8B030D-6E8A-4147-A177-3AD203B41FA5}">
                      <a16:colId xmlns:a16="http://schemas.microsoft.com/office/drawing/2014/main" xmlns="" val="20000"/>
                    </a:ext>
                  </a:extLst>
                </a:gridCol>
                <a:gridCol w="2260600">
                  <a:extLst>
                    <a:ext uri="{9D8B030D-6E8A-4147-A177-3AD203B41FA5}">
                      <a16:colId xmlns:a16="http://schemas.microsoft.com/office/drawing/2014/main" xmlns="" val="20001"/>
                    </a:ext>
                  </a:extLst>
                </a:gridCol>
                <a:gridCol w="2260600">
                  <a:extLst>
                    <a:ext uri="{9D8B030D-6E8A-4147-A177-3AD203B41FA5}">
                      <a16:colId xmlns:a16="http://schemas.microsoft.com/office/drawing/2014/main" xmlns="" val="20002"/>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Feature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RADIUS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Transport</a:t>
                      </a:r>
                      <a:r>
                        <a:rPr lang="en-US" sz="1600" baseline="0" dirty="0" smtClean="0">
                          <a:solidFill>
                            <a:schemeClr val="tx1"/>
                          </a:solidFill>
                          <a:latin typeface="Arial" panose="020B0604020202020204" pitchFamily="34" charset="0"/>
                          <a:cs typeface="Arial" panose="020B0604020202020204" pitchFamily="34" charset="0"/>
                        </a:rPr>
                        <a:t> Protocol</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User Datagram Protocol (U</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P)</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Transmission Control Protocol</a:t>
                      </a:r>
                      <a:r>
                        <a:rPr lang="en-US" sz="1600" baseline="0" dirty="0" smtClean="0">
                          <a:solidFill>
                            <a:schemeClr val="tx1"/>
                          </a:solidFill>
                          <a:latin typeface="Arial" panose="020B0604020202020204" pitchFamily="34" charset="0"/>
                          <a:cs typeface="Arial" panose="020B0604020202020204" pitchFamily="34" charset="0"/>
                        </a:rPr>
                        <a:t> (T</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C</a:t>
                      </a:r>
                      <a:r>
                        <a:rPr lang="en-US" sz="100" baseline="0" dirty="0" smtClean="0">
                          <a:solidFill>
                            <a:schemeClr val="tx1"/>
                          </a:solidFill>
                          <a:latin typeface="Arial" panose="020B0604020202020204" pitchFamily="34" charset="0"/>
                          <a:cs typeface="Arial" panose="020B0604020202020204" pitchFamily="34" charset="0"/>
                        </a:rPr>
                        <a:t> </a:t>
                      </a:r>
                      <a:r>
                        <a:rPr lang="en-US" sz="1600" baseline="0" dirty="0" smtClean="0">
                          <a:solidFill>
                            <a:schemeClr val="tx1"/>
                          </a:solidFill>
                          <a:latin typeface="Arial" panose="020B0604020202020204" pitchFamily="34" charset="0"/>
                          <a:cs typeface="Arial" panose="020B0604020202020204" pitchFamily="34" charset="0"/>
                        </a:rPr>
                        <a:t>P)</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Authentication and authorization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Combined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Separate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Communication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Unencrypted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Encrypted</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Interacts with Kerberos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No</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Yes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Can authenticate network</a:t>
                      </a:r>
                      <a:r>
                        <a:rPr lang="en-US" sz="1600" baseline="0" dirty="0" smtClean="0">
                          <a:solidFill>
                            <a:schemeClr val="tx1"/>
                          </a:solidFill>
                          <a:latin typeface="Arial" panose="020B0604020202020204" pitchFamily="34" charset="0"/>
                          <a:cs typeface="Arial" panose="020B0604020202020204" pitchFamily="34" charset="0"/>
                        </a:rPr>
                        <a:t> devices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No</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Yes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00565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67818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Lightweight Directory Access Protocol (</a:t>
            </a:r>
            <a:r>
              <a:rPr lang="en-US" sz="2800" b="1" dirty="0" smtClean="0">
                <a:solidFill>
                  <a:srgbClr val="0080A9"/>
                </a:solidFill>
                <a:latin typeface="Arial" panose="020B0604020202020204" pitchFamily="34" charset="0"/>
                <a:ea typeface="+mn-ea"/>
                <a:cs typeface="Arial" panose="020B0604020202020204" pitchFamily="34" charset="0"/>
              </a:rPr>
              <a:t>L</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smtClean="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smtClean="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P</a:t>
            </a:r>
            <a:r>
              <a:rPr lang="en-US" sz="2800" b="1" dirty="0">
                <a:solidFill>
                  <a:srgbClr val="0080A9"/>
                </a:solidFill>
                <a:latin typeface="Arial" panose="020B0604020202020204" pitchFamily="34" charset="0"/>
                <a:ea typeface="+mn-ea"/>
                <a:cs typeface="Arial" panose="020B0604020202020204" pitchFamily="34" charset="0"/>
              </a:rPr>
              <a:t>) (1 of 2)</a:t>
            </a:r>
          </a:p>
        </p:txBody>
      </p:sp>
      <p:sp>
        <p:nvSpPr>
          <p:cNvPr id="3" name="Content Placeholder 2"/>
          <p:cNvSpPr>
            <a:spLocks noGrp="1"/>
          </p:cNvSpPr>
          <p:nvPr>
            <p:ph idx="1"/>
          </p:nvPr>
        </p:nvSpPr>
        <p:spPr>
          <a:xfrm>
            <a:off x="365125" y="1538818"/>
            <a:ext cx="8321675"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directory service is a database stored on a network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Contains information about users and network devices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Keeps track of network resources and user’s privileges to those resources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Grants or denies access based on its information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Standard for directory services is known as X.500</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Purpose of the standard was to standardize how the data was stored so that any computer system could access directories</a:t>
            </a:r>
          </a:p>
          <a:p>
            <a:pPr>
              <a:lnSpc>
                <a:spcPct val="100000"/>
              </a:lnSpc>
            </a:pPr>
            <a:r>
              <a:rPr lang="en-US" altLang="en-US" dirty="0">
                <a:solidFill>
                  <a:schemeClr val="tx1"/>
                </a:solidFill>
                <a:latin typeface="Arial" panose="020B0604020202020204" pitchFamily="34" charset="0"/>
                <a:cs typeface="Arial" panose="020B0604020202020204" pitchFamily="34" charset="0"/>
              </a:rPr>
              <a:t>X.500 standard also defines a protocol for client application to access the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29152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69342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Lightweight Directory Access Protocol (</a:t>
            </a:r>
            <a:r>
              <a:rPr lang="en-US" sz="2800" b="1" dirty="0" smtClean="0">
                <a:solidFill>
                  <a:srgbClr val="0080A9"/>
                </a:solidFill>
                <a:latin typeface="Arial" panose="020B0604020202020204" pitchFamily="34" charset="0"/>
                <a:ea typeface="+mn-ea"/>
                <a:cs typeface="Arial" panose="020B0604020202020204" pitchFamily="34" charset="0"/>
              </a:rPr>
              <a:t>L</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D</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P</a:t>
            </a:r>
            <a:r>
              <a:rPr lang="en-US" sz="2800" b="1" dirty="0">
                <a:solidFill>
                  <a:srgbClr val="0080A9"/>
                </a:solidFill>
                <a:latin typeface="Arial" panose="020B0604020202020204" pitchFamily="34" charset="0"/>
                <a:ea typeface="+mn-ea"/>
                <a:cs typeface="Arial" panose="020B0604020202020204" pitchFamily="34" charset="0"/>
              </a:rPr>
              <a:t>) (2 of 2)</a:t>
            </a:r>
          </a:p>
        </p:txBody>
      </p:sp>
      <p:sp>
        <p:nvSpPr>
          <p:cNvPr id="3" name="Content Placeholder 2"/>
          <p:cNvSpPr>
            <a:spLocks noGrp="1"/>
          </p:cNvSpPr>
          <p:nvPr>
            <p:ph idx="1"/>
          </p:nvPr>
        </p:nvSpPr>
        <p:spPr>
          <a:xfrm>
            <a:off x="365125" y="1538818"/>
            <a:ext cx="8415338" cy="4278094"/>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Designed to run over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simpler subset of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Encodes protocol elements in simpler way than X.500</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a:t>
            </a:r>
            <a:r>
              <a:rPr lang="en-US" altLang="en-US" dirty="0">
                <a:solidFill>
                  <a:schemeClr val="tx1"/>
                </a:solidFill>
                <a:latin typeface="Arial" panose="020B0604020202020204" pitchFamily="34" charset="0"/>
                <a:cs typeface="Arial" panose="020B0604020202020204" pitchFamily="34" charset="0"/>
              </a:rPr>
              <a:t>traffic is transmitted in cleartext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made secure by using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err="1"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 </a:t>
            </a:r>
            <a:r>
              <a:rPr lang="en-US" altLang="en-US" sz="2000" dirty="0">
                <a:solidFill>
                  <a:schemeClr val="tx1"/>
                </a:solidFill>
                <a:latin typeface="Arial" panose="020B0604020202020204" pitchFamily="34" charset="0"/>
                <a:cs typeface="Arial" panose="020B0604020202020204" pitchFamily="34" charset="0"/>
              </a:rPr>
              <a:t>or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Known as Secure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or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over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 </a:t>
            </a:r>
            <a:r>
              <a:rPr lang="en-US" altLang="en-US" sz="2000" dirty="0">
                <a:solidFill>
                  <a:schemeClr val="tx1"/>
                </a:solidFill>
                <a:latin typeface="Arial" panose="020B0604020202020204" pitchFamily="34" charset="0"/>
                <a:cs typeface="Arial" panose="020B0604020202020204" pitchFamily="34" charset="0"/>
              </a:rPr>
              <a:t>(</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a:t>
            </a:r>
          </a:p>
          <a:p>
            <a:pPr>
              <a:lnSpc>
                <a:spcPct val="100000"/>
              </a:lnSpc>
            </a:pPr>
            <a:r>
              <a:rPr lang="en-US" altLang="en-US" dirty="0">
                <a:solidFill>
                  <a:schemeClr val="tx1"/>
                </a:solidFill>
                <a:latin typeface="Arial" panose="020B0604020202020204" pitchFamily="34" charset="0"/>
                <a:cs typeface="Arial" panose="020B0604020202020204" pitchFamily="34" charset="0"/>
              </a:rPr>
              <a:t>Weakness of </a:t>
            </a: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subject to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 </a:t>
            </a:r>
            <a:r>
              <a:rPr lang="en-US" altLang="en-US" sz="2000" dirty="0">
                <a:solidFill>
                  <a:schemeClr val="tx1"/>
                </a:solidFill>
                <a:latin typeface="Arial" panose="020B0604020202020204" pitchFamily="34" charset="0"/>
                <a:cs typeface="Arial" panose="020B0604020202020204" pitchFamily="34" charset="0"/>
              </a:rPr>
              <a:t>injection attacks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Similar to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Q</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 </a:t>
            </a:r>
            <a:r>
              <a:rPr lang="en-US" altLang="en-US" sz="2000" dirty="0">
                <a:solidFill>
                  <a:schemeClr val="tx1"/>
                </a:solidFill>
                <a:latin typeface="Arial" panose="020B0604020202020204" pitchFamily="34" charset="0"/>
                <a:cs typeface="Arial" panose="020B0604020202020204" pitchFamily="34" charset="0"/>
              </a:rPr>
              <a:t>injection attacks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Occurs when user input is not properly </a:t>
            </a:r>
            <a:r>
              <a:rPr lang="en-US" altLang="en-US" sz="2000" dirty="0" smtClean="0">
                <a:solidFill>
                  <a:schemeClr val="tx1"/>
                </a:solidFill>
                <a:latin typeface="Arial" panose="020B0604020202020204" pitchFamily="34" charset="0"/>
                <a:cs typeface="Arial" panose="020B0604020202020204" pitchFamily="34" charset="0"/>
              </a:rPr>
              <a:t>filtered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02881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66294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Security Assertion Markup Language (</a:t>
            </a:r>
            <a:r>
              <a:rPr lang="en-US" sz="2800" b="1" dirty="0" smtClean="0">
                <a:solidFill>
                  <a:srgbClr val="0080A9"/>
                </a:solidFill>
                <a:latin typeface="Arial" panose="020B0604020202020204" pitchFamily="34" charset="0"/>
                <a:ea typeface="+mn-ea"/>
                <a:cs typeface="Arial" panose="020B0604020202020204" pitchFamily="34" charset="0"/>
              </a:rPr>
              <a:t>S</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M</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L</a:t>
            </a:r>
            <a:r>
              <a:rPr lang="en-US" sz="2800" b="1" dirty="0">
                <a:solidFill>
                  <a:srgbClr val="0080A9"/>
                </a:solidFill>
                <a:latin typeface="Arial" panose="020B0604020202020204" pitchFamily="34" charset="0"/>
                <a:ea typeface="+mn-ea"/>
                <a:cs typeface="Arial" panose="020B0604020202020204" pitchFamily="34" charset="0"/>
              </a:rPr>
              <a:t>) (1 of 2)</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Extensible Markup Language (</a:t>
            </a:r>
            <a:r>
              <a:rPr lang="en-US" altLang="en-US" sz="2000" dirty="0" smtClean="0">
                <a:solidFill>
                  <a:schemeClr val="tx1"/>
                </a:solidFill>
                <a:latin typeface="Arial" panose="020B0604020202020204" pitchFamily="34" charset="0"/>
                <a:cs typeface="Arial" panose="020B0604020202020204" pitchFamily="34" charset="0"/>
              </a:rPr>
              <a:t>X</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2000" dirty="0">
                <a:solidFill>
                  <a:schemeClr val="tx1"/>
                </a:solidFill>
                <a:latin typeface="Arial" panose="020B0604020202020204" pitchFamily="34" charset="0"/>
                <a:cs typeface="Arial" panose="020B0604020202020204" pitchFamily="34" charset="0"/>
              </a:rPr>
              <a:t>) standard that allows secure web domains to exchange user authentication and authorization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Allows a user’s login credentials to be stored with a single identity provider instead of being stored on each web service provider’s server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extensively for online e-commerce business-to-business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2</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2000" dirty="0">
                <a:solidFill>
                  <a:schemeClr val="tx1"/>
                </a:solidFill>
                <a:latin typeface="Arial" panose="020B0604020202020204" pitchFamily="34" charset="0"/>
                <a:cs typeface="Arial" panose="020B0604020202020204" pitchFamily="34" charset="0"/>
              </a:rPr>
              <a:t>)  and business-to-customer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2</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transactions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2753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5033"/>
            <a:ext cx="6705600" cy="818686"/>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Security Assertion Markup Language (</a:t>
            </a:r>
            <a:r>
              <a:rPr lang="en-US" sz="2800" b="1" dirty="0" smtClean="0">
                <a:solidFill>
                  <a:srgbClr val="0080A9"/>
                </a:solidFill>
                <a:latin typeface="Arial" panose="020B0604020202020204" pitchFamily="34" charset="0"/>
                <a:ea typeface="+mn-ea"/>
                <a:cs typeface="Arial" panose="020B0604020202020204" pitchFamily="34" charset="0"/>
              </a:rPr>
              <a:t>S</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A</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M</a:t>
            </a:r>
            <a:r>
              <a:rPr lang="en-US" sz="100" dirty="0">
                <a:solidFill>
                  <a:schemeClr val="tx1"/>
                </a:solidFill>
                <a:latin typeface="Arial" panose="020B0604020202020204" pitchFamily="34" charset="0"/>
                <a:ea typeface="+mn-ea"/>
                <a:cs typeface="Arial" panose="020B0604020202020204" pitchFamily="34" charset="0"/>
              </a:rPr>
              <a:t> </a:t>
            </a:r>
            <a:r>
              <a:rPr lang="en-US" sz="2800" b="1" dirty="0" smtClean="0">
                <a:solidFill>
                  <a:srgbClr val="0080A9"/>
                </a:solidFill>
                <a:latin typeface="Arial" panose="020B0604020202020204" pitchFamily="34" charset="0"/>
                <a:ea typeface="+mn-ea"/>
                <a:cs typeface="Arial" panose="020B0604020202020204" pitchFamily="34" charset="0"/>
              </a:rPr>
              <a:t>L</a:t>
            </a:r>
            <a:r>
              <a:rPr lang="en-US" sz="2800" b="1" dirty="0">
                <a:solidFill>
                  <a:srgbClr val="0080A9"/>
                </a:solidFill>
                <a:latin typeface="Arial" panose="020B0604020202020204" pitchFamily="34" charset="0"/>
                <a:ea typeface="+mn-ea"/>
                <a:cs typeface="Arial" panose="020B0604020202020204" pitchFamily="34" charset="0"/>
              </a:rPr>
              <a:t>) (2 of 2)</a:t>
            </a:r>
          </a:p>
        </p:txBody>
      </p:sp>
      <p:pic>
        <p:nvPicPr>
          <p:cNvPr id="6" name="Picture 5" descr="The steps in s a m l transactions are as follows: Step 1: User attempts to reach the service provider. Step 2: Service provider generates s a m l request. Step 3: Redirect u r l sent. Step 4: Identity provider decodes s a m l request and authenticates user. Step 5: S a m l response created and signed. Step 6: S a m l response returned. Step 7: User’s browser forwards s a m l request. Step 8: S a m l request verified and user logged i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3025" y="1600200"/>
            <a:ext cx="7076350" cy="3830686"/>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30968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Authentication Framework Protocols</a:t>
            </a:r>
          </a:p>
        </p:txBody>
      </p:sp>
      <p:sp>
        <p:nvSpPr>
          <p:cNvPr id="3" name="Content Placeholder 2"/>
          <p:cNvSpPr>
            <a:spLocks noGrp="1"/>
          </p:cNvSpPr>
          <p:nvPr>
            <p:ph idx="1"/>
          </p:nvPr>
        </p:nvSpPr>
        <p:spPr>
          <a:xfrm>
            <a:off x="365125" y="1538818"/>
            <a:ext cx="8415338" cy="3831818"/>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 framework for transporting authentication protocols is known as the Extensible Authentication Protocol (</a:t>
            </a: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dirty="0">
                <a:solidFill>
                  <a:schemeClr val="tx1"/>
                </a:solidFill>
                <a:latin typeface="Arial" panose="020B0604020202020204" pitchFamily="34" charset="0"/>
                <a:cs typeface="Arial" panose="020B0604020202020204" pitchFamily="34" charset="0"/>
              </a:rPr>
              <a:t>)</a:t>
            </a:r>
          </a:p>
          <a:p>
            <a:pPr>
              <a:lnSpc>
                <a:spcPct val="100000"/>
              </a:lnSpc>
            </a:pP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 </a:t>
            </a:r>
            <a:r>
              <a:rPr lang="en-US" dirty="0">
                <a:solidFill>
                  <a:schemeClr val="tx1"/>
                </a:solidFill>
                <a:latin typeface="Arial" panose="020B0604020202020204" pitchFamily="34" charset="0"/>
                <a:cs typeface="Arial" panose="020B0604020202020204" pitchFamily="34" charset="0"/>
              </a:rPr>
              <a:t>was created as a more secure alternative to:</a:t>
            </a:r>
          </a:p>
          <a:p>
            <a:pPr lvl="1">
              <a:lnSpc>
                <a:spcPct val="100000"/>
              </a:lnSpc>
            </a:pPr>
            <a:r>
              <a:rPr lang="en-US" sz="2000" dirty="0">
                <a:solidFill>
                  <a:schemeClr val="tx1"/>
                </a:solidFill>
                <a:latin typeface="Arial" panose="020B0604020202020204" pitchFamily="34" charset="0"/>
                <a:cs typeface="Arial" panose="020B0604020202020204" pitchFamily="34" charset="0"/>
              </a:rPr>
              <a:t>Challenge-Handshake Authentication Protocol (</a:t>
            </a:r>
            <a:r>
              <a:rPr lang="en-US" sz="2000"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Microsoft version of </a:t>
            </a:r>
            <a:r>
              <a:rPr lang="en-US" sz="2000" dirty="0" smtClean="0">
                <a:solidFill>
                  <a:schemeClr val="tx1"/>
                </a:solidFill>
                <a:latin typeface="Arial" panose="020B0604020202020204" pitchFamily="34" charset="0"/>
                <a:cs typeface="Arial" panose="020B0604020202020204" pitchFamily="34" charset="0"/>
              </a:rPr>
              <a:t>C</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a:t>
            </a:r>
            <a:r>
              <a:rPr lang="en-US" sz="2000" dirty="0">
                <a:solidFill>
                  <a:schemeClr val="tx1"/>
                </a:solidFill>
                <a:latin typeface="Arial" panose="020B0604020202020204" pitchFamily="34" charset="0"/>
                <a:cs typeface="Arial" panose="020B0604020202020204" pitchFamily="34" charset="0"/>
              </a:rPr>
              <a:t>(</a:t>
            </a:r>
            <a:r>
              <a:rPr lang="en-US" sz="2000" dirty="0" smtClean="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C</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H</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Password Authentication Protocol (</a:t>
            </a:r>
            <a:r>
              <a:rPr lang="en-US" sz="2000" dirty="0" smtClean="0">
                <a:solidFill>
                  <a:schemeClr val="tx1"/>
                </a:solidFill>
                <a:latin typeface="Arial" panose="020B0604020202020204" pitchFamily="34" charset="0"/>
                <a:cs typeface="Arial" panose="020B0604020202020204" pitchFamily="34" charset="0"/>
              </a:rPr>
              <a:t>P</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a:t>
            </a:r>
          </a:p>
          <a:p>
            <a:pPr>
              <a:lnSpc>
                <a:spcPct val="100000"/>
              </a:lnSpc>
            </a:pPr>
            <a:r>
              <a:rPr lang="en-US" dirty="0" smtClean="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A</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dirty="0">
                <a:solidFill>
                  <a:schemeClr val="tx1"/>
                </a:solidFill>
                <a:latin typeface="Arial" panose="020B0604020202020204" pitchFamily="34" charset="0"/>
                <a:cs typeface="Arial" panose="020B0604020202020204" pitchFamily="34" charset="0"/>
              </a:rPr>
              <a:t>:</a:t>
            </a:r>
          </a:p>
          <a:p>
            <a:pPr lvl="1">
              <a:lnSpc>
                <a:spcPct val="100000"/>
              </a:lnSpc>
            </a:pPr>
            <a:r>
              <a:rPr lang="en-US" sz="2000" dirty="0">
                <a:solidFill>
                  <a:schemeClr val="tx1"/>
                </a:solidFill>
                <a:latin typeface="Arial" panose="020B0604020202020204" pitchFamily="34" charset="0"/>
                <a:cs typeface="Arial" panose="020B0604020202020204" pitchFamily="34" charset="0"/>
              </a:rPr>
              <a:t>Defines the format of the messages</a:t>
            </a:r>
          </a:p>
          <a:p>
            <a:pPr lvl="1">
              <a:lnSpc>
                <a:spcPct val="100000"/>
              </a:lnSpc>
            </a:pPr>
            <a:r>
              <a:rPr lang="en-US" sz="2000" dirty="0">
                <a:solidFill>
                  <a:schemeClr val="tx1"/>
                </a:solidFill>
                <a:latin typeface="Arial" panose="020B0604020202020204" pitchFamily="34" charset="0"/>
                <a:cs typeface="Arial" panose="020B0604020202020204" pitchFamily="34" charset="0"/>
              </a:rPr>
              <a:t>Uses four types of packets:</a:t>
            </a:r>
          </a:p>
          <a:p>
            <a:pPr marL="685800" lvl="2" indent="-171450">
              <a:lnSpc>
                <a:spcPct val="100000"/>
              </a:lnSpc>
              <a:buFont typeface="Arial" pitchFamily="34" charset="0"/>
              <a:buChar char="•"/>
            </a:pPr>
            <a:r>
              <a:rPr lang="en-US" sz="2000" dirty="0">
                <a:solidFill>
                  <a:schemeClr val="tx1"/>
                </a:solidFill>
                <a:latin typeface="Arial" panose="020B0604020202020204" pitchFamily="34" charset="0"/>
                <a:cs typeface="Arial" panose="020B0604020202020204" pitchFamily="34" charset="0"/>
              </a:rPr>
              <a:t>Request, response, success, and failure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723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155257"/>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a:t>
            </a:r>
            <a:r>
              <a:rPr lang="en-US" sz="1100" b="1" dirty="0">
                <a:solidFill>
                  <a:schemeClr val="tx1"/>
                </a:solidFill>
                <a:latin typeface="Arial" panose="020B0604020202020204" pitchFamily="34" charset="0"/>
                <a:cs typeface="Arial" panose="020B0604020202020204" pitchFamily="34" charset="0"/>
              </a:rPr>
              <a:t>is the current version of TACACS?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XTACACS</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TACACS</a:t>
            </a:r>
            <a:r>
              <a:rPr lang="en-US" sz="11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TACACS </a:t>
            </a:r>
            <a:r>
              <a:rPr lang="en-US" sz="1100" dirty="0">
                <a:solidFill>
                  <a:schemeClr val="tx1"/>
                </a:solidFill>
                <a:latin typeface="Arial" panose="020B0604020202020204" pitchFamily="34" charset="0"/>
                <a:cs typeface="Arial" panose="020B0604020202020204" pitchFamily="34" charset="0"/>
              </a:rPr>
              <a:t>v9</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TRACACS</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With </a:t>
            </a:r>
            <a:r>
              <a:rPr lang="en-US" sz="1100" b="1" dirty="0">
                <a:solidFill>
                  <a:schemeClr val="tx1"/>
                </a:solidFill>
                <a:latin typeface="Arial" panose="020B0604020202020204" pitchFamily="34" charset="0"/>
                <a:cs typeface="Arial" panose="020B0604020202020204" pitchFamily="34" charset="0"/>
              </a:rPr>
              <a:t>the development of IEEE 802.1x port security, what type of authentication server has seen even greater usage?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RADIUS</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Lite </a:t>
            </a:r>
            <a:r>
              <a:rPr lang="en-US" sz="1100" dirty="0">
                <a:solidFill>
                  <a:schemeClr val="tx1"/>
                </a:solidFill>
                <a:latin typeface="Arial" panose="020B0604020202020204" pitchFamily="34" charset="0"/>
                <a:cs typeface="Arial" panose="020B0604020202020204" pitchFamily="34" charset="0"/>
              </a:rPr>
              <a:t>RDAP</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DAP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RDAP</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these is a set of permissions that is attached to an object?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Access </a:t>
            </a:r>
            <a:r>
              <a:rPr lang="en-US" sz="1100" dirty="0">
                <a:solidFill>
                  <a:schemeClr val="tx1"/>
                </a:solidFill>
                <a:latin typeface="Arial" panose="020B0604020202020204" pitchFamily="34" charset="0"/>
                <a:cs typeface="Arial" panose="020B0604020202020204" pitchFamily="34" charset="0"/>
              </a:rPr>
              <a:t>control list (ACL)</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Subject </a:t>
            </a:r>
            <a:r>
              <a:rPr lang="en-US" sz="1100" dirty="0">
                <a:solidFill>
                  <a:schemeClr val="tx1"/>
                </a:solidFill>
                <a:latin typeface="Arial" panose="020B0604020202020204" pitchFamily="34" charset="0"/>
                <a:cs typeface="Arial" panose="020B0604020202020204" pitchFamily="34" charset="0"/>
              </a:rPr>
              <a:t>Access Entity (SAE)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Object </a:t>
            </a:r>
            <a:r>
              <a:rPr lang="en-US" sz="1100" dirty="0">
                <a:solidFill>
                  <a:schemeClr val="tx1"/>
                </a:solidFill>
                <a:latin typeface="Arial" panose="020B0604020202020204" pitchFamily="34" charset="0"/>
                <a:cs typeface="Arial" panose="020B0604020202020204" pitchFamily="34" charset="0"/>
              </a:rPr>
              <a:t>modifier</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Security </a:t>
            </a:r>
            <a:r>
              <a:rPr lang="en-US" sz="1100" dirty="0">
                <a:solidFill>
                  <a:schemeClr val="tx1"/>
                </a:solidFill>
                <a:latin typeface="Arial" panose="020B0604020202020204" pitchFamily="34" charset="0"/>
                <a:cs typeface="Arial" panose="020B0604020202020204" pitchFamily="34" charset="0"/>
              </a:rPr>
              <a:t>entry designator</a:t>
            </a:r>
          </a:p>
          <a:p>
            <a:pPr marL="0" indent="0">
              <a:lnSpc>
                <a:spcPct val="100000"/>
              </a:lnSpc>
              <a:buNone/>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54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6" end="6"/>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1" end="1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Access Control Terminology (2 of 5)</a:t>
            </a:r>
          </a:p>
        </p:txBody>
      </p:sp>
      <p:graphicFrame>
        <p:nvGraphicFramePr>
          <p:cNvPr id="6" name="Table 5" descr="A table titled, basic steps in access control. The table has 5 rows and 4 columns. The columns have the following headings from left to right. Action, description, scenario example, computer process. The row entries are as follows. Row 1: action, identification; description, review of credentials; scenario example, delivery person shows employee badge; computer process, user enters user name. Row 2: action, authentication; description, validate credentials as genuine; scenario example, Gabe reads badge to determine it is real; computer process, user provides password. Row 3: action, authorization; description, permission granted for admittance; scenario example, Gabe opens door to allow delivery person in; computer process, user authorized to log in. Row 4: action, access; description, right given to access specific resources; scenario example, delivery person can only retrieve box by door; computer process, user allowed to access only specific data. Row 5: action, accounting; description, record of user actions; scenario example, Gabe signs to confirm the package was picked up; computer process, information recorded in log file."/>
          <p:cNvGraphicFramePr>
            <a:graphicFrameLocks noGrp="1"/>
          </p:cNvGraphicFramePr>
          <p:nvPr>
            <p:extLst>
              <p:ext uri="{D42A27DB-BD31-4B8C-83A1-F6EECF244321}">
                <p14:modId xmlns:p14="http://schemas.microsoft.com/office/powerpoint/2010/main" val="1433125698"/>
              </p:ext>
            </p:extLst>
          </p:nvPr>
        </p:nvGraphicFramePr>
        <p:xfrm>
          <a:off x="1467196" y="2018607"/>
          <a:ext cx="6781694" cy="2839720"/>
        </p:xfrm>
        <a:graphic>
          <a:graphicData uri="http://schemas.openxmlformats.org/drawingml/2006/table">
            <a:tbl>
              <a:tblPr firstRow="1" bandRow="1">
                <a:tableStyleId>{5C22544A-7EE6-4342-B048-85BDC9FD1C3A}</a:tableStyleId>
              </a:tblPr>
              <a:tblGrid>
                <a:gridCol w="1274369">
                  <a:extLst>
                    <a:ext uri="{9D8B030D-6E8A-4147-A177-3AD203B41FA5}">
                      <a16:colId xmlns:a16="http://schemas.microsoft.com/office/drawing/2014/main" xmlns="" val="20000"/>
                    </a:ext>
                  </a:extLst>
                </a:gridCol>
                <a:gridCol w="1864966">
                  <a:extLst>
                    <a:ext uri="{9D8B030D-6E8A-4147-A177-3AD203B41FA5}">
                      <a16:colId xmlns:a16="http://schemas.microsoft.com/office/drawing/2014/main" xmlns="" val="20001"/>
                    </a:ext>
                  </a:extLst>
                </a:gridCol>
                <a:gridCol w="1946936">
                  <a:extLst>
                    <a:ext uri="{9D8B030D-6E8A-4147-A177-3AD203B41FA5}">
                      <a16:colId xmlns:a16="http://schemas.microsoft.com/office/drawing/2014/main" xmlns="" val="20002"/>
                    </a:ext>
                  </a:extLst>
                </a:gridCol>
                <a:gridCol w="1695423">
                  <a:extLst>
                    <a:ext uri="{9D8B030D-6E8A-4147-A177-3AD203B41FA5}">
                      <a16:colId xmlns:a16="http://schemas.microsoft.com/office/drawing/2014/main" xmlns="" val="20003"/>
                    </a:ext>
                  </a:extLst>
                </a:gridCol>
              </a:tblGrid>
              <a:tr h="370840">
                <a:tc>
                  <a:txBody>
                    <a:bodyPr/>
                    <a:lstStyle/>
                    <a:p>
                      <a:r>
                        <a:rPr lang="en-US" sz="1200" dirty="0" smtClean="0">
                          <a:solidFill>
                            <a:schemeClr val="tx1"/>
                          </a:solidFill>
                          <a:latin typeface="Arial" panose="020B0604020202020204" pitchFamily="34" charset="0"/>
                          <a:cs typeface="Arial" panose="020B0604020202020204" pitchFamily="34" charset="0"/>
                        </a:rPr>
                        <a:t>Action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Scenario example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Computer process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Identification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Review of credentials </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Delivery person shows employee</a:t>
                      </a:r>
                      <a:r>
                        <a:rPr lang="en-US" sz="1200" baseline="0" dirty="0" smtClean="0">
                          <a:solidFill>
                            <a:schemeClr val="tx1"/>
                          </a:solidFill>
                          <a:latin typeface="Arial" panose="020B0604020202020204" pitchFamily="34" charset="0"/>
                          <a:cs typeface="Arial" panose="020B0604020202020204" pitchFamily="34" charset="0"/>
                        </a:rPr>
                        <a:t> badge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enters</a:t>
                      </a:r>
                      <a:r>
                        <a:rPr lang="en-US" sz="1200" baseline="0" dirty="0" smtClean="0">
                          <a:solidFill>
                            <a:schemeClr val="tx1"/>
                          </a:solidFill>
                          <a:latin typeface="Arial" panose="020B0604020202020204" pitchFamily="34" charset="0"/>
                          <a:cs typeface="Arial" panose="020B0604020202020204" pitchFamily="34" charset="0"/>
                        </a:rPr>
                        <a:t> user name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Authentication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Validate credentials as</a:t>
                      </a:r>
                      <a:r>
                        <a:rPr lang="en-US" sz="1200" baseline="0" dirty="0" smtClean="0">
                          <a:solidFill>
                            <a:schemeClr val="tx1"/>
                          </a:solidFill>
                          <a:latin typeface="Arial" panose="020B0604020202020204" pitchFamily="34" charset="0"/>
                          <a:cs typeface="Arial" panose="020B0604020202020204" pitchFamily="34" charset="0"/>
                        </a:rPr>
                        <a:t> genuine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Gabe reads badge to determine it is real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provides password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Authorization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Permission granted for admittance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Gabe opens door to allow delivery person in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authorized to log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Access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Right given to access specific resources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Delivery person can only retrieve</a:t>
                      </a:r>
                      <a:r>
                        <a:rPr lang="en-US" sz="1200" baseline="0" dirty="0" smtClean="0">
                          <a:solidFill>
                            <a:schemeClr val="tx1"/>
                          </a:solidFill>
                          <a:latin typeface="Arial" panose="020B0604020202020204" pitchFamily="34" charset="0"/>
                          <a:cs typeface="Arial" panose="020B0604020202020204" pitchFamily="34" charset="0"/>
                        </a:rPr>
                        <a:t> box by door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 allowed</a:t>
                      </a:r>
                      <a:r>
                        <a:rPr lang="en-US" sz="1200" baseline="0" dirty="0" smtClean="0">
                          <a:solidFill>
                            <a:schemeClr val="tx1"/>
                          </a:solidFill>
                          <a:latin typeface="Arial" panose="020B0604020202020204" pitchFamily="34" charset="0"/>
                          <a:cs typeface="Arial" panose="020B0604020202020204" pitchFamily="34" charset="0"/>
                        </a:rPr>
                        <a:t> to access only specific data</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Accounting</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Record of user actions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Gabe signs to confirm</a:t>
                      </a:r>
                      <a:r>
                        <a:rPr lang="en-US" sz="1200" baseline="0" dirty="0" smtClean="0">
                          <a:solidFill>
                            <a:schemeClr val="tx1"/>
                          </a:solidFill>
                          <a:latin typeface="Arial" panose="020B0604020202020204" pitchFamily="34" charset="0"/>
                          <a:cs typeface="Arial" panose="020B0604020202020204" pitchFamily="34" charset="0"/>
                        </a:rPr>
                        <a:t> the package was picked up</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Information</a:t>
                      </a:r>
                      <a:r>
                        <a:rPr lang="en-US" sz="1200" baseline="0" dirty="0" smtClean="0">
                          <a:solidFill>
                            <a:schemeClr val="tx1"/>
                          </a:solidFill>
                          <a:latin typeface="Arial" panose="020B0604020202020204" pitchFamily="34" charset="0"/>
                          <a:cs typeface="Arial" panose="020B0604020202020204" pitchFamily="34" charset="0"/>
                        </a:rPr>
                        <a:t> recorded in log file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25316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469359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Access control is the process by which resources or services are denied or granted</a:t>
            </a:r>
          </a:p>
          <a:p>
            <a:pPr>
              <a:lnSpc>
                <a:spcPct val="100000"/>
              </a:lnSpc>
            </a:pPr>
            <a:r>
              <a:rPr lang="en-US" altLang="en-US" dirty="0">
                <a:solidFill>
                  <a:schemeClr val="tx1"/>
                </a:solidFill>
                <a:latin typeface="Arial" panose="020B0604020202020204" pitchFamily="34" charset="0"/>
                <a:cs typeface="Arial" panose="020B0604020202020204" pitchFamily="34" charset="0"/>
              </a:rPr>
              <a:t>Five major access control models: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Discretionary Access Control, Mandatory Access Control, Role-Based Access Control, Rule-Based Access Control, Attribute-Based Access Control</a:t>
            </a:r>
          </a:p>
          <a:p>
            <a:pPr>
              <a:lnSpc>
                <a:spcPct val="100000"/>
              </a:lnSpc>
            </a:pPr>
            <a:r>
              <a:rPr lang="en-US" altLang="en-US" dirty="0">
                <a:solidFill>
                  <a:schemeClr val="tx1"/>
                </a:solidFill>
                <a:latin typeface="Arial" panose="020B0604020202020204" pitchFamily="34" charset="0"/>
                <a:cs typeface="Arial" panose="020B0604020202020204" pitchFamily="34" charset="0"/>
              </a:rPr>
              <a:t>Configuring accounts with proper permissions is the first step in providing strong security</a:t>
            </a:r>
          </a:p>
          <a:p>
            <a:pPr>
              <a:lnSpc>
                <a:spcPct val="100000"/>
              </a:lnSpc>
            </a:pPr>
            <a:r>
              <a:rPr lang="en-US" altLang="en-US" dirty="0">
                <a:solidFill>
                  <a:schemeClr val="tx1"/>
                </a:solidFill>
                <a:latin typeface="Arial" panose="020B0604020202020204" pitchFamily="34" charset="0"/>
                <a:cs typeface="Arial" panose="020B0604020202020204" pitchFamily="34" charset="0"/>
              </a:rPr>
              <a:t>Location-based policies establish the geographical boundaries of where a mobile device can and cannot be used</a:t>
            </a:r>
          </a:p>
          <a:p>
            <a:pPr>
              <a:lnSpc>
                <a:spcPct val="100000"/>
              </a:lnSpc>
            </a:pPr>
            <a:r>
              <a:rPr lang="en-US" altLang="en-US" dirty="0">
                <a:solidFill>
                  <a:schemeClr val="tx1"/>
                </a:solidFill>
                <a:latin typeface="Arial" panose="020B0604020202020204" pitchFamily="34" charset="0"/>
                <a:cs typeface="Arial" panose="020B0604020202020204" pitchFamily="34" charset="0"/>
              </a:rPr>
              <a:t>Once accounts have been created, it is important that they be periodically maintained and audited to ensure they still follow all enterprise policies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Chapter Summary (2 of 2)</a:t>
            </a:r>
          </a:p>
        </p:txBody>
      </p:sp>
      <p:sp>
        <p:nvSpPr>
          <p:cNvPr id="2" name="Content Placeholder 1"/>
          <p:cNvSpPr>
            <a:spLocks noGrp="1"/>
          </p:cNvSpPr>
          <p:nvPr>
            <p:ph idx="1"/>
          </p:nvPr>
        </p:nvSpPr>
        <p:spPr>
          <a:xfrm>
            <a:off x="365125" y="1538818"/>
            <a:ext cx="8321675"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Best practices for implementing access control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Separation of duties, job rotation, mandatory vacations, and following a clean desk policy</a:t>
            </a:r>
          </a:p>
          <a:p>
            <a:pPr>
              <a:lnSpc>
                <a:spcPct val="100000"/>
              </a:lnSpc>
            </a:pPr>
            <a:r>
              <a:rPr lang="en-US" altLang="en-US" dirty="0">
                <a:solidFill>
                  <a:schemeClr val="tx1"/>
                </a:solidFill>
                <a:latin typeface="Arial" panose="020B0604020202020204" pitchFamily="34" charset="0"/>
                <a:cs typeface="Arial" panose="020B0604020202020204" pitchFamily="34" charset="0"/>
              </a:rPr>
              <a:t>Implementing access control methods includes using access control lists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dirty="0">
                <a:solidFill>
                  <a:schemeClr val="tx1"/>
                </a:solidFill>
                <a:latin typeface="Arial" panose="020B0604020202020204" pitchFamily="34" charset="0"/>
                <a:cs typeface="Arial" panose="020B0604020202020204" pitchFamily="34" charset="0"/>
              </a:rPr>
              <a:t>)</a:t>
            </a:r>
          </a:p>
          <a:p>
            <a:pPr>
              <a:lnSpc>
                <a:spcPct val="100000"/>
              </a:lnSpc>
            </a:pPr>
            <a:r>
              <a:rPr lang="en-US" altLang="en-US" dirty="0">
                <a:solidFill>
                  <a:schemeClr val="tx1"/>
                </a:solidFill>
                <a:latin typeface="Arial" panose="020B0604020202020204" pitchFamily="34" charset="0"/>
                <a:cs typeface="Arial" panose="020B0604020202020204" pitchFamily="34" charset="0"/>
              </a:rPr>
              <a:t>Different services can be used to provide identity and access services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A directory service is a database stored on the network itself that contains information about users and network devices</a:t>
            </a:r>
          </a:p>
          <a:p>
            <a:pPr>
              <a:lnSpc>
                <a:spcPct val="100000"/>
              </a:lnSpc>
            </a:pPr>
            <a:r>
              <a:rPr lang="en-US" altLang="en-US" dirty="0">
                <a:solidFill>
                  <a:schemeClr val="tx1"/>
                </a:solidFill>
                <a:latin typeface="Arial" panose="020B0604020202020204" pitchFamily="34" charset="0"/>
                <a:cs typeface="Arial" panose="020B0604020202020204" pitchFamily="34" charset="0"/>
              </a:rPr>
              <a:t>One implementation of a directory service as an authentication is the Lightweight Directory Access Protocol (</a:t>
            </a:r>
            <a:r>
              <a:rPr lang="en-US" altLang="en-US" dirty="0" smtClean="0">
                <a:solidFill>
                  <a:schemeClr val="tx1"/>
                </a:solidFill>
                <a:latin typeface="Arial" panose="020B0604020202020204" pitchFamily="34" charset="0"/>
                <a:cs typeface="Arial" panose="020B0604020202020204" pitchFamily="34" charset="0"/>
              </a:rPr>
              <a:t>L</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5"/>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Terminology (3 of 5)</a:t>
            </a:r>
          </a:p>
        </p:txBody>
      </p:sp>
      <p:sp>
        <p:nvSpPr>
          <p:cNvPr id="3" name="Content Placeholder 2"/>
          <p:cNvSpPr>
            <a:spLocks noGrp="1"/>
          </p:cNvSpPr>
          <p:nvPr>
            <p:ph idx="1"/>
          </p:nvPr>
        </p:nvSpPr>
        <p:spPr>
          <a:xfrm>
            <a:off x="365125" y="1538818"/>
            <a:ext cx="8415338"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specific resource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file or hardware device</a:t>
            </a:r>
          </a:p>
          <a:p>
            <a:pPr>
              <a:lnSpc>
                <a:spcPct val="100000"/>
              </a:lnSpc>
            </a:pPr>
            <a:r>
              <a:rPr lang="en-US" altLang="en-US" dirty="0">
                <a:solidFill>
                  <a:schemeClr val="tx1"/>
                </a:solidFill>
                <a:latin typeface="Arial" panose="020B0604020202020204" pitchFamily="34" charset="0"/>
                <a:cs typeface="Arial" panose="020B0604020202020204" pitchFamily="34" charset="0"/>
              </a:rPr>
              <a:t>Subject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user or process functioning on behalf of a user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computer user</a:t>
            </a:r>
          </a:p>
          <a:p>
            <a:pPr>
              <a:lnSpc>
                <a:spcPct val="100000"/>
              </a:lnSpc>
            </a:pPr>
            <a:r>
              <a:rPr lang="en-US" altLang="en-US" dirty="0">
                <a:solidFill>
                  <a:schemeClr val="tx1"/>
                </a:solidFill>
                <a:latin typeface="Arial" panose="020B0604020202020204" pitchFamily="34" charset="0"/>
                <a:cs typeface="Arial" panose="020B0604020202020204" pitchFamily="34" charset="0"/>
              </a:rPr>
              <a:t>Operation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action taken by the subject over an object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Example: deleting a file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1252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Terminology (4 of 5)</a:t>
            </a:r>
          </a:p>
        </p:txBody>
      </p:sp>
      <p:graphicFrame>
        <p:nvGraphicFramePr>
          <p:cNvPr id="6" name="Table 5" descr="A table titled, roles in access control. The table has 4 rows and 4 columns. The columns have the following headings from left to right. Role, description, duties, example. The row entries are as follows. Row 1: role, privacy officer; description, manager who oversees data privacy compliance and manages data risk; duties, ensures the enterprise complies with data privacy laws and its own privacy policies; example, decides that users can have permission to access salary dot x l s x. Row 2: role, custodian or steward; description, individual to whom day-to-day actions have been assigned by the owner; duties, periodically reviews security settings and maintains records of access by end users; example, sets and reviews security settings salary dot x l s x. Row 3: role, owner; description, person responsible for the information; duties, determines the level of security needed for the data and delegates security duties as required; example, determines that the file salary dot x l s x can be read only by department managers. Row 4: role, end user; description, user who accesses information in the course of routine job responsibilities; duties, follows organization’s security guidelines and does not attempt to circumvent security; example, opens salary dot x l s x."/>
          <p:cNvGraphicFramePr>
            <a:graphicFrameLocks noGrp="1"/>
          </p:cNvGraphicFramePr>
          <p:nvPr>
            <p:extLst>
              <p:ext uri="{D42A27DB-BD31-4B8C-83A1-F6EECF244321}">
                <p14:modId xmlns:p14="http://schemas.microsoft.com/office/powerpoint/2010/main" val="3569388327"/>
              </p:ext>
            </p:extLst>
          </p:nvPr>
        </p:nvGraphicFramePr>
        <p:xfrm>
          <a:off x="1148541" y="1832957"/>
          <a:ext cx="7388774" cy="3296920"/>
        </p:xfrm>
        <a:graphic>
          <a:graphicData uri="http://schemas.openxmlformats.org/drawingml/2006/table">
            <a:tbl>
              <a:tblPr firstRow="1" bandRow="1">
                <a:tableStyleId>{5C22544A-7EE6-4342-B048-85BDC9FD1C3A}</a:tableStyleId>
              </a:tblPr>
              <a:tblGrid>
                <a:gridCol w="1231934">
                  <a:extLst>
                    <a:ext uri="{9D8B030D-6E8A-4147-A177-3AD203B41FA5}">
                      <a16:colId xmlns:a16="http://schemas.microsoft.com/office/drawing/2014/main" xmlns="" val="20000"/>
                    </a:ext>
                  </a:extLst>
                </a:gridCol>
                <a:gridCol w="1888965">
                  <a:extLst>
                    <a:ext uri="{9D8B030D-6E8A-4147-A177-3AD203B41FA5}">
                      <a16:colId xmlns:a16="http://schemas.microsoft.com/office/drawing/2014/main" xmlns="" val="20001"/>
                    </a:ext>
                  </a:extLst>
                </a:gridCol>
                <a:gridCol w="2420681">
                  <a:extLst>
                    <a:ext uri="{9D8B030D-6E8A-4147-A177-3AD203B41FA5}">
                      <a16:colId xmlns:a16="http://schemas.microsoft.com/office/drawing/2014/main" xmlns="" val="20002"/>
                    </a:ext>
                  </a:extLst>
                </a:gridCol>
                <a:gridCol w="1847194">
                  <a:extLst>
                    <a:ext uri="{9D8B030D-6E8A-4147-A177-3AD203B41FA5}">
                      <a16:colId xmlns:a16="http://schemas.microsoft.com/office/drawing/2014/main" xmlns="" val="20003"/>
                    </a:ext>
                  </a:extLst>
                </a:gridCol>
              </a:tblGrid>
              <a:tr h="370840">
                <a:tc>
                  <a:txBody>
                    <a:bodyPr/>
                    <a:lstStyle/>
                    <a:p>
                      <a:r>
                        <a:rPr lang="en-US" sz="1200" dirty="0" smtClean="0">
                          <a:solidFill>
                            <a:schemeClr val="tx1"/>
                          </a:solidFill>
                          <a:latin typeface="Arial" panose="020B0604020202020204" pitchFamily="34" charset="0"/>
                          <a:cs typeface="Arial" panose="020B0604020202020204" pitchFamily="34" charset="0"/>
                        </a:rPr>
                        <a:t>Role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Duties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Example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Privacy officer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Manager who oversees data privacy compliance and manages data risk</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Ensures the enterprise</a:t>
                      </a:r>
                      <a:r>
                        <a:rPr lang="en-US" sz="1200" baseline="0" dirty="0" smtClean="0">
                          <a:solidFill>
                            <a:schemeClr val="tx1"/>
                          </a:solidFill>
                          <a:latin typeface="Arial" panose="020B0604020202020204" pitchFamily="34" charset="0"/>
                          <a:cs typeface="Arial" panose="020B0604020202020204" pitchFamily="34" charset="0"/>
                        </a:rPr>
                        <a:t> complies with data privacy laws and its own privacy policies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Decides that users can have permission to access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Custodian or steward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Individual</a:t>
                      </a:r>
                      <a:r>
                        <a:rPr lang="en-US" sz="1200" baseline="0" dirty="0" smtClean="0">
                          <a:solidFill>
                            <a:schemeClr val="tx1"/>
                          </a:solidFill>
                          <a:latin typeface="Arial" panose="020B0604020202020204" pitchFamily="34" charset="0"/>
                          <a:cs typeface="Arial" panose="020B0604020202020204" pitchFamily="34" charset="0"/>
                        </a:rPr>
                        <a:t> to whom day-to-day actions have been assigned by the owner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Periodically reviews security</a:t>
                      </a:r>
                      <a:r>
                        <a:rPr lang="en-US" sz="1200" baseline="0" dirty="0" smtClean="0">
                          <a:solidFill>
                            <a:schemeClr val="tx1"/>
                          </a:solidFill>
                          <a:latin typeface="Arial" panose="020B0604020202020204" pitchFamily="34" charset="0"/>
                          <a:cs typeface="Arial" panose="020B0604020202020204" pitchFamily="34" charset="0"/>
                        </a:rPr>
                        <a:t> settings and maintains records of access by end users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Sets and reviews security settings on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Owner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Person responsible for the information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Determines the level of security needed for the data and delegates</a:t>
                      </a:r>
                      <a:r>
                        <a:rPr lang="en-US" sz="1200" baseline="0" dirty="0" smtClean="0">
                          <a:solidFill>
                            <a:schemeClr val="tx1"/>
                          </a:solidFill>
                          <a:latin typeface="Arial" panose="020B0604020202020204" pitchFamily="34" charset="0"/>
                          <a:cs typeface="Arial" panose="020B0604020202020204" pitchFamily="34" charset="0"/>
                        </a:rPr>
                        <a:t> security duties as required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Determines that the file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p>
                    <a:p>
                      <a:r>
                        <a:rPr lang="en-US" sz="1200" dirty="0" smtClean="0">
                          <a:solidFill>
                            <a:schemeClr val="tx1"/>
                          </a:solidFill>
                          <a:latin typeface="Arial" panose="020B0604020202020204" pitchFamily="34" charset="0"/>
                          <a:cs typeface="Arial" panose="020B0604020202020204" pitchFamily="34" charset="0"/>
                        </a:rPr>
                        <a:t>can be read only by department</a:t>
                      </a:r>
                      <a:r>
                        <a:rPr lang="en-US" sz="1200" baseline="0" dirty="0" smtClean="0">
                          <a:solidFill>
                            <a:schemeClr val="tx1"/>
                          </a:solidFill>
                          <a:latin typeface="Arial" panose="020B0604020202020204" pitchFamily="34" charset="0"/>
                          <a:cs typeface="Arial" panose="020B0604020202020204" pitchFamily="34" charset="0"/>
                        </a:rPr>
                        <a:t> managers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n-US" sz="1200" dirty="0" smtClean="0">
                          <a:solidFill>
                            <a:schemeClr val="tx1"/>
                          </a:solidFill>
                          <a:latin typeface="Arial" panose="020B0604020202020204" pitchFamily="34" charset="0"/>
                          <a:cs typeface="Arial" panose="020B0604020202020204" pitchFamily="34" charset="0"/>
                        </a:rPr>
                        <a:t>End user</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a:t>
                      </a:r>
                      <a:r>
                        <a:rPr lang="en-US" sz="1200" baseline="0" dirty="0" smtClean="0">
                          <a:solidFill>
                            <a:schemeClr val="tx1"/>
                          </a:solidFill>
                          <a:latin typeface="Arial" panose="020B0604020202020204" pitchFamily="34" charset="0"/>
                          <a:cs typeface="Arial" panose="020B0604020202020204" pitchFamily="34" charset="0"/>
                        </a:rPr>
                        <a:t> who access information in the course of routine job responsibilities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Follows organization’s security</a:t>
                      </a:r>
                      <a:r>
                        <a:rPr lang="en-US" sz="1200" baseline="0" dirty="0" smtClean="0">
                          <a:solidFill>
                            <a:schemeClr val="tx1"/>
                          </a:solidFill>
                          <a:latin typeface="Arial" panose="020B0604020202020204" pitchFamily="34" charset="0"/>
                          <a:cs typeface="Arial" panose="020B0604020202020204" pitchFamily="34" charset="0"/>
                        </a:rPr>
                        <a:t> guidelines and does not attempt to circumvent security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Opens SALARY.X</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L</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S</a:t>
                      </a:r>
                      <a:r>
                        <a:rPr lang="en-US" sz="1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X</a:t>
                      </a:r>
                    </a:p>
                    <a:p>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0604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Terminology (5 of 5)</a:t>
            </a:r>
          </a:p>
        </p:txBody>
      </p:sp>
      <p:pic>
        <p:nvPicPr>
          <p:cNvPr id="3" name="Picture 2" descr="Figure 12-1 Technical access control process and terminalogy. An illustration shows technical access control process and terminology. The process is as follows: the subject an end user accesses the salary dot x l s x object through an operation by entering his identification, authentication, authorization and his access. The salary dot x l s x can be read only by department managers who are the owners; the privacy officer decides that users can access salary.xlsx; the custodian: reviews security settings on salary dot x l s x.&#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209800"/>
            <a:ext cx="6312708" cy="260188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2478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9704"/>
            <a:ext cx="8026400" cy="409343"/>
          </a:xfrm>
        </p:spPr>
        <p:txBody>
          <a:bodyPr/>
          <a:lstStyle/>
          <a:p>
            <a:pPr>
              <a:lnSpc>
                <a:spcPct val="95000"/>
              </a:lnSpc>
              <a:spcBef>
                <a:spcPts val="1200"/>
              </a:spcBef>
              <a:buClr>
                <a:schemeClr val="accent2"/>
              </a:buClr>
            </a:pPr>
            <a:r>
              <a:rPr lang="en-US" sz="2800" b="1" dirty="0">
                <a:solidFill>
                  <a:srgbClr val="0080A9"/>
                </a:solidFill>
                <a:latin typeface="Arial" panose="020B0604020202020204" pitchFamily="34" charset="0"/>
                <a:ea typeface="+mn-ea"/>
                <a:cs typeface="Arial" panose="020B0604020202020204" pitchFamily="34" charset="0"/>
              </a:rPr>
              <a:t>Access Control Models</a:t>
            </a:r>
          </a:p>
        </p:txBody>
      </p:sp>
      <p:sp>
        <p:nvSpPr>
          <p:cNvPr id="3" name="Content Placeholder 2"/>
          <p:cNvSpPr>
            <a:spLocks noGrp="1"/>
          </p:cNvSpPr>
          <p:nvPr>
            <p:ph idx="1"/>
          </p:nvPr>
        </p:nvSpPr>
        <p:spPr>
          <a:xfrm>
            <a:off x="365125" y="1538818"/>
            <a:ext cx="8415338" cy="3770263"/>
          </a:xfrm>
        </p:spPr>
        <p:txBody>
          <a:bodyPr/>
          <a:lstStyle/>
          <a:p>
            <a:pPr>
              <a:lnSpc>
                <a:spcPct val="100000"/>
              </a:lnSpc>
              <a:defRPr/>
            </a:pPr>
            <a:r>
              <a:rPr lang="en-US" altLang="en-US" dirty="0">
                <a:solidFill>
                  <a:schemeClr val="tx1"/>
                </a:solidFill>
                <a:latin typeface="Arial" panose="020B0604020202020204" pitchFamily="34" charset="0"/>
                <a:cs typeface="Arial" panose="020B0604020202020204" pitchFamily="34" charset="0"/>
              </a:rPr>
              <a:t>Access control model</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Standards that provide a predefined framework for hardware or software developers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Use the appropriate model to configure the necessary level of control</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Five major access control models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Discretionary Access Control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Mandatory Access Control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Role Based Access Control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Rule Based Access </a:t>
            </a:r>
            <a:r>
              <a:rPr lang="en-US" altLang="en-US" sz="2000" dirty="0" smtClean="0">
                <a:solidFill>
                  <a:schemeClr val="tx1"/>
                </a:solidFill>
                <a:latin typeface="Arial" panose="020B0604020202020204" pitchFamily="34" charset="0"/>
                <a:cs typeface="Arial" panose="020B0604020202020204" pitchFamily="34" charset="0"/>
              </a:rPr>
              <a:t>Control</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Attribute-Based Access Control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88604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6.0&quot;&gt;&lt;object type=&quot;1&quot; unique_id=&quot;10001&quot;&gt;&lt;object type=&quot;8&quot; unique_id=&quot;10947&quot;&gt;&lt;/object&gt;&lt;object type=&quot;2&quot; unique_id=&quot;10948&quot;&gt;&lt;object type=&quot;3&quot; unique_id=&quot;10949&quot;&gt;&lt;property id=&quot;20148&quot; value=&quot;5&quot;/&gt;&lt;property id=&quot;20300&quot; value=&quot;Slide 1 - &amp;quot;CompTIA Security+ Guide to Network Security Fundamentals, Sixth Edition&amp;quot;&quot;/&gt;&lt;property id=&quot;20307&quot; value=&quot;355&quot;/&gt;&lt;/object&gt;&lt;object type=&quot;3&quot; unique_id=&quot;10950&quot;&gt;&lt;property id=&quot;20148&quot; value=&quot;5&quot;/&gt;&lt;property id=&quot;20300&quot; value=&quot;Slide 2 - &amp;quot;Objectives&amp;quot;&quot;/&gt;&lt;property id=&quot;20307&quot; value=&quot;257&quot;/&gt;&lt;/object&gt;&lt;object type=&quot;3&quot; unique_id=&quot;10951&quot;&gt;&lt;property id=&quot;20148&quot; value=&quot;5&quot;/&gt;&lt;property id=&quot;20300&quot; value=&quot;Slide 3 - &amp;quot;What is Access Control?&amp;quot;&quot;/&gt;&lt;property id=&quot;20307&quot; value=&quot;309&quot;/&gt;&lt;/object&gt;&lt;object type=&quot;3&quot; unique_id=&quot;10952&quot;&gt;&lt;property id=&quot;20148&quot; value=&quot;5&quot;/&gt;&lt;property id=&quot;20300&quot; value=&quot;Slide 4 - &amp;quot;Access Control Terminology (1 of 5)&amp;quot;&quot;/&gt;&lt;property id=&quot;20307&quot; value=&quot;310&quot;/&gt;&lt;/object&gt;&lt;object type=&quot;3&quot; unique_id=&quot;10953&quot;&gt;&lt;property id=&quot;20148&quot; value=&quot;5&quot;/&gt;&lt;property id=&quot;20300&quot; value=&quot;Slide 5 - &amp;quot;Access Control Terminology (2 of 5)&amp;quot;&quot;/&gt;&lt;property id=&quot;20307&quot; value=&quot;312&quot;/&gt;&lt;/object&gt;&lt;object type=&quot;3&quot; unique_id=&quot;10954&quot;&gt;&lt;property id=&quot;20148&quot; value=&quot;5&quot;/&gt;&lt;property id=&quot;20300&quot; value=&quot;Slide 6 - &amp;quot;Access Control Terminology (3 of 5)&amp;quot;&quot;/&gt;&lt;property id=&quot;20307&quot; value=&quot;311&quot;/&gt;&lt;/object&gt;&lt;object type=&quot;3&quot; unique_id=&quot;10955&quot;&gt;&lt;property id=&quot;20148&quot; value=&quot;5&quot;/&gt;&lt;property id=&quot;20300&quot; value=&quot;Slide 7 - &amp;quot;Access Control Terminology (4 of 5)&amp;quot;&quot;/&gt;&lt;property id=&quot;20307&quot; value=&quot;313&quot;/&gt;&lt;/object&gt;&lt;object type=&quot;3&quot; unique_id=&quot;10956&quot;&gt;&lt;property id=&quot;20148&quot; value=&quot;5&quot;/&gt;&lt;property id=&quot;20300&quot; value=&quot;Slide 8 - &amp;quot;Access Control Terminology (5 of 5)&amp;quot;&quot;/&gt;&lt;property id=&quot;20307&quot; value=&quot;314&quot;/&gt;&lt;/object&gt;&lt;object type=&quot;3&quot; unique_id=&quot;10957&quot;&gt;&lt;property id=&quot;20148&quot; value=&quot;5&quot;/&gt;&lt;property id=&quot;20300&quot; value=&quot;Slide 9 - &amp;quot;Access Control Models&amp;quot;&quot;/&gt;&lt;property id=&quot;20307&quot; value=&quot;315&quot;/&gt;&lt;/object&gt;&lt;object type=&quot;3&quot; unique_id=&quot;10958&quot;&gt;&lt;property id=&quot;20148&quot; value=&quot;5&quot;/&gt;&lt;property id=&quot;20300&quot; value=&quot;Slide 10 - &amp;quot;Discretionary Access Control (D  A  C) (1 of 2)&amp;quot;&quot;/&gt;&lt;property id=&quot;20307&quot; value=&quot;316&quot;/&gt;&lt;/object&gt;&lt;object type=&quot;3&quot; unique_id=&quot;10959&quot;&gt;&lt;property id=&quot;20148&quot; value=&quot;5&quot;/&gt;&lt;property id=&quot;20300&quot; value=&quot;Slide 11 - &amp;quot;Discretionary Access Control (D A C) (2 of 2)&amp;quot;&quot;/&gt;&lt;property id=&quot;20307&quot; value=&quot;317&quot;/&gt;&lt;/object&gt;&lt;object type=&quot;3&quot; unique_id=&quot;10960&quot;&gt;&lt;property id=&quot;20148&quot; value=&quot;5&quot;/&gt;&lt;property id=&quot;20300&quot; value=&quot;Slide 12 - &amp;quot;Mandatory Access Control (M  A  C) (1 of 4)&amp;quot;&quot;/&gt;&lt;property id=&quot;20307&quot; value=&quot;318&quot;/&gt;&lt;/object&gt;&lt;object type=&quot;3&quot; unique_id=&quot;10961&quot;&gt;&lt;property id=&quot;20148&quot; value=&quot;5&quot;/&gt;&lt;property id=&quot;20300&quot; value=&quot;Slide 13 - &amp;quot;Mandatory Access Control (M  A  C) (2 of 4)&amp;quot;&quot;/&gt;&lt;property id=&quot;20307&quot; value=&quot;319&quot;/&gt;&lt;/object&gt;&lt;object type=&quot;3&quot; unique_id=&quot;10962&quot;&gt;&lt;property id=&quot;20148&quot; value=&quot;5&quot;/&gt;&lt;property id=&quot;20300&quot; value=&quot;Slide 14 - &amp;quot;Mandatory Access Control (M  A  C) (3 of 4)&amp;quot;&quot;/&gt;&lt;property id=&quot;20307&quot; value=&quot;320&quot;/&gt;&lt;/object&gt;&lt;object type=&quot;3&quot; unique_id=&quot;10963&quot;&gt;&lt;property id=&quot;20148&quot; value=&quot;5&quot;/&gt;&lt;property id=&quot;20300&quot; value=&quot;Slide 15 - &amp;quot;Mandatory Access Control (M  A  C) (4 of 4)&amp;quot;&quot;/&gt;&lt;property id=&quot;20307&quot; value=&quot;321&quot;/&gt;&lt;/object&gt;&lt;object type=&quot;3&quot; unique_id=&quot;10964&quot;&gt;&lt;property id=&quot;20148&quot; value=&quot;5&quot;/&gt;&lt;property id=&quot;20300&quot; value=&quot;Slide 16 - &amp;quot;Role-Based Access Control&amp;quot;&quot;/&gt;&lt;property id=&quot;20307&quot; value=&quot;322&quot;/&gt;&lt;/object&gt;&lt;object type=&quot;3&quot; unique_id=&quot;10965&quot;&gt;&lt;property id=&quot;20148&quot; value=&quot;5&quot;/&gt;&lt;property id=&quot;20300&quot; value=&quot;Slide 17 - &amp;quot;Rule-Based Access Control&amp;quot;&quot;/&gt;&lt;property id=&quot;20307&quot; value=&quot;323&quot;/&gt;&lt;/object&gt;&lt;object type=&quot;3&quot; unique_id=&quot;10966&quot;&gt;&lt;property id=&quot;20148&quot; value=&quot;5&quot;/&gt;&lt;property id=&quot;20300&quot; value=&quot;Slide 18 - &amp;quot;Attribute-Based Access Control (1 of 2)&amp;quot;&quot;/&gt;&lt;property id=&quot;20307&quot; value=&quot;324&quot;/&gt;&lt;/object&gt;&lt;object type=&quot;3&quot; unique_id=&quot;10967&quot;&gt;&lt;property id=&quot;20148&quot; value=&quot;5&quot;/&gt;&lt;property id=&quot;20300&quot; value=&quot;Slide 19 - &amp;quot;Attribute-Based Access Control (2 of 2)&amp;quot;&quot;/&gt;&lt;property id=&quot;20307&quot; value=&quot;325&quot;/&gt;&lt;/object&gt;&lt;object type=&quot;3&quot; unique_id=&quot;10968&quot;&gt;&lt;property id=&quot;20148&quot; value=&quot;5&quot;/&gt;&lt;property id=&quot;20300&quot; value=&quot;Slide 20 - &amp;quot;Managing Access Through Account Management&amp;quot;&quot;/&gt;&lt;property id=&quot;20307&quot; value=&quot;326&quot;/&gt;&lt;/object&gt;&lt;object type=&quot;3&quot; unique_id=&quot;10969&quot;&gt;&lt;property id=&quot;20148&quot; value=&quot;5&quot;/&gt;&lt;property id=&quot;20300&quot; value=&quot;Slide 21 - &amp;quot;Account Setup&amp;quot;&quot;/&gt;&lt;property id=&quot;20307&quot; value=&quot;327&quot;/&gt;&lt;/object&gt;&lt;object type=&quot;3&quot; unique_id=&quot;10970&quot;&gt;&lt;property id=&quot;20148&quot; value=&quot;5&quot;/&gt;&lt;property id=&quot;20300&quot; value=&quot;Slide 22 - &amp;quot;Employee Accounts (1 of 2)&amp;quot;&quot;/&gt;&lt;property id=&quot;20307&quot; value=&quot;328&quot;/&gt;&lt;/object&gt;&lt;object type=&quot;3&quot; unique_id=&quot;10971&quot;&gt;&lt;property id=&quot;20148&quot; value=&quot;5&quot;/&gt;&lt;property id=&quot;20300&quot; value=&quot;Slide 23 - &amp;quot;Employee Accounts (2 of 2)&amp;quot;&quot;/&gt;&lt;property id=&quot;20307&quot; value=&quot;329&quot;/&gt;&lt;/object&gt;&lt;object type=&quot;3&quot; unique_id=&quot;10972&quot;&gt;&lt;property id=&quot;20148&quot; value=&quot;5&quot;/&gt;&lt;property id=&quot;20300&quot; value=&quot;Slide 24 - &amp;quot;Location-Based Policies&amp;quot;&quot;/&gt;&lt;property id=&quot;20307&quot; value=&quot;330&quot;/&gt;&lt;/object&gt;&lt;object type=&quot;3&quot; unique_id=&quot;10973&quot;&gt;&lt;property id=&quot;20148&quot; value=&quot;5&quot;/&gt;&lt;property id=&quot;20300&quot; value=&quot;Slide 25 - &amp;quot;Standard Naming Conventions&amp;quot;&quot;/&gt;&lt;property id=&quot;20307&quot; value=&quot;331&quot;/&gt;&lt;/object&gt;&lt;object type=&quot;3&quot; unique_id=&quot;10974&quot;&gt;&lt;property id=&quot;20148&quot; value=&quot;5&quot;/&gt;&lt;property id=&quot;20300&quot; value=&quot;Slide 26 - &amp;quot;Time-of-Day Restrictions&amp;quot;&quot;/&gt;&lt;property id=&quot;20307&quot; value=&quot;332&quot;/&gt;&lt;/object&gt;&lt;object type=&quot;3&quot; unique_id=&quot;10975&quot;&gt;&lt;property id=&quot;20148&quot; value=&quot;5&quot;/&gt;&lt;property id=&quot;20300&quot; value=&quot;Slide 27 - &amp;quot;Least Privilege&amp;quot;&quot;/&gt;&lt;property id=&quot;20307&quot; value=&quot;333&quot;/&gt;&lt;/object&gt;&lt;object type=&quot;3&quot; unique_id=&quot;10976&quot;&gt;&lt;property id=&quot;20148&quot; value=&quot;5&quot;/&gt;&lt;property id=&quot;20300&quot; value=&quot;Slide 28 - &amp;quot;Account Auditing&amp;quot;&quot;/&gt;&lt;property id=&quot;20307&quot; value=&quot;334&quot;/&gt;&lt;/object&gt;&lt;object type=&quot;3&quot; unique_id=&quot;10977&quot;&gt;&lt;property id=&quot;20148&quot; value=&quot;5&quot;/&gt;&lt;property id=&quot;20300&quot; value=&quot;Slide 29 - &amp;quot;Best Practices for Access Control&amp;quot;&quot;/&gt;&lt;property id=&quot;20307&quot; value=&quot;335&quot;/&gt;&lt;/object&gt;&lt;object type=&quot;3&quot; unique_id=&quot;10978&quot;&gt;&lt;property id=&quot;20148&quot; value=&quot;5&quot;/&gt;&lt;property id=&quot;20300&quot; value=&quot;Slide 30 - &amp;quot;Separation of Duties&amp;quot;&quot;/&gt;&lt;property id=&quot;20307&quot; value=&quot;336&quot;/&gt;&lt;/object&gt;&lt;object type=&quot;3&quot; unique_id=&quot;10979&quot;&gt;&lt;property id=&quot;20148&quot; value=&quot;5&quot;/&gt;&lt;property id=&quot;20300&quot; value=&quot;Slide 31 - &amp;quot;Job Rotation&amp;quot;&quot;/&gt;&lt;property id=&quot;20307&quot; value=&quot;337&quot;/&gt;&lt;/object&gt;&lt;object type=&quot;3&quot; unique_id=&quot;10980&quot;&gt;&lt;property id=&quot;20148&quot; value=&quot;5&quot;/&gt;&lt;property id=&quot;20300&quot; value=&quot;Slide 32 - &amp;quot;Mandatory Vacations&amp;quot;&quot;/&gt;&lt;property id=&quot;20307&quot; value=&quot;338&quot;/&gt;&lt;/object&gt;&lt;object type=&quot;3&quot; unique_id=&quot;10981&quot;&gt;&lt;property id=&quot;20148&quot; value=&quot;5&quot;/&gt;&lt;property id=&quot;20300&quot; value=&quot;Slide 33 - &amp;quot;Clean Desk Policy&amp;quot;&quot;/&gt;&lt;property id=&quot;20307&quot; value=&quot;339&quot;/&gt;&lt;/object&gt;&lt;object type=&quot;3&quot; unique_id=&quot;10982&quot;&gt;&lt;property id=&quot;20148&quot; value=&quot;5&quot;/&gt;&lt;property id=&quot;20300&quot; value=&quot;Slide 34 - &amp;quot;Implementing Access Control&amp;quot;&quot;/&gt;&lt;property id=&quot;20307&quot; value=&quot;340&quot;/&gt;&lt;/object&gt;&lt;object type=&quot;3&quot; unique_id=&quot;10983&quot;&gt;&lt;property id=&quot;20148&quot; value=&quot;5&quot;/&gt;&lt;property id=&quot;20300&quot; value=&quot;Slide 35 - &amp;quot;Access Control Lists (A C L s) (1 of 2)&amp;quot;&quot;/&gt;&lt;property id=&quot;20307&quot; value=&quot;341&quot;/&gt;&lt;/object&gt;&lt;object type=&quot;3&quot; unique_id=&quot;10984&quot;&gt;&lt;property id=&quot;20148&quot; value=&quot;5&quot;/&gt;&lt;property id=&quot;20300&quot; value=&quot;Slide 36 - &amp;quot;Access Control Lists (A C L s) (2 of 2)&amp;quot;&quot;/&gt;&lt;property id=&quot;20307&quot; value=&quot;342&quot;/&gt;&lt;/object&gt;&lt;object type=&quot;3&quot; unique_id=&quot;10985&quot;&gt;&lt;property id=&quot;20148&quot; value=&quot;5&quot;/&gt;&lt;property id=&quot;20300&quot; value=&quot;Slide 37 - &amp;quot;Group-Based Access Control&amp;quot;&quot;/&gt;&lt;property id=&quot;20307&quot; value=&quot;343&quot;/&gt;&lt;/object&gt;&lt;object type=&quot;3&quot; unique_id=&quot;10986&quot;&gt;&lt;property id=&quot;20148&quot; value=&quot;5&quot;/&gt;&lt;property id=&quot;20300&quot; value=&quot;Slide 38 - &amp;quot;Identity and Access Services&amp;quot;&quot;/&gt;&lt;property id=&quot;20307&quot; value=&quot;344&quot;/&gt;&lt;/object&gt;&lt;object type=&quot;3&quot; unique_id=&quot;10987&quot;&gt;&lt;property id=&quot;20148&quot; value=&quot;5&quot;/&gt;&lt;property id=&quot;20300&quot; value=&quot;Slide 39 - &amp;quot;R A D I U S (1 of 2)&amp;quot;&quot;/&gt;&lt;property id=&quot;20307&quot; value=&quot;345&quot;/&gt;&lt;/object&gt;&lt;object type=&quot;3&quot; unique_id=&quot;10988&quot;&gt;&lt;property id=&quot;20148&quot; value=&quot;5&quot;/&gt;&lt;property id=&quot;20300&quot; value=&quot;Slide 40 - &amp;quot;R A D I U S (2 of 2)&amp;quot;&quot;/&gt;&lt;property id=&quot;20307&quot; value=&quot;346&quot;/&gt;&lt;/object&gt;&lt;object type=&quot;3&quot; unique_id=&quot;10989&quot;&gt;&lt;property id=&quot;20148&quot; value=&quot;5&quot;/&gt;&lt;property id=&quot;20300&quot; value=&quot;Slide 41 - &amp;quot;Kerberos&amp;quot;&quot;/&gt;&lt;property id=&quot;20307&quot; value=&quot;347&quot;/&gt;&lt;/object&gt;&lt;object type=&quot;3&quot; unique_id=&quot;10990&quot;&gt;&lt;property id=&quot;20148&quot; value=&quot;5&quot;/&gt;&lt;property id=&quot;20300&quot; value=&quot;Slide 42 - &amp;quot;Terminal Access Control Access Control System+ (T A C A C S +) (1 of 2)&amp;quot;&quot;/&gt;&lt;property id=&quot;20307&quot; value=&quot;348&quot;/&gt;&lt;/object&gt;&lt;object type=&quot;3&quot; unique_id=&quot;10991&quot;&gt;&lt;property id=&quot;20148&quot; value=&quot;5&quot;/&gt;&lt;property id=&quot;20300&quot; value=&quot;Slide 43 - &amp;quot;Terminal Access Control Access Control System+ (T A C A C S +) (2 of 2)&amp;quot;&quot;/&gt;&lt;property id=&quot;20307&quot; value=&quot;349&quot;/&gt;&lt;/object&gt;&lt;object type=&quot;3&quot; unique_id=&quot;10992&quot;&gt;&lt;property id=&quot;20148&quot; value=&quot;5&quot;/&gt;&lt;property id=&quot;20300&quot; value=&quot;Slide 44 - &amp;quot;Lightweight Directory Access Protocol (L D A P) (1 of 2)&amp;quot;&quot;/&gt;&lt;property id=&quot;20307&quot; value=&quot;350&quot;/&gt;&lt;/object&gt;&lt;object type=&quot;3&quot; unique_id=&quot;10993&quot;&gt;&lt;property id=&quot;20148&quot; value=&quot;5&quot;/&gt;&lt;property id=&quot;20300&quot; value=&quot;Slide 45 - &amp;quot;Lightweight Directory Access Protocol (L D A P) (2 of 2)&amp;quot;&quot;/&gt;&lt;property id=&quot;20307&quot; value=&quot;351&quot;/&gt;&lt;/object&gt;&lt;object type=&quot;3&quot; unique_id=&quot;10994&quot;&gt;&lt;property id=&quot;20148&quot; value=&quot;5&quot;/&gt;&lt;property id=&quot;20300&quot; value=&quot;Slide 46 - &amp;quot;Security Assertion Markup Language (S A M L) (1 of 2)&amp;quot;&quot;/&gt;&lt;property id=&quot;20307&quot; value=&quot;352&quot;/&gt;&lt;/object&gt;&lt;object type=&quot;3&quot; unique_id=&quot;10995&quot;&gt;&lt;property id=&quot;20148&quot; value=&quot;5&quot;/&gt;&lt;property id=&quot;20300&quot; value=&quot;Slide 47 - &amp;quot;Security Assertion Markup Language (S A M L) (2 of 2)&amp;quot;&quot;/&gt;&lt;property id=&quot;20307&quot; value=&quot;353&quot;/&gt;&lt;/object&gt;&lt;object type=&quot;3&quot; unique_id=&quot;10996&quot;&gt;&lt;property id=&quot;20148&quot; value=&quot;5&quot;/&gt;&lt;property id=&quot;20300&quot; value=&quot;Slide 48 - &amp;quot;Authentication Framework Protocols&amp;quot;&quot;/&gt;&lt;property id=&quot;20307&quot; value=&quot;354&quot;/&gt;&lt;/object&gt;&lt;object type=&quot;3&quot; unique_id=&quot;10997&quot;&gt;&lt;property id=&quot;20148&quot; value=&quot;5&quot;/&gt;&lt;property id=&quot;20300&quot; value=&quot;Slide 49 - &amp;quot;Chapter Summary (1 of 2)&amp;quot;&quot;/&gt;&lt;property id=&quot;20307&quot; value=&quot;307&quot;/&gt;&lt;/object&gt;&lt;object type=&quot;3&quot; unique_id=&quot;10998&quot;&gt;&lt;property id=&quot;20148&quot; value=&quot;5&quot;/&gt;&lt;property id=&quot;20300&quot; value=&quot;Slide 50 - &amp;quot;Chapter Summary (2 of 2)&amp;quot;&quot;/&gt;&lt;property id=&quot;20307&quot; value=&quot;308&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15CD346-7E04-45E9-A5B8-DE3F4F314A8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85633A7-9312-411E-B0F2-CB102F9F17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E269CA-DA22-4FA1-8188-B845D08611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35040</TotalTime>
  <Words>5971</Words>
  <Application>Microsoft Office PowerPoint</Application>
  <PresentationFormat>On-screen Show (4:3)</PresentationFormat>
  <Paragraphs>487</Paragraphs>
  <Slides>51</Slides>
  <Notes>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CompTIA Security+ Guide to Network Security Fundamentals, Sixth Edition</vt:lpstr>
      <vt:lpstr>Objectives</vt:lpstr>
      <vt:lpstr>What is Access Control?</vt:lpstr>
      <vt:lpstr>Access Control Terminology (1 of 5)</vt:lpstr>
      <vt:lpstr>Access Control Terminology (2 of 5)</vt:lpstr>
      <vt:lpstr>Access Control Terminology (3 of 5)</vt:lpstr>
      <vt:lpstr>Access Control Terminology (4 of 5)</vt:lpstr>
      <vt:lpstr>Access Control Terminology (5 of 5)</vt:lpstr>
      <vt:lpstr>Access Control Models</vt:lpstr>
      <vt:lpstr>Discretionary Access Control (D  A  C) (1 of 2)</vt:lpstr>
      <vt:lpstr>Discretionary Access Control (D A C) (2 of 2)</vt:lpstr>
      <vt:lpstr>Mandatory Access Control (M  A  C) (1 of 4)</vt:lpstr>
      <vt:lpstr>Mandatory Access Control (M  A  C) (2 of 4)</vt:lpstr>
      <vt:lpstr>Mandatory Access Control (M  A  C) (3 of 4)</vt:lpstr>
      <vt:lpstr>Mandatory Access Control (M  A  C) (4 of 4)</vt:lpstr>
      <vt:lpstr>Role-Based Access Control</vt:lpstr>
      <vt:lpstr>Rule-Based Access Control</vt:lpstr>
      <vt:lpstr>Attribute-Based Access Control (1 of 2)</vt:lpstr>
      <vt:lpstr>Attribute-Based Access Control (2 of 2)</vt:lpstr>
      <vt:lpstr>Managing Access Through Account Management</vt:lpstr>
      <vt:lpstr>Account Setup</vt:lpstr>
      <vt:lpstr>Employee Accounts (1 of 2)</vt:lpstr>
      <vt:lpstr>Employee Accounts (2 of 2)</vt:lpstr>
      <vt:lpstr>Location-Based Policies</vt:lpstr>
      <vt:lpstr>Standard Naming Conventions</vt:lpstr>
      <vt:lpstr>Time-of-Day Restrictions</vt:lpstr>
      <vt:lpstr>Least Privilege</vt:lpstr>
      <vt:lpstr>Account Auditing</vt:lpstr>
      <vt:lpstr>Best Practices for Access Control</vt:lpstr>
      <vt:lpstr>Separation of Duties</vt:lpstr>
      <vt:lpstr>Job Rotation</vt:lpstr>
      <vt:lpstr>Mandatory Vacations</vt:lpstr>
      <vt:lpstr>Clean Desk Policy</vt:lpstr>
      <vt:lpstr>Implementing Access Control</vt:lpstr>
      <vt:lpstr>Access Control Lists (A C L s) (1 of 2)</vt:lpstr>
      <vt:lpstr>Access Control Lists (A C L s) (2 of 2)</vt:lpstr>
      <vt:lpstr>Group-Based Access Control</vt:lpstr>
      <vt:lpstr>Identity and Access Services</vt:lpstr>
      <vt:lpstr>R A D I U S (1 of 2)</vt:lpstr>
      <vt:lpstr>R A D I U S (2 of 2)</vt:lpstr>
      <vt:lpstr>Kerberos</vt:lpstr>
      <vt:lpstr>Terminal Access Control Access Control System+ (T A C A C S +) (1 of 2)</vt:lpstr>
      <vt:lpstr>Terminal Access Control Access Control System+ (T A C A C S +) (2 of 2)</vt:lpstr>
      <vt:lpstr>Lightweight Directory Access Protocol (L D A P) (1 of 2)</vt:lpstr>
      <vt:lpstr>Lightweight Directory Access Protocol (L D A P) (2 of 2)</vt:lpstr>
      <vt:lpstr>Security Assertion Markup Language (S A M L) (1 of 2)</vt:lpstr>
      <vt:lpstr>Security Assertion Markup Language (S A M L) (2 of 2)</vt:lpstr>
      <vt:lpstr>Authentication Framework Protocols</vt:lpstr>
      <vt:lpstr>Review Questions</vt:lpstr>
      <vt:lpstr>Chapter Summary (1 of 2)</vt:lpstr>
      <vt:lpstr>Chapter Summary (2 of 2)</vt:lpstr>
    </vt:vector>
  </TitlesOfParts>
  <Company>SPi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Ken Hunnicutt</cp:lastModifiedBy>
  <cp:revision>1103</cp:revision>
  <cp:lastPrinted>2010-11-12T17:54:40Z</cp:lastPrinted>
  <dcterms:created xsi:type="dcterms:W3CDTF">2007-02-15T20:50:52Z</dcterms:created>
  <dcterms:modified xsi:type="dcterms:W3CDTF">2018-09-07T14:57:20Z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