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4"/>
  </p:sldMasterIdLst>
  <p:notesMasterIdLst>
    <p:notesMasterId r:id="rId58"/>
  </p:notesMasterIdLst>
  <p:handoutMasterIdLst>
    <p:handoutMasterId r:id="rId59"/>
  </p:handoutMasterIdLst>
  <p:sldIdLst>
    <p:sldId id="358" r:id="rId5"/>
    <p:sldId id="257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2" r:id="rId28"/>
    <p:sldId id="331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7" r:id="rId53"/>
    <p:sldId id="356" r:id="rId54"/>
    <p:sldId id="359" r:id="rId55"/>
    <p:sldId id="307" r:id="rId56"/>
    <p:sldId id="309" r:id="rId57"/>
  </p:sldIdLst>
  <p:sldSz cx="9144000" cy="6858000" type="screen4x3"/>
  <p:notesSz cx="9372600" cy="70866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A8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6296" autoAdjust="0"/>
  </p:normalViewPr>
  <p:slideViewPr>
    <p:cSldViewPr>
      <p:cViewPr>
        <p:scale>
          <a:sx n="78" d="100"/>
          <a:sy n="78" d="100"/>
        </p:scale>
        <p:origin x="-10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9" y="457475"/>
            <a:ext cx="5667594" cy="98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IN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IN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Security+ Guide to Network Security Fundamentals, Sixth Edition</a:t>
            </a:r>
            <a:endParaRPr lang="en-US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13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Assessment and Data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 (4 of 4)</a:t>
            </a:r>
          </a:p>
        </p:txBody>
      </p:sp>
      <p:pic>
        <p:nvPicPr>
          <p:cNvPr id="5" name="Picture 4" descr="Figure 13-2 Attack tree for logging into restricted account.An illustration shows an attack tree for logging into restricted account. The tree is listed in four connected levels which as follows: Level 1: Log in to restricted account; Level 2 connected to level 1: Steal password digest file, Learn password, Guess password; Level 3 connected to learn password: Find written password, Get password from user; Level 4 connected to get password from user: Install keylogger, Shoulder surf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3151"/>
            <a:ext cx="5770486" cy="37780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appraisal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current weaknesses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 snapshot of current organization security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asset should be viewed in light of each threat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each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Assessment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assessment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damage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would result from an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the likelihood that the vulnerability is a risk to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Assessment (2 of 2)</a:t>
            </a:r>
          </a:p>
        </p:txBody>
      </p:sp>
      <p:graphicFrame>
        <p:nvGraphicFramePr>
          <p:cNvPr id="5" name="Table 4" descr="A table titled, vulnerability impact scale. The table has 5 rows and 3 columns. The columns have the following headings from left to right. Impact, description, example. The row entries are as follows. Row 1: impact, no impact; description, this vulnerability would not affect the organization; example, the theft of a mouse attached to a desktop computer would not affect the operations of the organization. Row 2: impact, small impact; description, small impact vulnerabilities would produce limited periods of inconvenience and possibly result in changes to a procedure; example, a specific brand and type of hard disk drive that fails might require that spare drives be made available and that devices with those drives be periodically tested. Row 3: impact, significant; description, a vulnerability that results in a loss of employee productivity due to downtime or causes a capital outlay to alleviate it could be considered significant; example, malware that is injected into the network could be classified as a significant vulnerability. Row 4: impact, major; description, major vulnerabilities are those that have a considerable negative impact on revenue; example, the theft of the latest product research and development data through a backdoor could be considered a major vulnerability. Row 5: impact, catastrophic; description, vulnerabilities that are ranked as catastrophic are events that would cause the organization to cease functioning or be seriously crippled in its capacity to perform; example, a tornado that destroys an office building and all the company’s data could be a catastrophic vulnerability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72110"/>
              </p:ext>
            </p:extLst>
          </p:nvPr>
        </p:nvGraphicFramePr>
        <p:xfrm>
          <a:off x="1600200" y="1371600"/>
          <a:ext cx="6553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impact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vulnerability would not affect the organization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theft of a mouse attached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 desktop computer would not affect the operations of the organization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impact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Would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produce limited periods of inconvenience and possibly result in changes to a procedure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specific brand and type of hard disk drive that fails might require spare drives be made available and devices with those drive be periodically tested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vulnerability that results in a loss of employee productivity due to downtime or causes a capital outlay to alleviate it could be considered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significant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Malware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is injected into the network could be classified as a significant vulnerability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vulnerabilities are those that have a considerable negative impact on revenue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theft of the latest product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research and development data through a backdoor could be considered a major vulnerability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Catastrophic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Vulnerabilities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are ranked as catastrophic are events that would cause the organization to cease functioning or be seriously crippled in its capacity to perform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tornado that destroys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office building and all the company’s data could be a catastrophic vulnerability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5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mitigation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what to do about risks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how much risk can be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tolerated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 descr="A table titled, vulnerability assessment actions and steps. The table has 5 rows and 2 columns. The columns have the following headings from left to right. Vulnerability assessment action, steps. The row entries are as follows. Row 1. Vulnerability assessment action, 1; asset identification. Steps, a. Inventory the assets b. Determine the assets’ relative value. Row 2. Vulnerability assessment action, 2; threat identification. Steps, a. Classify threats by category b. Design attack tree. Row 3. Vulnerability assessment action, 3; vulnerability appraisal. Steps, a. Determine current weaknesses in protecting assets b. Use vulnerability assessment tools. Row 4. Vulnerability assessment action, 4; risk assessment. Steps, a. Estimate impact of vulnerability on organization b. Calculate risk likelihood and impact of the risk. Row 5. Vulnerability assessment action, 5; risk mitigation. Steps, a. Decide what to do with the risk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43458"/>
              </p:ext>
            </p:extLst>
          </p:nvPr>
        </p:nvGraphicFramePr>
        <p:xfrm>
          <a:off x="620684" y="2777952"/>
          <a:ext cx="802640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Vulnerability assessment 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Asset identification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 the assets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the assets’ relative 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Threat identification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threats by category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attack tree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Vulnerability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appraisal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Determine current weaknesses in protecting assets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vulnerability assessment tools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Risk assessment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impact of vulnerability on organization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risk likelihood and impact of the risk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Risk mitigation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Decide what to do with the risk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Assessment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available to perform vulnerability assessments: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scanners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analyzers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 and honeynets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 grabbing tools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Crackers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tools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2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Scanners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893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information exchange between one system’s program and another system’s corresponding program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numeric value as an identifier to the applications and services on these systems (port number)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number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unique identifier for applications and services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bits in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6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Scanners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920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divides port numbers into three categories: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Well-known port numbers (0-1023)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for most universal applications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port numbers (1024-49151)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applications not as widely used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and private port numbers (49152-65535)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for any application to use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of what port is being used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by attacker to target a specific service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scanner software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Searches system for port vulnerabilities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determine port state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Open, closed, or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Scanners (3 of 3)</a:t>
            </a:r>
          </a:p>
        </p:txBody>
      </p:sp>
      <p:pic>
        <p:nvPicPr>
          <p:cNvPr id="6" name="Picture 5" descr="Figure 13-3 Port scanner. Port scanners are typically used to determine the state of a port to know what applications or services are running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056632" cy="49011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7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Analyzers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6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analyzers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or software that captures packets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 and analyze contents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known as sniffers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uses for protocol analyzers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network administrators for troubleshooting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Characterizing network traffic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analysis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fine-tune the network and manage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5892800" cy="2800767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13.1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to assess the security posture of an enterprise</a:t>
            </a:r>
          </a:p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13.2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assessment and explain why it is important</a:t>
            </a:r>
          </a:p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13.3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differences between vulnerability scanning and penetration testing</a:t>
            </a:r>
          </a:p>
          <a:p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13.4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techniques for practicing data privacy and security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 Analyzers (2 of 2)</a:t>
            </a:r>
          </a:p>
        </p:txBody>
      </p:sp>
      <p:pic>
        <p:nvPicPr>
          <p:cNvPr id="6" name="Picture 5" descr="The screenshot shows n a t, underscore, home, underscore, side p c a p, left bracket, wideshark 1.10.5, left parenthesis, s v n r e v 5 4 2 6 2 from, forward slash, trunk 1.10, right parenthesis, right bracket window. The window display as no., time, source, destination, protocol, length, and info of protocols. Some of them are as follows: No. 56. Time: 16: 43:07, 3 7 8 4 0 2. Source: 192.168.1.100. Destination: 64. 233. 169.104. Protocol: h t t P. Length: 689. Info: g e t, forward slash, h t t p, forward slash, 1.1. No. 60. Time: 16:43:07, 427932. Source: 64.233.169.104. Destination: 192.168.1.100. Protocol: h t t p. Length: 814. Info: h t t p, forward slash, 1.1 200 o k, text, forward slash. Number 56 is selected. When it is selected the protocol analyzer, it decodes the protoco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7" y="1420427"/>
            <a:ext cx="7222046" cy="431407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782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term for a range of products that look for vulnerabilities in networks or systems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 for enterprises are intended to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several vulnerabilities and alert network administrators 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vulnerability scanners: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scanner – sends “probes” to network devices and examine the responses received back to evaluate whether a specific device needs remediation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scanner – can identify the current software OS and applications being used on the network and indicate which devices might have a vulnerability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take action to resolve security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7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vulnerability scanner can: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when new systems are added to network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when an application is compromised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when an internal system begins to port scan other systems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which ports are served and which ports are browsed for each individual system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which applications and servers host or transmit sensitive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a log of all interactive network sessions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all client and server application vulnerabilities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which systems communicate with other internal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 (3 of 4)</a:t>
            </a:r>
          </a:p>
        </p:txBody>
      </p:sp>
      <p:graphicFrame>
        <p:nvGraphicFramePr>
          <p:cNvPr id="6" name="Table 5" descr="A table titled, types of vulnerability scanners. The table has 3 rows and 3 columns. The columns have the following headings from left to right. Type, description, uses. The row entries are as follows. Row 1: type, network mapping scanner; description, combines network device discovery tools and network scanners to find open ports or discover shared folders; uses, can be used to create visual maps of the network that also identify vulnerabilities that need correction. Row 2: type, wireless scanner; description, can discover malicious wireless network activity such as failed login attempts, record these to an event log, and alert an administrator; uses, detects security weaknesses inside the local wireless network with internal vulnerability scanning. Row 3: type, configuration compliance scanner; description, used to evaluate and report any compliance issues related to specific industry guidelines; uses, a compliance audit is a comprehensive review of how an enterprise follows regulatory guidelines, as seen in figure 13-5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44724"/>
              </p:ext>
            </p:extLst>
          </p:nvPr>
        </p:nvGraphicFramePr>
        <p:xfrm>
          <a:off x="1447802" y="1895301"/>
          <a:ext cx="693157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6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5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mapping scanner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Combines network device discovery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tools and network scanners to find open ports or discover shared folders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used to create visual maps of the network that also identify vulnerabilities that need correction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Wireless scanner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discover malicious wireless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network activity such as failed login attempts, record these to an event log, and alert an administrator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Detects security weaknesses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inside the local wireless network with internal vulnerability scanning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Configuration compliance scanner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evaluate and report any compliance issues related to specific industry guidelines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compliance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audit is a comprehensive review of how an enterprise follows regulatory guidelines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Scanners (4 of 4)</a:t>
            </a:r>
          </a:p>
        </p:txBody>
      </p:sp>
      <p:pic>
        <p:nvPicPr>
          <p:cNvPr id="3" name="Picture 2" descr="The screenshot shows the security center window. The drops down list in the window are as follows: dashboard, analysis, scans, reporting, assets, workflow, and users. The label on the top left of the window reads, r b i: compliance and monitoring. On the left pane of the window, the label reads, compliance summary, to subnets with compliance concerns. The compliance summary gives information about the I p address, total and vulnerabilities. Below this, the following labels are shown: Malware detection, version d b r- anti-virus, event analysis- event detection. The event analysis- event detection gives information about the plugin I d, name, severity and total. Below this, information about severity data is shown. On the right pane, the following labels are shown: compliance summary- source configuration compliance checks, authentication and access control- compliance checks, c b f- windows detections, c b f mobile devices and removable media, version d b r- remote access, synchronized log collection- log resources with 24 hour event count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5541638" cy="49904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4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 and Honeynets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Honeypot: a computer protected by minimal security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Intentionally configured with vulnerabilities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bogus data files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to trick attackers into revealing their techniques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then be determined if actual production systems could thwart such an attack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Honeynet: a network set up with one or more honeypots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with intentional vulnerabilities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0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 and Honeynets (2 of 2)</a:t>
            </a:r>
          </a:p>
        </p:txBody>
      </p:sp>
      <p:pic>
        <p:nvPicPr>
          <p:cNvPr id="6" name="Picture 5" descr="Figure 13-6 Honeypot dashbord. A honeypot dashboard lists the attacker probes by I P address, targeted port, and originating continent. Source: Elasticsearch B V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28" y="1447800"/>
            <a:ext cx="7102964" cy="44714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 Grabbing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1621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Banner: a message that a service transmits when another program connects to it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banner for a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will typically show the type of server software, version number, when it was last modified, an other similar information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 grabbing: when a program is used to intentionally gather this information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as an assessment tool to perform an inventory on the services and systems operating on a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33132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Crackers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to break (“crack”) the security of a system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cracker in a vulnerability assessment can help determine how secure that system is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cracker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test the security of a wireless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by attempting to break its protections of Wi-Fi Protected Access (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cracker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Intended to break the digest of a password to determine its strength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89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Command-Line Tools (1 of 2)</a:t>
            </a:r>
          </a:p>
        </p:txBody>
      </p:sp>
      <p:graphicFrame>
        <p:nvGraphicFramePr>
          <p:cNvPr id="5" name="Table 4" descr="A table titled, operating system command-line tools. The table has 9 rows and 3 columns. The columns have the following headings from left to right. Name, description, how used. The row entries are as follows. Row 1: name, ping; description, tests the connection between two network devices; how used, can flood the network to determine how it responds to a denial of service attack. Row 2: name, net stat; description, displays detailed information about how a device is communicating with other network devices; how used, used to determine the source of malware that is sending out stolen information or communicating with a command and control server. Row 3: name, t r a y c e r t; description, shows the path that a packet takes; how used, can detect faulty or malicious routing paths. Row 4: name, ns lookup; description, queries the domain name system, d n s, to obtain a specific domain name or I p address mapping; how used, used to verify correct d n s configurations. Row 5: name, dig; description, Linux command-line alternative to ns lookup; how used, more robust tool that can also verify d n s configurations. Row 6: name, ay r p; description, view and modify address resolution protocol, ay r p cache; how used, can view ay r p cache to uncover ay r p poisoning attack. Row 7: name, I p c o n f I g; description, displays all current t c p or I p network configuration values and refreshes dynamic host configuration protocol, d h c p and d n s settings; how used, used to alter current settings such as I p address, subnet mask, and default gateway to test if configurations are secure. Row 8: name, I p and if c o n f I g; description, Linux implementations of I p c o n f I g; how used, like I p c o n f I g, it can test to determine if configurations are secure. Row 9: name, t c p dump; description, view and modify address resolution protocol ay r p, cache; how used, can monitor network traffic for unauthorized traffic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61022"/>
              </p:ext>
            </p:extLst>
          </p:nvPr>
        </p:nvGraphicFramePr>
        <p:xfrm>
          <a:off x="875607" y="1330496"/>
          <a:ext cx="7769775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49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Used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the connection between two network devices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flood the network to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determine how it responds to a Denial of Service attack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netstat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 detailed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information about how a device is communicating with other network devices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determine the source of malware that is sending out stolen information or communicating with a command and control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tracert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the path that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packet takes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detect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faulty or malicious routing paths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nslookup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Queries the DNS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obtain a specific domain name or IP address mapping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verify correct DNS configurations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command-line alternative to Nslookup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robust tool that can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also verify DNS configurations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arp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and modify Address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Resolution Protocol cache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view ARP cache to uncover ARP poisoning attacks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ipconfig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 all current TCP/IP network configuration values and refreshes DHCP and DNS settings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alter current settings such as IP address, subnet mask, and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default gateway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ifconfig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 implementations of Ipconfig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 to determine if configurations are secure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tcpdump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 command-line protocol analyzer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monitor network traffic for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unauthorized traffic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Assessing the Security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619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step in any security protection plan begins with an assessment of the security posture of the enterprise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reveal existing vulnerabilities that must be addressed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variety of techniques and tools can be used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55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Command-Line Tools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5853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third-party tools that can be used for vulnerability scanning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Nmap (network mapper)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security vulnerability scanner that can determine which devices are connected to the network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command-line alternative to Nmap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by itself or driven by other programs and scripts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2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470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Exploitation framework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replicate attacks during a vulnerability assessment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structure of exploits and monitoring tools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technology that hides the existence of data in a seemingly harmless data file, image file, audio file, or video file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assessment tools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determine if data is hidden well enough to thwart unauthorized users from finding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18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9337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automated software search through a system for known security weaknesses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report of potential exposures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be compared against baseline scans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changes can be investigated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scan looks to: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vulnerabilities or security weaknesses found in the system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 lack of security controls that are missing to establish a secure framework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common misconfigurations (in hardware and software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0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Scanning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864475" cy="317009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methods for performing a vulnerability scan: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Intrusive vulnerability scan - attempts to actually penetrate the system to perform a simulated attack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Non-intrusive vulnerability scan - uses only available information to hypothesize the status of the vulnerability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Credentialed vulnerability scan 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credentials (username and password) to the scanner so tests for additional internal vulnerabilities can be performed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Non-credentialed scans do not use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Penetration Testing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4682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exploit system weaknesses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on tester’s skill, knowledge, cunning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conducted by independent contractor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are usually conducted outside the security perimeter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even disrupt network operations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result: penetration test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1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Penetration Testing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54874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different techniques can be used: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box test - tester has no prior knowledge of network infrastructure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box test - tester has in-depth knowledge of network and systems being tested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box test - some limited information has been provided to the tester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methods by which information is gathered: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reconnaissance – involves actively probing the system to find information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reconnaissance – the tester uses tools that do not raise any alarms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7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Penetration Testing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53943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tester has gathered information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step is to perform an initial exploitation by using that information to determine if it provides entry to the secure network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in side the network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 attempts to perform a pivot (moving around inside the network)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Pentester’s goal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 escalation or exploiting a vulnerability to access an ever-higher level of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Testers must rely on persistence to continue to probe for weaknesses and exploit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8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Practicing Data Privacy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4704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data theft may involve stealing proprietary business information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research for a new product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data theft involves user personal data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credit card numbers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theft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Practicing data privacy and security involves understanding what privacy is and its risks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 as practical steps in keeping data safe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26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Privacy?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29546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or condition of being free from public attention to the degree that you determine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right to be left alone to the level that you choose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collected on almost all actions today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web surfing, purchases, user surveys, and questionnaires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then aggregated by data brokers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sell the data to interested third parties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Associated with Private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21390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associated with use of private data fall into three categories: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inconveniences and identity theft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 with groups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inferences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have led to concern by individuals regarding how their private data is being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Vulnerability Assessment?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systematic and methodical evaluation of the security posture of the enterprise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examines the exposure to attackers, forces of nature, and any potentially harmful entity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Aspects of vulnerability assessment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identification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appraisal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assessment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20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Data Privacy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163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need to keep data private and secure for legal and compliance issues, which is following the: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of legislation, prescribed rules and regulations, specified standards, and terms of a contract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laws include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Sarbox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 maintaining data privacy and security: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following a overall security methodology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labeling and handling sensitive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that data is destroyed when no longer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0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6971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techniques for mitigating and deterring attacks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security posture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and configuring controls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Hardening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7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Security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55481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posture describes  an approach, philosophy, or strategy regarding security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that make up a security posture: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baseline configuration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security checklist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evaluated against baseline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security monitoring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Regularly observe systems and networks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Remediation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vulnerabilities are exposed, put plan in place to address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3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Appropriate Controls</a:t>
            </a:r>
          </a:p>
        </p:txBody>
      </p:sp>
      <p:graphicFrame>
        <p:nvGraphicFramePr>
          <p:cNvPr id="5" name="Table 4" descr="A table titled, appropriate controls for different security goals. The table has 4 rows and 2 columns. The columns have the following headings from left to right. Security goal, common controls. The row entries are as follows. Row 1: security goal, confidentiality; common controls, encryption, steganography, access controls. Row 2: security goal, integrity; common controls, hashing, digital signatures, certificates, nonrepudiation tools. Row 3: security goal, availability; common controls, redundancy, fault tolerance, patching. Row 4: security goal, safety; common controls, fencing and lighting, locks, c c t v, escape plans and routes, safety drill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14536"/>
              </p:ext>
            </p:extLst>
          </p:nvPr>
        </p:nvGraphicFramePr>
        <p:xfrm>
          <a:off x="1821876" y="2286000"/>
          <a:ext cx="6096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goal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Confidentiality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Encryption,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steganography, access controls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Integrity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Hashing,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digital signatures, certificates, nonrepudiation tools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Redundancy, fault tolerance, patching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Safety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Fencing and lighting, locks, C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V, escape plans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routes, safety drills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1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 Controls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configuring controls is key to mitigating and deterring attacks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controls are for detection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camera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controls are for prevention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positioned security guard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security controls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configured to detect attacks and sound alarms, or prevent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5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 Controls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5853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consideration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normal function is interrupted by failure: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higher priority, security or safety?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Fail-open lock unlocks doors automatically upon failure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Fail-safe lock automatically locks</a:t>
            </a:r>
          </a:p>
          <a:p>
            <a:pPr marL="685800" lvl="2" indent="-171450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security level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can be configured in fail-safe or fail-open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4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93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 of hardening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eliminate as many security risks as possible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hardening techniques include: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accounts with passwords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Disabling unnecessary accounts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Disabling unnecessary services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management interfaces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65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2398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important to provide information regarding events that occur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that action can be taken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or alerts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warning if specific situation is occurring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alert if too many failed password attempts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can provide information on trends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indicate a serious impending situation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multiple user accounts experiencing multiple password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3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Labeling and Handling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Sensitive data must be properly labeled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mislabeled, could accidentally be publicly distributed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sensitive labeling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help ensure proper data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04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Labeling and Handling (2 of 2)</a:t>
            </a:r>
          </a:p>
        </p:txBody>
      </p:sp>
      <p:graphicFrame>
        <p:nvGraphicFramePr>
          <p:cNvPr id="6" name="Table 5" descr="A table titled, data sensitivity labeling and handling. The table has 6 rows and 3 columns. The columns have the following headings from left to right. Data label, description, handling. The row entries are as follows. Row 1: data label, confidential; description, highest level of sensitivity; handling, should only be made available to users with highest level of preapproved authentication. Row 2: data label, private; description, restricted data with a medium level of confidentiality; handling, for users who have a need-to-know basis of the contents. Row 3: data label, proprietary; description, belongs to the enterprise; handling, can be available to any current employees or contractors. Row 4: data label, public; description, no risk of release; handling, for all public consumption; data is assumed to be public if no other data label is attached. Row 5: data label, personally identifiable information, p I I; description, data that could potentially identify a specific individual; handling, should be kept secure so that an individual cannot be singled out for identification. Row 6: data label, protected health information, p h I ; description, data about a person’s health status, provision of health care, or payment for health care; handling, must be kept secure as mandated by h I p ay ay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96471"/>
              </p:ext>
            </p:extLst>
          </p:nvPr>
        </p:nvGraphicFramePr>
        <p:xfrm>
          <a:off x="1788621" y="1576647"/>
          <a:ext cx="6096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20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Confidential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Highest level of security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 be made available to users with highest level of preapproved authentication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Restricted data with a medium level of confidentiality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users who have a need-to-know basis of the contents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Proprietary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Belongs to the enterprise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available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any current employees or contractors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risk of release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all public consumption; data is assumed to be public if no other data label is attached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Personally Identifiable Information (P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that could potentially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identify a specific individual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 be kept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secure so that an individual cannot be singled out for identification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 Health Information (P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about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person’s health status, provision of health care, or payment for health care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 be kept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secure as mandated by H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Identification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identification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inventorying items with economic value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assets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assets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20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469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media can be destroyed by burning, shredding, pulping, or pulverizing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media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should never be erased using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“delete” command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could still be retrieved by using third-party tools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Wiping – overwriting the disk space with zeros or random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Degaussing – permanently destroys the entire magnetic-based drive</a:t>
            </a:r>
          </a:p>
          <a:p>
            <a:pPr marL="685800" lvl="2" indent="-1714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reducing or eliminating the magnetic field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54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Questions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2246"/>
            <a:ext cx="8415338" cy="56630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following is a systematic and methodical evaluation of the exposure of assets to attackers, forces of nature, and any other entity that could cause potential harm?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Vulnerability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Penetration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Vulnerability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Risk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appraisal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following constructs scenarios of the types of threats that assets can face to learn who the attackers are, why they attack, and what types of attacks may occur?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Vulnerability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Risk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Attack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Threat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tester is given the IP addresses, network diagrams, and source code of customer applications, the tester is using which technique?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Black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White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Gray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Blue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assessment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Methodical evaluation of exposure of assets to risk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are five steps in a vulnerability assessment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tool used to assist in determining potential threats is a process known as threat modeling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techniques can be used in a vulnerability assessment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scanners, protocol analyzers, honeypots, and honeynets are used as assessment tools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 grabbing can be used to perform an inventory on the services and systems operating on 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85706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vulnerability scan searches system for known security weakness and reports findings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Penetration testing designed to exploit any discovered system weaknesses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 may have various levels of system knowledge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is defined as the state or condition of being free from public attention to the degree that you determine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techniques used to mitigate and deter attacks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security posture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configuration of controls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Hardening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Identification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6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inventory has been taken, it is important to determine each item’s relative value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Factor’s to consider in determining value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critical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is to the goals of organization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revenue asset generates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difficult to replace asset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asset unavailability to the organization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organizations assign a numeric value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5 being extremely valuable and 1 being the least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4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7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potential threats that come from threat agents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threat agent is any person or thing with the power to carry out a threat against an asset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modeling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understand attackers and their methods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done by constructing threat scenarios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 tree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visual representation of potential attacks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Drawn as an inverted tree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3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 (2 of 4)</a:t>
            </a:r>
          </a:p>
        </p:txBody>
      </p:sp>
      <p:graphicFrame>
        <p:nvGraphicFramePr>
          <p:cNvPr id="5" name="Table 4" descr="A table titled, common threats. The table has 12 rows and 2 columns. The columns have the following headings from left to right. Category of threat, example. The row entries are as follows. Row 1: category of threat, natural disasters; example, fire, flood, or earthquake destroys data. Row 2: category of threat, compromise of intellectual property; example, software is pirated or copyright infringed. Row 3: category of threat, espionage; example, spy steals production schedule. Row 4: category of threat, extortion; example, mail clerk is blackmailed into intercepting letters. Row 5: category of threat, hardware failure or errors; example, firewall blocks all network traffic. Row 6: category of threat, human error; example, employee drops laptop computer in parking lot. Row 7: category of threat, sabotage or vandalism; example, attacker implants worm that erases files. Row 8: category of threat, software attacks; example, virus, worm, or denial of service compromises hardware or software. Row 9: category of threat, software failure or errors; example, bug prevents program from properly loading. Row 10: category of threat, technical obsolescence; example, program does not function under new version of operating system. Row 11: category of threat, theft; example, desktop system is stolen from unlocked room. Row 12: category of threat, utility interruption; example, electrical power is cut off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6372"/>
              </p:ext>
            </p:extLst>
          </p:nvPr>
        </p:nvGraphicFramePr>
        <p:xfrm>
          <a:off x="1593082" y="1689220"/>
          <a:ext cx="6477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threat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 disasters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Fire, flood, or earthquake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destroys data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Compromise of intellectual property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is pirated or copyright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infringed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Espionage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Spy steals production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schedule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Extortion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Mail clerk is blackmailed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intercepting letters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failure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error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Firewall blocks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network traffic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error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drops laptop computer in parking lot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Sabotage or vandalism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Attacker implants worm that erases files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83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attacks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Virus, worm, or denial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service compromises hardware or software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failure or errors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 prevents program from properly loading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83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obsolescence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does not function under new version of operating system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Theft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Desktop system is stolen from unlocked room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27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 interruption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Electrical power is cut off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 Evaluation (3 of 4)</a:t>
            </a:r>
          </a:p>
        </p:txBody>
      </p:sp>
      <p:pic>
        <p:nvPicPr>
          <p:cNvPr id="3" name="Picture 2" descr="Figure 13-1 Attack tree stealing a car stereo. An illustration shows the attack tree for stealing a car stereo. The tree is listed in four connected levels which as follows: Level 1: Steal car stereo; Level 2 connecting from steal car radio: Break glass, Steal key, Carjack; Level 3 connecting from steal key: Grab purse, Make copy; Level 4 connecting from make copy: Threaten attendant, Blackmail attendant, Bribe attendant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47" y="1837765"/>
            <a:ext cx="6839506" cy="32088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0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6.0&quot;&gt;&lt;object type=&quot;1&quot; unique_id=&quot;10001&quot;&gt;&lt;object type=&quot;8&quot; unique_id=&quot;10677&quot;&gt;&lt;/object&gt;&lt;object type=&quot;2&quot; unique_id=&quot;10678&quot;&gt;&lt;object type=&quot;3&quot; unique_id=&quot;10679&quot;&gt;&lt;property id=&quot;20148&quot; value=&quot;5&quot;/&gt;&lt;property id=&quot;20300&quot; value=&quot;Slide 1 - &amp;quot;CompT I A Security+ Guide to Network Security Fundamentals, Sixth Edition&amp;quot;&quot;/&gt;&lt;property id=&quot;20307&quot; value=&quot;358&quot;/&gt;&lt;/object&gt;&lt;object type=&quot;3&quot; unique_id=&quot;10680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681&quot;&gt;&lt;property id=&quot;20148&quot; value=&quot;5&quot;/&gt;&lt;property id=&quot;20300&quot; value=&quot;Slide 3 - &amp;quot;Assessing the Security Posture&amp;quot;&quot;/&gt;&lt;property id=&quot;20307&quot; value=&quot;310&quot;/&gt;&lt;/object&gt;&lt;object type=&quot;3&quot; unique_id=&quot;10682&quot;&gt;&lt;property id=&quot;20148&quot; value=&quot;5&quot;/&gt;&lt;property id=&quot;20300&quot; value=&quot;Slide 4 - &amp;quot;What is Vulnerability Assessment?&amp;quot;&quot;/&gt;&lt;property id=&quot;20307&quot; value=&quot;311&quot;/&gt;&lt;/object&gt;&lt;object type=&quot;3&quot; unique_id=&quot;10683&quot;&gt;&lt;property id=&quot;20148&quot; value=&quot;5&quot;/&gt;&lt;property id=&quot;20300&quot; value=&quot;Slide 5 - &amp;quot;Asset Identification (1 of 2)&amp;quot;&quot;/&gt;&lt;property id=&quot;20307&quot; value=&quot;312&quot;/&gt;&lt;/object&gt;&lt;object type=&quot;3&quot; unique_id=&quot;10684&quot;&gt;&lt;property id=&quot;20148&quot; value=&quot;5&quot;/&gt;&lt;property id=&quot;20300&quot; value=&quot;Slide 6 - &amp;quot;Asset Identification (2 of 2)&amp;quot;&quot;/&gt;&lt;property id=&quot;20307&quot; value=&quot;313&quot;/&gt;&lt;/object&gt;&lt;object type=&quot;3&quot; unique_id=&quot;10685&quot;&gt;&lt;property id=&quot;20148&quot; value=&quot;5&quot;/&gt;&lt;property id=&quot;20300&quot; value=&quot;Slide 7 - &amp;quot;Threat Evaluation (1 of 4)&amp;quot;&quot;/&gt;&lt;property id=&quot;20307&quot; value=&quot;314&quot;/&gt;&lt;/object&gt;&lt;object type=&quot;3&quot; unique_id=&quot;10686&quot;&gt;&lt;property id=&quot;20148&quot; value=&quot;5&quot;/&gt;&lt;property id=&quot;20300&quot; value=&quot;Slide 8 - &amp;quot;Threat Evaluation (2 of 4)&amp;quot;&quot;/&gt;&lt;property id=&quot;20307&quot; value=&quot;315&quot;/&gt;&lt;/object&gt;&lt;object type=&quot;3&quot; unique_id=&quot;10687&quot;&gt;&lt;property id=&quot;20148&quot; value=&quot;5&quot;/&gt;&lt;property id=&quot;20300&quot; value=&quot;Slide 9 - &amp;quot;Threat Evaluation (3 of 4)&amp;quot;&quot;/&gt;&lt;property id=&quot;20307&quot; value=&quot;316&quot;/&gt;&lt;/object&gt;&lt;object type=&quot;3&quot; unique_id=&quot;10688&quot;&gt;&lt;property id=&quot;20148&quot; value=&quot;5&quot;/&gt;&lt;property id=&quot;20300&quot; value=&quot;Slide 10 - &amp;quot;Threat Evaluation (4 of 4)&amp;quot;&quot;/&gt;&lt;property id=&quot;20307&quot; value=&quot;317&quot;/&gt;&lt;/object&gt;&lt;object type=&quot;3&quot; unique_id=&quot;10689&quot;&gt;&lt;property id=&quot;20148&quot; value=&quot;5&quot;/&gt;&lt;property id=&quot;20300&quot; value=&quot;Slide 11 - &amp;quot;Vulnerability Appraisal&amp;quot;&quot;/&gt;&lt;property id=&quot;20307&quot; value=&quot;318&quot;/&gt;&lt;/object&gt;&lt;object type=&quot;3&quot; unique_id=&quot;10690&quot;&gt;&lt;property id=&quot;20148&quot; value=&quot;5&quot;/&gt;&lt;property id=&quot;20300&quot; value=&quot;Slide 12 - &amp;quot;Risk Assessment (1 of 2)&amp;quot;&quot;/&gt;&lt;property id=&quot;20307&quot; value=&quot;319&quot;/&gt;&lt;/object&gt;&lt;object type=&quot;3&quot; unique_id=&quot;10691&quot;&gt;&lt;property id=&quot;20148&quot; value=&quot;5&quot;/&gt;&lt;property id=&quot;20300&quot; value=&quot;Slide 13 - &amp;quot;Risk Assessment (2 of 2)&amp;quot;&quot;/&gt;&lt;property id=&quot;20307&quot; value=&quot;320&quot;/&gt;&lt;/object&gt;&lt;object type=&quot;3&quot; unique_id=&quot;10692&quot;&gt;&lt;property id=&quot;20148&quot; value=&quot;5&quot;/&gt;&lt;property id=&quot;20300&quot; value=&quot;Slide 14 - &amp;quot;Risk Mitigation&amp;quot;&quot;/&gt;&lt;property id=&quot;20307&quot; value=&quot;321&quot;/&gt;&lt;/object&gt;&lt;object type=&quot;3&quot; unique_id=&quot;10693&quot;&gt;&lt;property id=&quot;20148&quot; value=&quot;5&quot;/&gt;&lt;property id=&quot;20300&quot; value=&quot;Slide 15 - &amp;quot;Vulnerability Assessment Tools&amp;quot;&quot;/&gt;&lt;property id=&quot;20307&quot; value=&quot;322&quot;/&gt;&lt;/object&gt;&lt;object type=&quot;3&quot; unique_id=&quot;10694&quot;&gt;&lt;property id=&quot;20148&quot; value=&quot;5&quot;/&gt;&lt;property id=&quot;20300&quot; value=&quot;Slide 16 - &amp;quot;Port Scanners (1 of 3)&amp;quot;&quot;/&gt;&lt;property id=&quot;20307&quot; value=&quot;323&quot;/&gt;&lt;/object&gt;&lt;object type=&quot;3&quot; unique_id=&quot;10695&quot;&gt;&lt;property id=&quot;20148&quot; value=&quot;5&quot;/&gt;&lt;property id=&quot;20300&quot; value=&quot;Slide 17 - &amp;quot;Port Scanners (2 of 3)&amp;quot;&quot;/&gt;&lt;property id=&quot;20307&quot; value=&quot;324&quot;/&gt;&lt;/object&gt;&lt;object type=&quot;3&quot; unique_id=&quot;10696&quot;&gt;&lt;property id=&quot;20148&quot; value=&quot;5&quot;/&gt;&lt;property id=&quot;20300&quot; value=&quot;Slide 18 - &amp;quot;Port Scanners (3 of 3)&amp;quot;&quot;/&gt;&lt;property id=&quot;20307&quot; value=&quot;325&quot;/&gt;&lt;/object&gt;&lt;object type=&quot;3&quot; unique_id=&quot;10697&quot;&gt;&lt;property id=&quot;20148&quot; value=&quot;5&quot;/&gt;&lt;property id=&quot;20300&quot; value=&quot;Slide 19 - &amp;quot;Protocol Analyzers (1 of 2)&amp;quot;&quot;/&gt;&lt;property id=&quot;20307&quot; value=&quot;326&quot;/&gt;&lt;/object&gt;&lt;object type=&quot;3&quot; unique_id=&quot;10698&quot;&gt;&lt;property id=&quot;20148&quot; value=&quot;5&quot;/&gt;&lt;property id=&quot;20300&quot; value=&quot;Slide 20 - &amp;quot;Protocol Analyzers (2 of 2)&amp;quot;&quot;/&gt;&lt;property id=&quot;20307&quot; value=&quot;327&quot;/&gt;&lt;/object&gt;&lt;object type=&quot;3&quot; unique_id=&quot;10699&quot;&gt;&lt;property id=&quot;20148&quot; value=&quot;5&quot;/&gt;&lt;property id=&quot;20300&quot; value=&quot;Slide 21 - &amp;quot;Vulnerability Scanners (1 of 4)&amp;quot;&quot;/&gt;&lt;property id=&quot;20307&quot; value=&quot;328&quot;/&gt;&lt;/object&gt;&lt;object type=&quot;3&quot; unique_id=&quot;10700&quot;&gt;&lt;property id=&quot;20148&quot; value=&quot;5&quot;/&gt;&lt;property id=&quot;20300&quot; value=&quot;Slide 22 - &amp;quot;Vulnerability Scanners (2 of 4)&amp;quot;&quot;/&gt;&lt;property id=&quot;20307&quot; value=&quot;329&quot;/&gt;&lt;/object&gt;&lt;object type=&quot;3&quot; unique_id=&quot;10701&quot;&gt;&lt;property id=&quot;20148&quot; value=&quot;5&quot;/&gt;&lt;property id=&quot;20300&quot; value=&quot;Slide 23 - &amp;quot;Vulnerability Scanners (3 of 4)&amp;quot;&quot;/&gt;&lt;property id=&quot;20307&quot; value=&quot;330&quot;/&gt;&lt;/object&gt;&lt;object type=&quot;3&quot; unique_id=&quot;10702&quot;&gt;&lt;property id=&quot;20148&quot; value=&quot;5&quot;/&gt;&lt;property id=&quot;20300&quot; value=&quot;Slide 24 - &amp;quot;Vulnerability Scanners (4 of 4)&amp;quot;&quot;/&gt;&lt;property id=&quot;20307&quot; value=&quot;332&quot;/&gt;&lt;/object&gt;&lt;object type=&quot;3&quot; unique_id=&quot;10703&quot;&gt;&lt;property id=&quot;20148&quot; value=&quot;5&quot;/&gt;&lt;property id=&quot;20300&quot; value=&quot;Slide 25 - &amp;quot;Honeypots and Honeynets (1 of 2)&amp;quot;&quot;/&gt;&lt;property id=&quot;20307&quot; value=&quot;331&quot;/&gt;&lt;/object&gt;&lt;object type=&quot;3&quot; unique_id=&quot;10704&quot;&gt;&lt;property id=&quot;20148&quot; value=&quot;5&quot;/&gt;&lt;property id=&quot;20300&quot; value=&quot;Slide 26 - &amp;quot;Honeypots and Honeynets (2 of 2)&amp;quot;&quot;/&gt;&lt;property id=&quot;20307&quot; value=&quot;333&quot;/&gt;&lt;/object&gt;&lt;object type=&quot;3&quot; unique_id=&quot;10705&quot;&gt;&lt;property id=&quot;20148&quot; value=&quot;5&quot;/&gt;&lt;property id=&quot;20300&quot; value=&quot;Slide 27 - &amp;quot;Banner Grabbing Tools&amp;quot;&quot;/&gt;&lt;property id=&quot;20307&quot; value=&quot;334&quot;/&gt;&lt;/object&gt;&lt;object type=&quot;3&quot; unique_id=&quot;10706&quot;&gt;&lt;property id=&quot;20148&quot; value=&quot;5&quot;/&gt;&lt;property id=&quot;20300&quot; value=&quot;Slide 28 - &amp;quot;Crackers&amp;quot;&quot;/&gt;&lt;property id=&quot;20307&quot; value=&quot;335&quot;/&gt;&lt;/object&gt;&lt;object type=&quot;3&quot; unique_id=&quot;10707&quot;&gt;&lt;property id=&quot;20148&quot; value=&quot;5&quot;/&gt;&lt;property id=&quot;20300&quot; value=&quot;Slide 29 - &amp;quot;Command-Line Tools (1 of 2)&amp;quot;&quot;/&gt;&lt;property id=&quot;20307&quot; value=&quot;336&quot;/&gt;&lt;/object&gt;&lt;object type=&quot;3&quot; unique_id=&quot;10708&quot;&gt;&lt;property id=&quot;20148&quot; value=&quot;5&quot;/&gt;&lt;property id=&quot;20300&quot; value=&quot;Slide 30 - &amp;quot;Command-Line Tools (2 of 2)&amp;quot;&quot;/&gt;&lt;property id=&quot;20307&quot; value=&quot;337&quot;/&gt;&lt;/object&gt;&lt;object type=&quot;3&quot; unique_id=&quot;10709&quot;&gt;&lt;property id=&quot;20148&quot; value=&quot;5&quot;/&gt;&lt;property id=&quot;20300&quot; value=&quot;Slide 31 - &amp;quot;Other Tools&amp;quot;&quot;/&gt;&lt;property id=&quot;20307&quot; value=&quot;338&quot;/&gt;&lt;/object&gt;&lt;object type=&quot;3&quot; unique_id=&quot;10710&quot;&gt;&lt;property id=&quot;20148&quot; value=&quot;5&quot;/&gt;&lt;property id=&quot;20300&quot; value=&quot;Slide 32 - &amp;quot;Vulnerability Scanning (1 of 2)&amp;quot;&quot;/&gt;&lt;property id=&quot;20307&quot; value=&quot;339&quot;/&gt;&lt;/object&gt;&lt;object type=&quot;3&quot; unique_id=&quot;10711&quot;&gt;&lt;property id=&quot;20148&quot; value=&quot;5&quot;/&gt;&lt;property id=&quot;20300&quot; value=&quot;Slide 33 - &amp;quot;Vulnerability Scanning (2 of 2)&amp;quot;&quot;/&gt;&lt;property id=&quot;20307&quot; value=&quot;340&quot;/&gt;&lt;/object&gt;&lt;object type=&quot;3&quot; unique_id=&quot;10712&quot;&gt;&lt;property id=&quot;20148&quot; value=&quot;5&quot;/&gt;&lt;property id=&quot;20300&quot; value=&quot;Slide 34 - &amp;quot;Penetration Testing (1 of 3)&amp;quot;&quot;/&gt;&lt;property id=&quot;20307&quot; value=&quot;341&quot;/&gt;&lt;/object&gt;&lt;object type=&quot;3&quot; unique_id=&quot;10713&quot;&gt;&lt;property id=&quot;20148&quot; value=&quot;5&quot;/&gt;&lt;property id=&quot;20300&quot; value=&quot;Slide 35 - &amp;quot;Penetration Testing (2 of 3)&amp;quot;&quot;/&gt;&lt;property id=&quot;20307&quot; value=&quot;342&quot;/&gt;&lt;/object&gt;&lt;object type=&quot;3&quot; unique_id=&quot;10714&quot;&gt;&lt;property id=&quot;20148&quot; value=&quot;5&quot;/&gt;&lt;property id=&quot;20300&quot; value=&quot;Slide 36 - &amp;quot;Penetration Testing (3 of 3)&amp;quot;&quot;/&gt;&lt;property id=&quot;20307&quot; value=&quot;343&quot;/&gt;&lt;/object&gt;&lt;object type=&quot;3&quot; unique_id=&quot;10715&quot;&gt;&lt;property id=&quot;20148&quot; value=&quot;5&quot;/&gt;&lt;property id=&quot;20300&quot; value=&quot;Slide 37 - &amp;quot;Practicing Data Privacy and Security&amp;quot;&quot;/&gt;&lt;property id=&quot;20307&quot; value=&quot;344&quot;/&gt;&lt;/object&gt;&lt;object type=&quot;3&quot; unique_id=&quot;10716&quot;&gt;&lt;property id=&quot;20148&quot; value=&quot;5&quot;/&gt;&lt;property id=&quot;20300&quot; value=&quot;Slide 38 - &amp;quot;What is Privacy?&amp;quot;&quot;/&gt;&lt;property id=&quot;20307&quot; value=&quot;345&quot;/&gt;&lt;/object&gt;&lt;object type=&quot;3&quot; unique_id=&quot;10717&quot;&gt;&lt;property id=&quot;20148&quot; value=&quot;5&quot;/&gt;&lt;property id=&quot;20300&quot; value=&quot;Slide 39 - &amp;quot;Risks Associated with Private Data&amp;quot;&quot;/&gt;&lt;property id=&quot;20307&quot; value=&quot;346&quot;/&gt;&lt;/object&gt;&lt;object type=&quot;3&quot; unique_id=&quot;10718&quot;&gt;&lt;property id=&quot;20148&quot; value=&quot;5&quot;/&gt;&lt;property id=&quot;20300&quot; value=&quot;Slide 40 - &amp;quot;Maintaining Data Privacy and Security&amp;quot;&quot;/&gt;&lt;property id=&quot;20307&quot; value=&quot;347&quot;/&gt;&lt;/object&gt;&lt;object type=&quot;3&quot; unique_id=&quot;10719&quot;&gt;&lt;property id=&quot;20148&quot; value=&quot;5&quot;/&gt;&lt;property id=&quot;20300&quot; value=&quot;Slide 41 - &amp;quot;Secure Methodology&amp;quot;&quot;/&gt;&lt;property id=&quot;20307&quot; value=&quot;348&quot;/&gt;&lt;/object&gt;&lt;object type=&quot;3&quot; unique_id=&quot;10720&quot;&gt;&lt;property id=&quot;20148&quot; value=&quot;5&quot;/&gt;&lt;property id=&quot;20300&quot; value=&quot;Slide 42 - &amp;quot;Creating a Security Posture&amp;quot;&quot;/&gt;&lt;property id=&quot;20307&quot; value=&quot;349&quot;/&gt;&lt;/object&gt;&lt;object type=&quot;3&quot; unique_id=&quot;10721&quot;&gt;&lt;property id=&quot;20148&quot; value=&quot;5&quot;/&gt;&lt;property id=&quot;20300&quot; value=&quot;Slide 43 - &amp;quot;Selecting Appropriate Controls&amp;quot;&quot;/&gt;&lt;property id=&quot;20307&quot; value=&quot;350&quot;/&gt;&lt;/object&gt;&lt;object type=&quot;3&quot; unique_id=&quot;10722&quot;&gt;&lt;property id=&quot;20148&quot; value=&quot;5&quot;/&gt;&lt;property id=&quot;20300&quot; value=&quot;Slide 44 - &amp;quot;Configuring Controls (1 of 2)&amp;quot;&quot;/&gt;&lt;property id=&quot;20307&quot; value=&quot;351&quot;/&gt;&lt;/object&gt;&lt;object type=&quot;3&quot; unique_id=&quot;10723&quot;&gt;&lt;property id=&quot;20148&quot; value=&quot;5&quot;/&gt;&lt;property id=&quot;20300&quot; value=&quot;Slide 45 - &amp;quot;Configuring Controls (2 of 2)&amp;quot;&quot;/&gt;&lt;property id=&quot;20307&quot; value=&quot;352&quot;/&gt;&lt;/object&gt;&lt;object type=&quot;3&quot; unique_id=&quot;10724&quot;&gt;&lt;property id=&quot;20148&quot; value=&quot;5&quot;/&gt;&lt;property id=&quot;20300&quot; value=&quot;Slide 46 - &amp;quot;Hardening&amp;quot;&quot;/&gt;&lt;property id=&quot;20307&quot; value=&quot;353&quot;/&gt;&lt;/object&gt;&lt;object type=&quot;3&quot; unique_id=&quot;10725&quot;&gt;&lt;property id=&quot;20148&quot; value=&quot;5&quot;/&gt;&lt;property id=&quot;20300&quot; value=&quot;Slide 47 - &amp;quot;Reporting&amp;quot;&quot;/&gt;&lt;property id=&quot;20307&quot; value=&quot;354&quot;/&gt;&lt;/object&gt;&lt;object type=&quot;3&quot; unique_id=&quot;10726&quot;&gt;&lt;property id=&quot;20148&quot; value=&quot;5&quot;/&gt;&lt;property id=&quot;20300&quot; value=&quot;Slide 48 - &amp;quot;Data Labeling and Handling (1 of 2)&amp;quot;&quot;/&gt;&lt;property id=&quot;20307&quot; value=&quot;355&quot;/&gt;&lt;/object&gt;&lt;object type=&quot;3&quot; unique_id=&quot;10727&quot;&gt;&lt;property id=&quot;20148&quot; value=&quot;5&quot;/&gt;&lt;property id=&quot;20300&quot; value=&quot;Slide 49 - &amp;quot;Data Labeling and Handling (2 of 2)&amp;quot;&quot;/&gt;&lt;property id=&quot;20307&quot; value=&quot;357&quot;/&gt;&lt;/object&gt;&lt;object type=&quot;3&quot; unique_id=&quot;10728&quot;&gt;&lt;property id=&quot;20148&quot; value=&quot;5&quot;/&gt;&lt;property id=&quot;20300&quot; value=&quot;Slide 50 - &amp;quot;Data Destruction&amp;quot;&quot;/&gt;&lt;property id=&quot;20307&quot; value=&quot;356&quot;/&gt;&lt;/object&gt;&lt;object type=&quot;3&quot; unique_id=&quot;10729&quot;&gt;&lt;property id=&quot;20148&quot; value=&quot;5&quot;/&gt;&lt;property id=&quot;20300&quot; value=&quot;Slide 51 - &amp;quot;Chapter Summary (1 of 2)&amp;quot;&quot;/&gt;&lt;property id=&quot;20307&quot; value=&quot;307&quot;/&gt;&lt;/object&gt;&lt;object type=&quot;3&quot; unique_id=&quot;10730&quot;&gt;&lt;property id=&quot;20148&quot; value=&quot;5&quot;/&gt;&lt;property id=&quot;20300&quot; value=&quot;Slide 52 - &amp;quot;Chapter Summary (2 of 2)&amp;quot;&quot;/&gt;&lt;property id=&quot;20307&quot; value=&quot;309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A427EF908A548A4EC7035E7C8D6DC" ma:contentTypeVersion="9" ma:contentTypeDescription="Create a new document." ma:contentTypeScope="" ma:versionID="b9ceb4d63311861786196b7fbe8b9c28">
  <xsd:schema xmlns:xsd="http://www.w3.org/2001/XMLSchema" xmlns:xs="http://www.w3.org/2001/XMLSchema" xmlns:p="http://schemas.microsoft.com/office/2006/metadata/properties" xmlns:ns2="3a9a39b8-e83f-4f24-bd02-d0ecf56368c2" xmlns:ns3="6aa0805a-2da3-44c1-bf31-ae54d57bcb9d" targetNamespace="http://schemas.microsoft.com/office/2006/metadata/properties" ma:root="true" ma:fieldsID="1f61aba84f331d918759f0a4e2f1df99" ns2:_="" ns3:_="">
    <xsd:import namespace="3a9a39b8-e83f-4f24-bd02-d0ecf56368c2"/>
    <xsd:import namespace="6aa0805a-2da3-44c1-bf31-ae54d57bc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a39b8-e83f-4f24-bd02-d0ecf5636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0805a-2da3-44c1-bf31-ae54d57b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ECC273-CC10-4241-ACDC-6E45138B4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a39b8-e83f-4f24-bd02-d0ecf56368c2"/>
    <ds:schemaRef ds:uri="6aa0805a-2da3-44c1-bf31-ae54d57bc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F109B4-A446-48E4-83CE-3B4D17546E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4D1F97-D718-49FF-8678-489A05C09C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35382</TotalTime>
  <Words>5951</Words>
  <Application>Microsoft Office PowerPoint</Application>
  <PresentationFormat>On-screen Show (4:3)</PresentationFormat>
  <Paragraphs>526</Paragraphs>
  <Slides>53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CompT I A Security+ Guide to Network Security Fundamentals, Sixth Edition</vt:lpstr>
      <vt:lpstr>Objectives</vt:lpstr>
      <vt:lpstr>Assessing the Security Posture</vt:lpstr>
      <vt:lpstr>What is Vulnerability Assessment?</vt:lpstr>
      <vt:lpstr>Asset Identification (1 of 2)</vt:lpstr>
      <vt:lpstr>Asset Identification (2 of 2)</vt:lpstr>
      <vt:lpstr>Threat Evaluation (1 of 4)</vt:lpstr>
      <vt:lpstr>Threat Evaluation (2 of 4)</vt:lpstr>
      <vt:lpstr>Threat Evaluation (3 of 4)</vt:lpstr>
      <vt:lpstr>Threat Evaluation (4 of 4)</vt:lpstr>
      <vt:lpstr>Vulnerability Appraisal</vt:lpstr>
      <vt:lpstr>Risk Assessment (1 of 2)</vt:lpstr>
      <vt:lpstr>Risk Assessment (2 of 2)</vt:lpstr>
      <vt:lpstr>Risk Mitigation</vt:lpstr>
      <vt:lpstr>Vulnerability Assessment Tools</vt:lpstr>
      <vt:lpstr>Port Scanners (1 of 3)</vt:lpstr>
      <vt:lpstr>Port Scanners (2 of 3)</vt:lpstr>
      <vt:lpstr>Port Scanners (3 of 3)</vt:lpstr>
      <vt:lpstr>Protocol Analyzers (1 of 2)</vt:lpstr>
      <vt:lpstr>Protocol Analyzers (2 of 2)</vt:lpstr>
      <vt:lpstr>Vulnerability Scanners (1 of 4)</vt:lpstr>
      <vt:lpstr>Vulnerability Scanners (2 of 4)</vt:lpstr>
      <vt:lpstr>Vulnerability Scanners (3 of 4)</vt:lpstr>
      <vt:lpstr>Vulnerability Scanners (4 of 4)</vt:lpstr>
      <vt:lpstr>Honeypots and Honeynets (1 of 2)</vt:lpstr>
      <vt:lpstr>Honeypots and Honeynets (2 of 2)</vt:lpstr>
      <vt:lpstr>Banner Grabbing Tools</vt:lpstr>
      <vt:lpstr>Crackers</vt:lpstr>
      <vt:lpstr>Command-Line Tools (1 of 2)</vt:lpstr>
      <vt:lpstr>Command-Line Tools (2 of 2)</vt:lpstr>
      <vt:lpstr>Other Tools</vt:lpstr>
      <vt:lpstr>Vulnerability Scanning (1 of 2)</vt:lpstr>
      <vt:lpstr>Vulnerability Scanning (2 of 2)</vt:lpstr>
      <vt:lpstr>Penetration Testing (1 of 3)</vt:lpstr>
      <vt:lpstr>Penetration Testing (2 of 3)</vt:lpstr>
      <vt:lpstr>Penetration Testing (3 of 3)</vt:lpstr>
      <vt:lpstr>Practicing Data Privacy and Security</vt:lpstr>
      <vt:lpstr>What is Privacy?</vt:lpstr>
      <vt:lpstr>Risks Associated with Private Data</vt:lpstr>
      <vt:lpstr>Maintaining Data Privacy and Security</vt:lpstr>
      <vt:lpstr>Secure Methodology</vt:lpstr>
      <vt:lpstr>Creating a Security Posture</vt:lpstr>
      <vt:lpstr>Selecting Appropriate Controls</vt:lpstr>
      <vt:lpstr>Configuring Controls (1 of 2)</vt:lpstr>
      <vt:lpstr>Configuring Controls (2 of 2)</vt:lpstr>
      <vt:lpstr>Hardening</vt:lpstr>
      <vt:lpstr>Reporting</vt:lpstr>
      <vt:lpstr>Data Labeling and Handling (1 of 2)</vt:lpstr>
      <vt:lpstr>Data Labeling and Handling (2 of 2)</vt:lpstr>
      <vt:lpstr>Data Destruction</vt:lpstr>
      <vt:lpstr>Review Questions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 I A Security+ Guide to Network Security Fundamentals, Sixth Edition</dc:title>
  <dc:subject>Computer Science</dc:subject>
  <dc:creator>Ciampa</dc:creator>
  <cp:keywords>Network Security</cp:keywords>
  <cp:lastModifiedBy>Ken Hunnicutt</cp:lastModifiedBy>
  <cp:revision>1083</cp:revision>
  <cp:lastPrinted>2010-11-12T17:54:40Z</cp:lastPrinted>
  <dcterms:created xsi:type="dcterms:W3CDTF">2007-02-15T20:50:52Z</dcterms:created>
  <dcterms:modified xsi:type="dcterms:W3CDTF">2018-09-07T15:07:33Z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  <property fmtid="{D5CDD505-2E9C-101B-9397-08002B2CF9AE}" pid="8" name="ContentTypeId">
    <vt:lpwstr>0x010100315A427EF908A548A4EC7035E7C8D6DC</vt:lpwstr>
  </property>
</Properties>
</file>