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4"/>
  </p:sldMasterIdLst>
  <p:notesMasterIdLst>
    <p:notesMasterId r:id="rId55"/>
  </p:notesMasterIdLst>
  <p:handoutMasterIdLst>
    <p:handoutMasterId r:id="rId56"/>
  </p:handoutMasterIdLst>
  <p:sldIdLst>
    <p:sldId id="355" r:id="rId5"/>
    <p:sldId id="257" r:id="rId6"/>
    <p:sldId id="310" r:id="rId7"/>
    <p:sldId id="311" r:id="rId8"/>
    <p:sldId id="312" r:id="rId9"/>
    <p:sldId id="313" r:id="rId10"/>
    <p:sldId id="314" r:id="rId11"/>
    <p:sldId id="315" r:id="rId12"/>
    <p:sldId id="316" r:id="rId13"/>
    <p:sldId id="317" r:id="rId14"/>
    <p:sldId id="318" r:id="rId15"/>
    <p:sldId id="319" r:id="rId16"/>
    <p:sldId id="320"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7" r:id="rId44"/>
    <p:sldId id="348" r:id="rId45"/>
    <p:sldId id="349" r:id="rId46"/>
    <p:sldId id="350" r:id="rId47"/>
    <p:sldId id="351" r:id="rId48"/>
    <p:sldId id="352" r:id="rId49"/>
    <p:sldId id="353" r:id="rId50"/>
    <p:sldId id="354" r:id="rId51"/>
    <p:sldId id="356" r:id="rId52"/>
    <p:sldId id="307" r:id="rId53"/>
    <p:sldId id="309" r:id="rId54"/>
  </p:sldIdLst>
  <p:sldSz cx="9144000" cy="6858000" type="screen4x3"/>
  <p:notesSz cx="9372600" cy="7086600"/>
  <p:custDataLst>
    <p:tags r:id="rId57"/>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 id="2" name="P, Steepan" initials="PS" lastIdx="1" clrIdx="2">
    <p:extLst>
      <p:ext uri="{19B8F6BF-5375-455C-9EA6-DF929625EA0E}">
        <p15:presenceInfo xmlns:p15="http://schemas.microsoft.com/office/powerpoint/2012/main" userId="P, Steep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A9"/>
    <a:srgbClr val="000991"/>
    <a:srgbClr val="1B70A5"/>
    <a:srgbClr val="FFFFFF"/>
    <a:srgbClr val="96CDEE"/>
    <a:srgbClr val="0F3F5D"/>
    <a:srgbClr val="01773A"/>
    <a:srgbClr val="156B13"/>
    <a:srgbClr val="008000"/>
    <a:srgbClr val="F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16" autoAdjust="0"/>
    <p:restoredTop sz="96408" autoAdjust="0"/>
  </p:normalViewPr>
  <p:slideViewPr>
    <p:cSldViewPr>
      <p:cViewPr varScale="1">
        <p:scale>
          <a:sx n="66" d="100"/>
          <a:sy n="66" d="100"/>
        </p:scale>
        <p:origin x="1552" y="4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notesMaster" Target="notesMasters/notes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commentAuthors" Target="commentAuthors.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gs" Target="tags/tag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11/18/2020</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11/18/2020</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10443088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49</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50</a:t>
            </a:fld>
            <a:endParaRPr lang="en-US" dirty="0"/>
          </a:p>
        </p:txBody>
      </p:sp>
    </p:spTree>
    <p:extLst>
      <p:ext uri="{BB962C8B-B14F-4D97-AF65-F5344CB8AC3E}">
        <p14:creationId xmlns:p14="http://schemas.microsoft.com/office/powerpoint/2010/main" val="8489880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669329" y="457475"/>
            <a:ext cx="5667594" cy="9820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3" name="Picture 12"/>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8" name="Picture 17"/>
          <p:cNvPicPr>
            <a:picLocks noChangeAspect="1"/>
          </p:cNvPicPr>
          <p:nvPr userDrawn="1"/>
        </p:nvPicPr>
        <p:blipFill>
          <a:blip r:embed="rId9"/>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2" name="Footer Placeholder 1"/>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3" name="Footer Placeholder 2"/>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a:t>© 2018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6470330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a:t>© 2018 Cengage. May not be copied, scanned, or duplicated, in whole or in part, except for use as permitted in a license distributed with a certain product or service or otherwise on a password-protected website for classroom use.</a:t>
            </a:r>
          </a:p>
        </p:txBody>
      </p:sp>
      <p:pic>
        <p:nvPicPr>
          <p:cNvPr id="6" name="Picture 5"/>
          <p:cNvPicPr>
            <a:picLocks noChangeAspect="1"/>
          </p:cNvPicPr>
          <p:nvPr userDrawn="1"/>
        </p:nvPicPr>
        <p:blipFill>
          <a:blip r:embed="rId7"/>
          <a:stretch>
            <a:fillRect/>
          </a:stretch>
        </p:blipFill>
        <p:spPr>
          <a:xfrm>
            <a:off x="118720" y="6248400"/>
            <a:ext cx="1400289" cy="430858"/>
          </a:xfrm>
          <a:prstGeom prst="rect">
            <a:avLst/>
          </a:prstGeom>
        </p:spPr>
      </p:pic>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227950"/>
            <a:ext cx="7747000" cy="861774"/>
          </a:xfrm>
        </p:spPr>
        <p:txBody>
          <a:bodyPr/>
          <a:lstStyle/>
          <a:p>
            <a:pPr>
              <a:lnSpc>
                <a:spcPct val="100000"/>
              </a:lnSpc>
            </a:pPr>
            <a:r>
              <a:rPr lang="en-US" b="1" dirty="0" smtClean="0">
                <a:solidFill>
                  <a:srgbClr val="0080A9"/>
                </a:solidFill>
                <a:latin typeface="Arial" panose="020B0604020202020204" pitchFamily="34" charset="0"/>
                <a:cs typeface="Arial" panose="020B0604020202020204" pitchFamily="34" charset="0"/>
              </a:rPr>
              <a:t>CompTIA Security+ Guide to Network Security Fundamentals, Sixth Edition</a:t>
            </a:r>
            <a:endParaRPr lang="en-US" b="1" dirty="0">
              <a:solidFill>
                <a:srgbClr val="0080A9"/>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8500" y="3352800"/>
            <a:ext cx="7747000" cy="826380"/>
          </a:xfrm>
        </p:spPr>
        <p:txBody>
          <a:bodyPr/>
          <a:lstStyle/>
          <a:p>
            <a:r>
              <a:rPr lang="en-US" sz="2200" b="1" dirty="0">
                <a:solidFill>
                  <a:schemeClr val="tx1"/>
                </a:solidFill>
                <a:latin typeface="Arial" panose="020B0604020202020204" pitchFamily="34" charset="0"/>
                <a:cs typeface="Arial" panose="020B0604020202020204" pitchFamily="34" charset="0"/>
              </a:rPr>
              <a:t>Chapter </a:t>
            </a:r>
            <a:r>
              <a:rPr lang="en-US" sz="2200" b="1" dirty="0" smtClean="0">
                <a:solidFill>
                  <a:schemeClr val="tx1"/>
                </a:solidFill>
                <a:latin typeface="Arial" panose="020B0604020202020204" pitchFamily="34" charset="0"/>
                <a:cs typeface="Arial" panose="020B0604020202020204" pitchFamily="34" charset="0"/>
              </a:rPr>
              <a:t>15</a:t>
            </a:r>
            <a:endParaRPr lang="en-US" sz="2200" b="1" dirty="0">
              <a:solidFill>
                <a:schemeClr val="tx1"/>
              </a:solidFill>
              <a:latin typeface="Arial" panose="020B0604020202020204" pitchFamily="34" charset="0"/>
              <a:cs typeface="Arial" panose="020B0604020202020204" pitchFamily="34" charset="0"/>
            </a:endParaRPr>
          </a:p>
          <a:p>
            <a:r>
              <a:rPr lang="en-US" sz="2200" dirty="0">
                <a:solidFill>
                  <a:schemeClr val="tx1"/>
                </a:solidFill>
                <a:latin typeface="Arial" panose="020B0604020202020204" pitchFamily="34" charset="0"/>
                <a:cs typeface="Arial" panose="020B0604020202020204" pitchFamily="34" charset="0"/>
              </a:rPr>
              <a:t>Risk Mitigation</a:t>
            </a:r>
          </a:p>
        </p:txBody>
      </p:sp>
      <p:sp>
        <p:nvSpPr>
          <p:cNvPr id="4" name="Footer Placeholder 3"/>
          <p:cNvSpPr>
            <a:spLocks noGrp="1"/>
          </p:cNvSpPr>
          <p:nvPr>
            <p:ph type="ftr" sz="quarter" idx="10"/>
          </p:nvPr>
        </p:nvSpPr>
        <p:spPr>
          <a:xfrm>
            <a:off x="1567216" y="6284825"/>
            <a:ext cx="5562600" cy="366183"/>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35918975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Change Management (1 of 2)</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321675" cy="3000821"/>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Change management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Methodology for making modifications and keeping track of changes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Ensures proper documentation of changes so future changes have less chance of creating a vulnerability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Involves all types of changes to information systems</a:t>
            </a:r>
          </a:p>
          <a:p>
            <a:pPr>
              <a:lnSpc>
                <a:spcPct val="100000"/>
              </a:lnSpc>
            </a:pPr>
            <a:r>
              <a:rPr lang="en-US" altLang="en-US" dirty="0">
                <a:solidFill>
                  <a:schemeClr val="tx1"/>
                </a:solidFill>
                <a:latin typeface="Arial" panose="020B0604020202020204" pitchFamily="34" charset="0"/>
                <a:cs typeface="Arial" panose="020B0604020202020204" pitchFamily="34" charset="0"/>
              </a:rPr>
              <a:t>Two major types of changes that need proper documentation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Changes to system architecture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Changes to file or document classification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2167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Change Management (2 of 2)</a:t>
            </a:r>
          </a:p>
        </p:txBody>
      </p:sp>
      <p:sp>
        <p:nvSpPr>
          <p:cNvPr id="3" name="Content Placeholder 2"/>
          <p:cNvSpPr>
            <a:spLocks noGrp="1"/>
          </p:cNvSpPr>
          <p:nvPr>
            <p:ph idx="1"/>
          </p:nvPr>
        </p:nvSpPr>
        <p:spPr>
          <a:xfrm>
            <a:off x="365125" y="1538818"/>
            <a:ext cx="8245475" cy="407803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Change management team (</a:t>
            </a: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a:t>
            </a:r>
            <a:r>
              <a:rPr lang="en-US" altLang="en-US"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Body responsible for overseeing the changes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Composed of representatives from all areas of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2000" dirty="0">
                <a:solidFill>
                  <a:schemeClr val="tx1"/>
                </a:solidFill>
                <a:latin typeface="Arial" panose="020B0604020202020204" pitchFamily="34" charset="0"/>
                <a:cs typeface="Arial" panose="020B0604020202020204" pitchFamily="34" charset="0"/>
              </a:rPr>
              <a:t>, network security, and upper management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Proposed changes must first be approved by </a:t>
            </a:r>
            <a:r>
              <a:rPr lang="en-US" altLang="en-US" sz="2000" dirty="0" smtClean="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endParaRPr lang="en-US" altLang="en-US" sz="2000" dirty="0">
              <a:solidFill>
                <a:schemeClr val="tx1"/>
              </a:solidFill>
              <a:latin typeface="Arial" panose="020B0604020202020204" pitchFamily="34" charset="0"/>
              <a:cs typeface="Arial" panose="020B0604020202020204" pitchFamily="34" charset="0"/>
            </a:endParaRP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C</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T </a:t>
            </a:r>
            <a:r>
              <a:rPr lang="en-US" altLang="en-US" dirty="0">
                <a:solidFill>
                  <a:schemeClr val="tx1"/>
                </a:solidFill>
                <a:latin typeface="Arial" panose="020B0604020202020204" pitchFamily="34" charset="0"/>
                <a:cs typeface="Arial" panose="020B0604020202020204" pitchFamily="34" charset="0"/>
              </a:rPr>
              <a:t>duties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Review proposed changes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Ensure risk and impact of planned change are understood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Recommend approval, disapproval, deferral, or withdrawal of a requested change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Communicate proposed and approved changes to coworkers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4353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Privilege Management (1 of 2)</a:t>
            </a:r>
          </a:p>
        </p:txBody>
      </p:sp>
      <p:sp>
        <p:nvSpPr>
          <p:cNvPr id="3" name="Content Placeholder 2"/>
          <p:cNvSpPr>
            <a:spLocks noGrp="1"/>
          </p:cNvSpPr>
          <p:nvPr>
            <p:ph idx="1"/>
          </p:nvPr>
        </p:nvSpPr>
        <p:spPr>
          <a:xfrm>
            <a:off x="365125" y="1538818"/>
            <a:ext cx="8415338" cy="2769989"/>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Privilege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Subject’s access level over an object, such as a file</a:t>
            </a:r>
          </a:p>
          <a:p>
            <a:pPr>
              <a:lnSpc>
                <a:spcPct val="100000"/>
              </a:lnSpc>
            </a:pPr>
            <a:r>
              <a:rPr lang="en-US" altLang="en-US" dirty="0">
                <a:solidFill>
                  <a:schemeClr val="tx1"/>
                </a:solidFill>
                <a:latin typeface="Arial" panose="020B0604020202020204" pitchFamily="34" charset="0"/>
                <a:cs typeface="Arial" panose="020B0604020202020204" pitchFamily="34" charset="0"/>
              </a:rPr>
              <a:t>Privilege management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Process of assigning and revoking privileges to objects</a:t>
            </a:r>
          </a:p>
          <a:p>
            <a:pPr>
              <a:lnSpc>
                <a:spcPct val="100000"/>
              </a:lnSpc>
            </a:pPr>
            <a:r>
              <a:rPr lang="en-US" altLang="en-US" dirty="0">
                <a:solidFill>
                  <a:schemeClr val="tx1"/>
                </a:solidFill>
                <a:latin typeface="Arial" panose="020B0604020202020204" pitchFamily="34" charset="0"/>
                <a:cs typeface="Arial" panose="020B0604020202020204" pitchFamily="34" charset="0"/>
              </a:rPr>
              <a:t>Privilege auditing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Periodically reviewing a subject’s privileges over an object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Objective: determine if subject has the correct </a:t>
            </a:r>
            <a:r>
              <a:rPr lang="en-US" altLang="en-US" sz="2000" dirty="0" smtClean="0">
                <a:solidFill>
                  <a:schemeClr val="tx1"/>
                </a:solidFill>
                <a:latin typeface="Arial" panose="020B0604020202020204" pitchFamily="34" charset="0"/>
                <a:cs typeface="Arial" panose="020B0604020202020204" pitchFamily="34" charset="0"/>
              </a:rPr>
              <a:t>privileges</a:t>
            </a:r>
            <a:endParaRPr lang="en-US" sz="2000" dirty="0">
              <a:solidFill>
                <a:schemeClr val="tx1"/>
              </a:solidFill>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26773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Privilege Management (2 of 2)</a:t>
            </a:r>
          </a:p>
        </p:txBody>
      </p:sp>
      <p:pic>
        <p:nvPicPr>
          <p:cNvPr id="6" name="Picture 5" descr="Figure 15.1 Sample user access rights review. An illustration shows a sample of user access rights review. The User Access Rights are presented in bullet points. The sample shows the following text: Review of User Access Rights. User access rights will be reviewed on a regular basis by the I T Security Manager; External audits of access rights will be carried out at least once per year; the organization will institute a review of all network access rights every six months in order to positively confirm all current users. Any lapsed accounts that are identified will be disabled immediately and deleted within three business days unless they can be positively reconfirmed; the organization will institute a review of access to applications once per year. This will be done in cooperation with the application owner and will be designed to positively and deleted within three business days unless they can be positively reconfirmed. This review will be conducted as follows: 1. The I T Security Manager will generate a list of users, by application. 2. The appropriate list will be sent to each application owner who will be asked to confirm that all users identifier are authorized to have access to the application. 3. The I T Security Manager will ensure that a response is received within 10 business days. 4. Any user not confirmed will have his/her access to the system disabled immediately and deleted within three business days. 5. The I T Security Manager will maintain a permanent record of list that were distributed to application owners, application owner responses, and a record of any action take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9244" y="1600200"/>
            <a:ext cx="5391912" cy="415442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73276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Incident Management</a:t>
            </a:r>
          </a:p>
        </p:txBody>
      </p:sp>
      <p:sp>
        <p:nvSpPr>
          <p:cNvPr id="3" name="Content Placeholder 2"/>
          <p:cNvSpPr>
            <a:spLocks noGrp="1"/>
          </p:cNvSpPr>
          <p:nvPr>
            <p:ph idx="1"/>
          </p:nvPr>
        </p:nvSpPr>
        <p:spPr>
          <a:xfrm>
            <a:off x="365125" y="1538818"/>
            <a:ext cx="8415338" cy="369331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Incident response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Components required to identify, analyze, and contain an incident</a:t>
            </a:r>
          </a:p>
          <a:p>
            <a:pPr>
              <a:lnSpc>
                <a:spcPct val="100000"/>
              </a:lnSpc>
            </a:pPr>
            <a:r>
              <a:rPr lang="en-US" altLang="en-US" dirty="0">
                <a:solidFill>
                  <a:schemeClr val="tx1"/>
                </a:solidFill>
                <a:latin typeface="Arial" panose="020B0604020202020204" pitchFamily="34" charset="0"/>
                <a:cs typeface="Arial" panose="020B0604020202020204" pitchFamily="34" charset="0"/>
              </a:rPr>
              <a:t>Incident handling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Planning, coordination, communications, and planning functions needed to resolve incident</a:t>
            </a:r>
          </a:p>
          <a:p>
            <a:pPr>
              <a:lnSpc>
                <a:spcPct val="100000"/>
              </a:lnSpc>
            </a:pPr>
            <a:r>
              <a:rPr lang="en-US" dirty="0">
                <a:solidFill>
                  <a:schemeClr val="tx1"/>
                </a:solidFill>
                <a:latin typeface="Arial" panose="020B0604020202020204" pitchFamily="34" charset="0"/>
                <a:cs typeface="Arial" panose="020B0604020202020204" pitchFamily="34" charset="0"/>
              </a:rPr>
              <a:t>Incident management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The “framework” and functions required to enable incident response and incident handling within an organization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Objective: </a:t>
            </a:r>
            <a:r>
              <a:rPr lang="en-US" altLang="en-US" sz="2000" dirty="0">
                <a:solidFill>
                  <a:schemeClr val="tx1"/>
                </a:solidFill>
                <a:latin typeface="Arial" panose="020B0604020202020204" pitchFamily="34" charset="0"/>
                <a:cs typeface="Arial" panose="020B0604020202020204" pitchFamily="34" charset="0"/>
              </a:rPr>
              <a:t>To restore normal operations as quickly as possible with least impact to business or users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74621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Risk Calculation (1 of 6)</a:t>
            </a:r>
          </a:p>
        </p:txBody>
      </p:sp>
      <p:sp>
        <p:nvSpPr>
          <p:cNvPr id="3" name="Content Placeholder 2"/>
          <p:cNvSpPr>
            <a:spLocks noGrp="1"/>
          </p:cNvSpPr>
          <p:nvPr>
            <p:ph idx="1"/>
          </p:nvPr>
        </p:nvSpPr>
        <p:spPr>
          <a:xfrm>
            <a:off x="365125" y="1538818"/>
            <a:ext cx="8169275" cy="3354765"/>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Two approaches to risk calculation: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Qualitative risk calculation - uses an “educated guess” based on observation</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Typically assigns a numeric value (1-10) or label (High, Medium, or Low) that represents the risk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Quantitative risk calculation - attempts to create “hard” numbers associated with the risk of an element in a system by using historical data</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Can be divided into the likelihood of a risk and the impact of a risk being successful</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6884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Risk Calculation (2 of 6)</a:t>
            </a:r>
          </a:p>
        </p:txBody>
      </p:sp>
      <p:sp>
        <p:nvSpPr>
          <p:cNvPr id="3" name="Content Placeholder 2"/>
          <p:cNvSpPr>
            <a:spLocks noGrp="1"/>
          </p:cNvSpPr>
          <p:nvPr>
            <p:ph idx="1"/>
          </p:nvPr>
        </p:nvSpPr>
        <p:spPr>
          <a:xfrm>
            <a:off x="365125" y="1538818"/>
            <a:ext cx="7635875" cy="3539430"/>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Risk Likelihood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Several quantitative tools can be used to predict the likelihood of the risk</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Mean Time Between Failure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B</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F</a:t>
            </a:r>
            <a:r>
              <a:rPr lang="en-US" altLang="en-US" sz="2000" dirty="0">
                <a:solidFill>
                  <a:schemeClr val="tx1"/>
                </a:solidFill>
                <a:latin typeface="Arial" panose="020B0604020202020204" pitchFamily="34" charset="0"/>
                <a:cs typeface="Arial" panose="020B0604020202020204" pitchFamily="34" charset="0"/>
              </a:rPr>
              <a:t>) </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Mean Time To Recovery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2000" dirty="0">
                <a:solidFill>
                  <a:schemeClr val="tx1"/>
                </a:solidFill>
                <a:latin typeface="Arial" panose="020B0604020202020204" pitchFamily="34" charset="0"/>
                <a:cs typeface="Arial" panose="020B0604020202020204" pitchFamily="34" charset="0"/>
              </a:rPr>
              <a:t>)</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Mean Time To Failure (</a:t>
            </a:r>
            <a:r>
              <a:rPr lang="en-US" altLang="en-US" sz="2000" dirty="0" smtClean="0">
                <a:solidFill>
                  <a:schemeClr val="tx1"/>
                </a:solidFill>
                <a:latin typeface="Arial" panose="020B0604020202020204" pitchFamily="34" charset="0"/>
                <a:cs typeface="Arial" panose="020B0604020202020204" pitchFamily="34" charset="0"/>
              </a:rPr>
              <a:t>M</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F</a:t>
            </a:r>
            <a:r>
              <a:rPr lang="en-US" altLang="en-US" sz="2000" dirty="0">
                <a:solidFill>
                  <a:schemeClr val="tx1"/>
                </a:solidFill>
                <a:latin typeface="Arial" panose="020B0604020202020204" pitchFamily="34" charset="0"/>
                <a:cs typeface="Arial" panose="020B0604020202020204" pitchFamily="34" charset="0"/>
              </a:rPr>
              <a:t>)</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Failure In Time (</a:t>
            </a:r>
            <a:r>
              <a:rPr lang="en-US" altLang="en-US" sz="2000" dirty="0" smtClean="0">
                <a:solidFill>
                  <a:schemeClr val="tx1"/>
                </a:solidFill>
                <a:latin typeface="Arial" panose="020B0604020202020204" pitchFamily="34" charset="0"/>
                <a:cs typeface="Arial" panose="020B0604020202020204" pitchFamily="34" charset="0"/>
              </a:rPr>
              <a:t>F</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I</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T</a:t>
            </a:r>
            <a:r>
              <a:rPr lang="en-US" altLang="en-US" sz="2000"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Historical data can be used to determine the likelihood of a risk occurring within a year</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Known as Annualized Rate of Occurrence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R</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O</a:t>
            </a:r>
            <a:r>
              <a:rPr lang="en-US" altLang="en-US" sz="2000" dirty="0">
                <a:solidFill>
                  <a:schemeClr val="tx1"/>
                </a:solidFill>
                <a:latin typeface="Arial" panose="020B0604020202020204" pitchFamily="34" charset="0"/>
                <a:cs typeface="Arial" panose="020B0604020202020204" pitchFamily="34" charset="0"/>
              </a:rPr>
              <a:t>)</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37702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Risk Calculation (3 of 6)</a:t>
            </a:r>
          </a:p>
        </p:txBody>
      </p:sp>
      <p:graphicFrame>
        <p:nvGraphicFramePr>
          <p:cNvPr id="6" name="Table 5" descr="A table titled, historical data sources. The table has 3 rows and 2 columns. The columns have the following headings from left to right. Source, explanation. The row entries are as follows. Row 1: source, police departments; explanation, computer incident monitoring organizations. Row 2: source, insurance companies; explanation, risks faced by other companies and the amounts paid out when these risks became reality. Row 3: source, computer incident monitoring organizations; explanation, data regarding a variety of technology-related risks, failures, and attacks."/>
          <p:cNvGraphicFramePr>
            <a:graphicFrameLocks noGrp="1"/>
          </p:cNvGraphicFramePr>
          <p:nvPr>
            <p:extLst>
              <p:ext uri="{D42A27DB-BD31-4B8C-83A1-F6EECF244321}">
                <p14:modId xmlns:p14="http://schemas.microsoft.com/office/powerpoint/2010/main" val="806676696"/>
              </p:ext>
            </p:extLst>
          </p:nvPr>
        </p:nvGraphicFramePr>
        <p:xfrm>
          <a:off x="1091739" y="2187633"/>
          <a:ext cx="7467600" cy="2166143"/>
        </p:xfrm>
        <a:graphic>
          <a:graphicData uri="http://schemas.openxmlformats.org/drawingml/2006/table">
            <a:tbl>
              <a:tblPr firstRow="1" bandRow="1">
                <a:tableStyleId>{5C22544A-7EE6-4342-B048-85BDC9FD1C3A}</a:tableStyleId>
              </a:tblPr>
              <a:tblGrid>
                <a:gridCol w="2053590">
                  <a:extLst>
                    <a:ext uri="{9D8B030D-6E8A-4147-A177-3AD203B41FA5}">
                      <a16:colId xmlns="" xmlns:a16="http://schemas.microsoft.com/office/drawing/2014/main" val="20000"/>
                    </a:ext>
                  </a:extLst>
                </a:gridCol>
                <a:gridCol w="5414010">
                  <a:extLst>
                    <a:ext uri="{9D8B030D-6E8A-4147-A177-3AD203B41FA5}">
                      <a16:colId xmlns="" xmlns:a16="http://schemas.microsoft.com/office/drawing/2014/main" val="20001"/>
                    </a:ext>
                  </a:extLst>
                </a:gridCol>
              </a:tblGrid>
              <a:tr h="283478">
                <a:tc>
                  <a:txBody>
                    <a:bodyPr/>
                    <a:lstStyle/>
                    <a:p>
                      <a:r>
                        <a:rPr lang="en-US" sz="1400" dirty="0" smtClean="0">
                          <a:solidFill>
                            <a:schemeClr val="tx1"/>
                          </a:solidFill>
                          <a:latin typeface="Arial" panose="020B0604020202020204" pitchFamily="34" charset="0"/>
                          <a:cs typeface="Arial" panose="020B0604020202020204" pitchFamily="34" charset="0"/>
                        </a:rPr>
                        <a:t>Source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Explanation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680347">
                <a:tc>
                  <a:txBody>
                    <a:bodyPr/>
                    <a:lstStyle/>
                    <a:p>
                      <a:r>
                        <a:rPr lang="en-US" sz="1400" dirty="0" smtClean="0">
                          <a:solidFill>
                            <a:schemeClr val="tx1"/>
                          </a:solidFill>
                          <a:latin typeface="Arial" panose="020B0604020202020204" pitchFamily="34" charset="0"/>
                          <a:cs typeface="Arial" panose="020B0604020202020204" pitchFamily="34" charset="0"/>
                        </a:rPr>
                        <a:t>Police</a:t>
                      </a:r>
                      <a:r>
                        <a:rPr lang="en-US" sz="1400" baseline="0" dirty="0" smtClean="0">
                          <a:solidFill>
                            <a:schemeClr val="tx1"/>
                          </a:solidFill>
                          <a:latin typeface="Arial" panose="020B0604020202020204" pitchFamily="34" charset="0"/>
                          <a:cs typeface="Arial" panose="020B0604020202020204" pitchFamily="34" charset="0"/>
                        </a:rPr>
                        <a:t> departments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Crime statistics</a:t>
                      </a:r>
                      <a:r>
                        <a:rPr lang="en-US" sz="1400" baseline="0" dirty="0" smtClean="0">
                          <a:solidFill>
                            <a:schemeClr val="tx1"/>
                          </a:solidFill>
                          <a:latin typeface="Arial" panose="020B0604020202020204" pitchFamily="34" charset="0"/>
                          <a:cs typeface="Arial" panose="020B0604020202020204" pitchFamily="34" charset="0"/>
                        </a:rPr>
                        <a:t> on the area of facilities to determine the probability of vandalism, break-ins, or dangers potentially encountered by personnel</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81912">
                <a:tc>
                  <a:txBody>
                    <a:bodyPr/>
                    <a:lstStyle/>
                    <a:p>
                      <a:r>
                        <a:rPr lang="en-US" sz="1400" dirty="0" smtClean="0">
                          <a:solidFill>
                            <a:schemeClr val="tx1"/>
                          </a:solidFill>
                          <a:latin typeface="Arial" panose="020B0604020202020204" pitchFamily="34" charset="0"/>
                          <a:cs typeface="Arial" panose="020B0604020202020204" pitchFamily="34" charset="0"/>
                        </a:rPr>
                        <a:t>Insurance companies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Risks faced by other companies and the amounts</a:t>
                      </a:r>
                      <a:r>
                        <a:rPr lang="en-US" sz="1400" baseline="0" dirty="0" smtClean="0">
                          <a:solidFill>
                            <a:schemeClr val="tx1"/>
                          </a:solidFill>
                          <a:latin typeface="Arial" panose="020B0604020202020204" pitchFamily="34" charset="0"/>
                          <a:cs typeface="Arial" panose="020B0604020202020204" pitchFamily="34" charset="0"/>
                        </a:rPr>
                        <a:t> paid out when these risks became reality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611663">
                <a:tc>
                  <a:txBody>
                    <a:bodyPr/>
                    <a:lstStyle/>
                    <a:p>
                      <a:r>
                        <a:rPr lang="en-US" sz="1400" dirty="0" smtClean="0">
                          <a:solidFill>
                            <a:schemeClr val="tx1"/>
                          </a:solidFill>
                          <a:latin typeface="Arial" panose="020B0604020202020204" pitchFamily="34" charset="0"/>
                          <a:cs typeface="Arial" panose="020B0604020202020204" pitchFamily="34" charset="0"/>
                        </a:rPr>
                        <a:t>Computer incident monitoring organization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Data regarding a variety of technology-related risks, failures, and attacks</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3419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2190"/>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Risk Calculation (4 of 6)</a:t>
            </a:r>
          </a:p>
        </p:txBody>
      </p:sp>
      <p:sp>
        <p:nvSpPr>
          <p:cNvPr id="3" name="Content Placeholder 2"/>
          <p:cNvSpPr>
            <a:spLocks noGrp="1"/>
          </p:cNvSpPr>
          <p:nvPr>
            <p:ph idx="1"/>
          </p:nvPr>
        </p:nvSpPr>
        <p:spPr>
          <a:xfrm>
            <a:off x="365125" y="1538818"/>
            <a:ext cx="8415338" cy="427809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Risk Impact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Comparing the monetary loss associated with an asset in order to determine the amount of money that would be list if the risk occurred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Two risk calculation formulas are used to calculate expected losses: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Single Loss Expectancy (</a:t>
            </a:r>
            <a:r>
              <a:rPr lang="en-US" altLang="en-US" sz="2000" dirty="0" smtClean="0">
                <a:solidFill>
                  <a:schemeClr val="tx1"/>
                </a:solidFill>
                <a:latin typeface="Arial" panose="020B0604020202020204" pitchFamily="34" charset="0"/>
                <a:cs typeface="Arial" panose="020B0604020202020204" pitchFamily="34" charset="0"/>
              </a:rPr>
              <a:t>S</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2000" dirty="0">
                <a:solidFill>
                  <a:schemeClr val="tx1"/>
                </a:solidFill>
                <a:latin typeface="Arial" panose="020B0604020202020204" pitchFamily="34" charset="0"/>
                <a:cs typeface="Arial" panose="020B0604020202020204" pitchFamily="34" charset="0"/>
              </a:rPr>
              <a:t>) - expected monetary loss every time a risk occurs</a:t>
            </a:r>
          </a:p>
          <a:p>
            <a:pPr marL="685800" lvl="2" indent="-171450">
              <a:lnSpc>
                <a:spcPct val="100000"/>
              </a:lnSpc>
              <a:buFont typeface="Arial" pitchFamily="34" charset="0"/>
              <a:buChar char="•"/>
            </a:pPr>
            <a:r>
              <a:rPr lang="en-US" altLang="en-US" sz="2000" dirty="0">
                <a:solidFill>
                  <a:schemeClr val="tx1"/>
                </a:solidFill>
                <a:latin typeface="Arial" panose="020B0604020202020204" pitchFamily="34" charset="0"/>
                <a:cs typeface="Arial" panose="020B0604020202020204" pitchFamily="34" charset="0"/>
              </a:rPr>
              <a:t>Annualized Loss Expectancy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a:t>
            </a:r>
            <a:r>
              <a:rPr lang="en-US" altLang="en-US" sz="100" dirty="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a:t>
            </a:r>
            <a:r>
              <a:rPr lang="en-US" altLang="en-US" sz="2000" dirty="0">
                <a:solidFill>
                  <a:schemeClr val="tx1"/>
                </a:solidFill>
                <a:latin typeface="Arial" panose="020B0604020202020204" pitchFamily="34" charset="0"/>
                <a:cs typeface="Arial" panose="020B0604020202020204" pitchFamily="34" charset="0"/>
              </a:rPr>
              <a:t>) - expected monetary loss that can be expected for an asset due to risk over a one-year period</a:t>
            </a:r>
          </a:p>
          <a:p>
            <a:pPr>
              <a:lnSpc>
                <a:spcPct val="100000"/>
              </a:lnSpc>
            </a:pPr>
            <a:r>
              <a:rPr lang="en-US" dirty="0">
                <a:solidFill>
                  <a:schemeClr val="tx1"/>
                </a:solidFill>
                <a:latin typeface="Arial" panose="020B0604020202020204" pitchFamily="34" charset="0"/>
                <a:cs typeface="Arial" panose="020B0604020202020204" pitchFamily="34" charset="0"/>
              </a:rPr>
              <a:t>Representing Risks</a:t>
            </a:r>
          </a:p>
          <a:p>
            <a:pPr lvl="1">
              <a:lnSpc>
                <a:spcPct val="100000"/>
              </a:lnSpc>
            </a:pPr>
            <a:r>
              <a:rPr lang="en-US" sz="2000" dirty="0">
                <a:solidFill>
                  <a:schemeClr val="tx1"/>
                </a:solidFill>
                <a:latin typeface="Arial" panose="020B0604020202020204" pitchFamily="34" charset="0"/>
                <a:cs typeface="Arial" panose="020B0604020202020204" pitchFamily="34" charset="0"/>
              </a:rPr>
              <a:t>Risk register – a list of potential threats and associated risks </a:t>
            </a:r>
          </a:p>
          <a:p>
            <a:pPr lvl="1">
              <a:lnSpc>
                <a:spcPct val="100000"/>
              </a:lnSpc>
            </a:pPr>
            <a:r>
              <a:rPr lang="en-US" sz="2000" dirty="0">
                <a:solidFill>
                  <a:schemeClr val="tx1"/>
                </a:solidFill>
                <a:latin typeface="Arial" panose="020B0604020202020204" pitchFamily="34" charset="0"/>
                <a:cs typeface="Arial" panose="020B0604020202020204" pitchFamily="34" charset="0"/>
              </a:rPr>
              <a:t>Risk matrix – a visual color-coded tool that lists the impact and likelihood of risks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10390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Risk Calculation (5 of 6)</a:t>
            </a:r>
          </a:p>
        </p:txBody>
      </p:sp>
      <p:pic>
        <p:nvPicPr>
          <p:cNvPr id="6" name="Picture 5" descr="The table consists of eight columns and five rows. The columns listed from left to right are as follows: risk I d, risks, current risk, status, owner, raised, mitigation strategies, residual risk. The column three is further divided into three columns. They are likelihood, impact, and severity. The eighth column is further divided into likelihood, impact, and severity. Category 1: Project severity and project finance. The row entries are as follows. Row 1. Risk I d: R p 0 1. Risks: Financial attraction of project to investors. Current risk, likelihood: 4, impact: 4, severity: 15. Status: open. Owner: blank. Raised: 01 march. Mitigation strategies: Data collection, information of financial capability of investor, giving them assurance of tremendous future return. Residual risk, likelihood: 4, impact: 3, severity, 12. Row 2. Risk I d: R p 0 2. Risks: Availability of finance. Current risk, likelihood: 3, impact: 4, severity: 12. Status: open. Owner: blank. Raised: 03 march. Mitigation strategies: own resources, commitment with financial institution, exclusive management of investor. Residual risk, likelihood: 3, impact: 3, severity, 9. Row 3. Risk I d: R p 0 3. Risks: Level of demand for project . Current risk, likelihood: 3, impact: 3, severity: 9. Status: open. Owner: blank. Raised: 08 march. Mitigation strategies: Making possibility and identification of low cost and best quality material, eradication of extra expenses from petty balance. Residual risk, likelihood: 2, impact: 3, severity, 6. Row 4. Risk I d: R p 0 4. Risks: land acquisition, site availability. Current risk, likelihood: 3, impact: 3, severity: 9. Status: open. Owner: blank. Raised: 13 march. Mitigation strategies: Making feasibilities, analysis and interpretation of feasibilities, possession and legal obligation of land. Residual risk, likelihood: 2, impact: 2, severity, 4. Row 5. Risk I d: R p 0 5. Risks: high finance cost. Current risk, likelihood: 2, impact: 2, severity: 4. Status: open. Owner: blank. Raised: 15 march. Mitigation strategies: Lowering operational expenses and transportation expenses, proper management of current expenses. Residual risk, likelihood: 1, impact: 2, severity,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79244" y="1537659"/>
            <a:ext cx="5391912" cy="406298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4938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80A9"/>
                </a:solidFill>
                <a:latin typeface="Arial" panose="020B0604020202020204" pitchFamily="34" charset="0"/>
                <a:cs typeface="Arial" panose="020B0604020202020204" pitchFamily="34" charset="0"/>
              </a:rPr>
              <a:t>Objectives</a:t>
            </a:r>
            <a:endParaRPr lang="en-US" b="1" dirty="0">
              <a:solidFill>
                <a:srgbClr val="0080A9"/>
              </a:solidFill>
              <a:latin typeface="Arial" panose="020B0604020202020204" pitchFamily="34" charset="0"/>
              <a:cs typeface="Arial" panose="020B0604020202020204" pitchFamily="34" charset="0"/>
            </a:endParaRPr>
          </a:p>
        </p:txBody>
      </p:sp>
      <p:sp>
        <p:nvSpPr>
          <p:cNvPr id="3" name="Text Placeholder 2"/>
          <p:cNvSpPr>
            <a:spLocks noGrp="1"/>
          </p:cNvSpPr>
          <p:nvPr>
            <p:ph type="body" idx="1"/>
          </p:nvPr>
        </p:nvSpPr>
        <p:spPr>
          <a:xfrm>
            <a:off x="2641600" y="2942670"/>
            <a:ext cx="6172200" cy="1631216"/>
          </a:xfrm>
        </p:spPr>
        <p:txBody>
          <a:bodyPr/>
          <a:lstStyle/>
          <a:p>
            <a:r>
              <a:rPr lang="en-US" altLang="en-US" sz="2000" b="1" dirty="0" smtClean="0">
                <a:solidFill>
                  <a:srgbClr val="0080A9"/>
                </a:solidFill>
                <a:latin typeface="Arial" panose="020B0604020202020204" pitchFamily="34" charset="0"/>
                <a:cs typeface="Arial" panose="020B0604020202020204" pitchFamily="34" charset="0"/>
              </a:rPr>
              <a:t>15.1</a:t>
            </a:r>
            <a:r>
              <a:rPr lang="en-US" altLang="en-US" sz="2000" dirty="0" smtClean="0">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Explain how to manage risk</a:t>
            </a:r>
          </a:p>
          <a:p>
            <a:r>
              <a:rPr lang="en-US" altLang="en-US" sz="2000" b="1" dirty="0" smtClean="0">
                <a:solidFill>
                  <a:srgbClr val="0080A9"/>
                </a:solidFill>
                <a:latin typeface="Arial" panose="020B0604020202020204" pitchFamily="34" charset="0"/>
                <a:cs typeface="Arial" panose="020B0604020202020204" pitchFamily="34" charset="0"/>
              </a:rPr>
              <a:t>15.2</a:t>
            </a:r>
            <a:r>
              <a:rPr lang="en-US" altLang="en-US" sz="2000" dirty="0" smtClean="0">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Describe strategies for reducing risk</a:t>
            </a:r>
            <a:r>
              <a:rPr lang="en-US" altLang="en-US" sz="2000" dirty="0" smtClean="0">
                <a:latin typeface="Arial" panose="020B0604020202020204" pitchFamily="34" charset="0"/>
                <a:cs typeface="Arial" panose="020B0604020202020204" pitchFamily="34" charset="0"/>
              </a:rPr>
              <a:t>	</a:t>
            </a:r>
          </a:p>
          <a:p>
            <a:r>
              <a:rPr lang="en-US" altLang="en-US" sz="2000" b="1" dirty="0" smtClean="0">
                <a:solidFill>
                  <a:srgbClr val="0080A9"/>
                </a:solidFill>
                <a:latin typeface="Arial" panose="020B0604020202020204" pitchFamily="34" charset="0"/>
                <a:cs typeface="Arial" panose="020B0604020202020204" pitchFamily="34" charset="0"/>
              </a:rPr>
              <a:t>15.3</a:t>
            </a:r>
            <a:r>
              <a:rPr lang="en-US" altLang="en-US" sz="2000" dirty="0" smtClean="0">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List practices for mitigating risk</a:t>
            </a:r>
          </a:p>
          <a:p>
            <a:r>
              <a:rPr lang="en-US" altLang="en-US" sz="2000" b="1" dirty="0" smtClean="0">
                <a:solidFill>
                  <a:srgbClr val="0080A9"/>
                </a:solidFill>
                <a:latin typeface="Arial" panose="020B0604020202020204" pitchFamily="34" charset="0"/>
                <a:cs typeface="Arial" panose="020B0604020202020204" pitchFamily="34" charset="0"/>
              </a:rPr>
              <a:t>15.4</a:t>
            </a:r>
            <a:r>
              <a:rPr lang="en-US" altLang="en-US" sz="2000" dirty="0" smtClean="0">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Describe common security issues</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85841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Risk Calculation (6 of 6)</a:t>
            </a:r>
          </a:p>
        </p:txBody>
      </p:sp>
      <p:pic>
        <p:nvPicPr>
          <p:cNvPr id="3" name="Picture 2" descr="Figure 15.3 Risk matrix. A risk matrix is plotted within a graph. The graph is plotted for relative impact versus relative likelihood. Relative impact ranges are: limited, minor, moderate significant and catastrophic. The relative likelihood ranges are: low, moderately low, medium, medium high and high. The risk matrix is a 5 by 5 table with 4 regions labeled very high, high, medium and low. Very high is the intersection area of: medium, medium high and high with significant and catastrophic. High is the intersection area of: medium low, medium, medium high and high with moderate and medium low with moderate, significant and catastrophic. Medium is the intersection area of: medium low, medium, medium high and high with minor and low with moderate, significant and catastrophic. Low is the intersection area of: low, medium low, medium, medium high and high with limited and medium low with min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53436" y="1751712"/>
            <a:ext cx="3843528" cy="3681984"/>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63596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Strategies for Reducing Risk</a:t>
            </a: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Approaches for reducing risk:</a:t>
            </a:r>
          </a:p>
          <a:p>
            <a:pPr lvl="1">
              <a:lnSpc>
                <a:spcPct val="100000"/>
              </a:lnSpc>
            </a:pPr>
            <a:r>
              <a:rPr lang="en-US" sz="2000" dirty="0">
                <a:solidFill>
                  <a:schemeClr val="tx1"/>
                </a:solidFill>
                <a:latin typeface="Arial" panose="020B0604020202020204" pitchFamily="34" charset="0"/>
                <a:cs typeface="Arial" panose="020B0604020202020204" pitchFamily="34" charset="0"/>
              </a:rPr>
              <a:t>Using control types</a:t>
            </a:r>
          </a:p>
          <a:p>
            <a:pPr lvl="1">
              <a:lnSpc>
                <a:spcPct val="100000"/>
              </a:lnSpc>
            </a:pPr>
            <a:r>
              <a:rPr lang="en-US" sz="2000" dirty="0">
                <a:solidFill>
                  <a:schemeClr val="tx1"/>
                </a:solidFill>
                <a:latin typeface="Arial" panose="020B0604020202020204" pitchFamily="34" charset="0"/>
                <a:cs typeface="Arial" panose="020B0604020202020204" pitchFamily="34" charset="0"/>
              </a:rPr>
              <a:t>Distributing allocation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Implementing automation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13815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Using Control Types (1 of 2)</a:t>
            </a:r>
          </a:p>
        </p:txBody>
      </p:sp>
      <p:sp>
        <p:nvSpPr>
          <p:cNvPr id="3" name="Content Placeholder 2"/>
          <p:cNvSpPr>
            <a:spLocks noGrp="1"/>
          </p:cNvSpPr>
          <p:nvPr>
            <p:ph idx="1"/>
          </p:nvPr>
        </p:nvSpPr>
        <p:spPr>
          <a:xfrm>
            <a:off x="365125" y="1538818"/>
            <a:ext cx="8014250" cy="2539157"/>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Security control</a:t>
            </a:r>
          </a:p>
          <a:p>
            <a:pPr lvl="1">
              <a:lnSpc>
                <a:spcPct val="100000"/>
              </a:lnSpc>
            </a:pPr>
            <a:r>
              <a:rPr lang="en-US" sz="2000" dirty="0">
                <a:solidFill>
                  <a:schemeClr val="tx1"/>
                </a:solidFill>
                <a:latin typeface="Arial" panose="020B0604020202020204" pitchFamily="34" charset="0"/>
                <a:cs typeface="Arial" panose="020B0604020202020204" pitchFamily="34" charset="0"/>
              </a:rPr>
              <a:t>Any device or process that is used to reduce risk</a:t>
            </a:r>
          </a:p>
          <a:p>
            <a:pPr>
              <a:lnSpc>
                <a:spcPct val="100000"/>
              </a:lnSpc>
            </a:pPr>
            <a:r>
              <a:rPr lang="en-US" dirty="0">
                <a:solidFill>
                  <a:schemeClr val="tx1"/>
                </a:solidFill>
                <a:latin typeface="Arial" panose="020B0604020202020204" pitchFamily="34" charset="0"/>
                <a:cs typeface="Arial" panose="020B0604020202020204" pitchFamily="34" charset="0"/>
              </a:rPr>
              <a:t>Two levels of security controls:</a:t>
            </a:r>
          </a:p>
          <a:p>
            <a:pPr lvl="1">
              <a:lnSpc>
                <a:spcPct val="100000"/>
              </a:lnSpc>
            </a:pPr>
            <a:r>
              <a:rPr lang="en-US" sz="2000" dirty="0">
                <a:solidFill>
                  <a:schemeClr val="tx1"/>
                </a:solidFill>
                <a:latin typeface="Arial" panose="020B0604020202020204" pitchFamily="34" charset="0"/>
                <a:cs typeface="Arial" panose="020B0604020202020204" pitchFamily="34" charset="0"/>
              </a:rPr>
              <a:t>Administrative controls – processes for developing and ensuring that policies and procedures are carried out</a:t>
            </a:r>
          </a:p>
          <a:p>
            <a:pPr lvl="1">
              <a:lnSpc>
                <a:spcPct val="100000"/>
              </a:lnSpc>
            </a:pPr>
            <a:r>
              <a:rPr lang="en-US" sz="2000" dirty="0">
                <a:solidFill>
                  <a:schemeClr val="tx1"/>
                </a:solidFill>
                <a:latin typeface="Arial" panose="020B0604020202020204" pitchFamily="34" charset="0"/>
                <a:cs typeface="Arial" panose="020B0604020202020204" pitchFamily="34" charset="0"/>
              </a:rPr>
              <a:t>Technical controls – security controls carried out or managed by devices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349035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Using Control Types (2 of 2)</a:t>
            </a:r>
          </a:p>
        </p:txBody>
      </p:sp>
      <p:sp>
        <p:nvSpPr>
          <p:cNvPr id="3" name="Content Placeholder 2"/>
          <p:cNvSpPr>
            <a:spLocks noGrp="1"/>
          </p:cNvSpPr>
          <p:nvPr>
            <p:ph idx="1"/>
          </p:nvPr>
        </p:nvSpPr>
        <p:spPr>
          <a:xfrm>
            <a:off x="365125" y="1538818"/>
            <a:ext cx="8415338" cy="261610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Subtypes of controls that can be either technical or administrative:</a:t>
            </a:r>
          </a:p>
          <a:p>
            <a:pPr lvl="1">
              <a:lnSpc>
                <a:spcPct val="100000"/>
              </a:lnSpc>
            </a:pPr>
            <a:r>
              <a:rPr lang="en-US" sz="2000" dirty="0">
                <a:solidFill>
                  <a:schemeClr val="tx1"/>
                </a:solidFill>
                <a:latin typeface="Arial" panose="020B0604020202020204" pitchFamily="34" charset="0"/>
                <a:cs typeface="Arial" panose="020B0604020202020204" pitchFamily="34" charset="0"/>
              </a:rPr>
              <a:t>Deterrent controls</a:t>
            </a:r>
          </a:p>
          <a:p>
            <a:pPr lvl="1">
              <a:lnSpc>
                <a:spcPct val="100000"/>
              </a:lnSpc>
            </a:pPr>
            <a:r>
              <a:rPr lang="en-US" sz="2000" dirty="0">
                <a:solidFill>
                  <a:schemeClr val="tx1"/>
                </a:solidFill>
                <a:latin typeface="Arial" panose="020B0604020202020204" pitchFamily="34" charset="0"/>
                <a:cs typeface="Arial" panose="020B0604020202020204" pitchFamily="34" charset="0"/>
              </a:rPr>
              <a:t>Preventative controls</a:t>
            </a:r>
          </a:p>
          <a:p>
            <a:pPr lvl="1">
              <a:lnSpc>
                <a:spcPct val="100000"/>
              </a:lnSpc>
            </a:pPr>
            <a:r>
              <a:rPr lang="en-US" sz="2000" dirty="0">
                <a:solidFill>
                  <a:schemeClr val="tx1"/>
                </a:solidFill>
                <a:latin typeface="Arial" panose="020B0604020202020204" pitchFamily="34" charset="0"/>
                <a:cs typeface="Arial" panose="020B0604020202020204" pitchFamily="34" charset="0"/>
              </a:rPr>
              <a:t>Physical controls</a:t>
            </a:r>
          </a:p>
          <a:p>
            <a:pPr lvl="1">
              <a:lnSpc>
                <a:spcPct val="100000"/>
              </a:lnSpc>
            </a:pPr>
            <a:r>
              <a:rPr lang="en-US" sz="2000" dirty="0">
                <a:solidFill>
                  <a:schemeClr val="tx1"/>
                </a:solidFill>
                <a:latin typeface="Arial" panose="020B0604020202020204" pitchFamily="34" charset="0"/>
                <a:cs typeface="Arial" panose="020B0604020202020204" pitchFamily="34" charset="0"/>
              </a:rPr>
              <a:t>Detective controls</a:t>
            </a:r>
          </a:p>
          <a:p>
            <a:pPr lvl="1">
              <a:lnSpc>
                <a:spcPct val="100000"/>
              </a:lnSpc>
            </a:pPr>
            <a:r>
              <a:rPr lang="en-US" sz="2000" dirty="0">
                <a:solidFill>
                  <a:schemeClr val="tx1"/>
                </a:solidFill>
                <a:latin typeface="Arial" panose="020B0604020202020204" pitchFamily="34" charset="0"/>
                <a:cs typeface="Arial" panose="020B0604020202020204" pitchFamily="34" charset="0"/>
              </a:rPr>
              <a:t>Compensating controls</a:t>
            </a:r>
          </a:p>
          <a:p>
            <a:pPr lvl="1">
              <a:lnSpc>
                <a:spcPct val="100000"/>
              </a:lnSpc>
            </a:pPr>
            <a:r>
              <a:rPr lang="en-US" sz="2000" dirty="0">
                <a:solidFill>
                  <a:schemeClr val="tx1"/>
                </a:solidFill>
                <a:latin typeface="Arial" panose="020B0604020202020204" pitchFamily="34" charset="0"/>
                <a:cs typeface="Arial" panose="020B0604020202020204" pitchFamily="34" charset="0"/>
              </a:rPr>
              <a:t>Corrective controls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61118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Distributing Allocation</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Distributive allocation refers to “spreading” the risk</a:t>
            </a:r>
          </a:p>
          <a:p>
            <a:pPr>
              <a:lnSpc>
                <a:spcPct val="100000"/>
              </a:lnSpc>
            </a:pPr>
            <a:r>
              <a:rPr lang="en-US" dirty="0" smtClean="0">
                <a:solidFill>
                  <a:schemeClr val="tx1"/>
                </a:solidFill>
                <a:latin typeface="Arial" panose="020B0604020202020204" pitchFamily="34" charset="0"/>
                <a:cs typeface="Arial" panose="020B0604020202020204" pitchFamily="34" charset="0"/>
              </a:rPr>
              <a:t>Ways to distribute risk include: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Transference - makes a third party responsible for the risk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Risk avoidance - involves identifying the risk and making the decision to not engage in the activity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Mitigation - the attempt to address the risk by making it less serious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92697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Implementing Technology</a:t>
            </a:r>
          </a:p>
        </p:txBody>
      </p:sp>
      <p:sp>
        <p:nvSpPr>
          <p:cNvPr id="3" name="Content Placeholder 2"/>
          <p:cNvSpPr>
            <a:spLocks noGrp="1"/>
          </p:cNvSpPr>
          <p:nvPr>
            <p:ph idx="1"/>
          </p:nvPr>
        </p:nvSpPr>
        <p:spPr>
          <a:xfrm>
            <a:off x="365125" y="1538818"/>
            <a:ext cx="8415338" cy="2693045"/>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Risk is often introduced through human error </a:t>
            </a:r>
          </a:p>
          <a:p>
            <a:pPr>
              <a:lnSpc>
                <a:spcPct val="100000"/>
              </a:lnSpc>
            </a:pPr>
            <a:r>
              <a:rPr lang="en-US" dirty="0">
                <a:solidFill>
                  <a:schemeClr val="tx1"/>
                </a:solidFill>
                <a:latin typeface="Arial" panose="020B0604020202020204" pitchFamily="34" charset="0"/>
                <a:cs typeface="Arial" panose="020B0604020202020204" pitchFamily="34" charset="0"/>
              </a:rPr>
              <a:t>Using technology as a strategy for reducing risk can minimize these errors</a:t>
            </a:r>
          </a:p>
          <a:p>
            <a:pPr>
              <a:lnSpc>
                <a:spcPct val="100000"/>
              </a:lnSpc>
            </a:pPr>
            <a:r>
              <a:rPr lang="en-US" dirty="0">
                <a:solidFill>
                  <a:schemeClr val="tx1"/>
                </a:solidFill>
                <a:latin typeface="Arial" panose="020B0604020202020204" pitchFamily="34" charset="0"/>
                <a:cs typeface="Arial" panose="020B0604020202020204" pitchFamily="34" charset="0"/>
              </a:rPr>
              <a:t>Implementing technology involves using:</a:t>
            </a:r>
          </a:p>
          <a:p>
            <a:pPr lvl="1">
              <a:lnSpc>
                <a:spcPct val="100000"/>
              </a:lnSpc>
            </a:pPr>
            <a:r>
              <a:rPr lang="en-US" sz="2000" dirty="0">
                <a:solidFill>
                  <a:schemeClr val="tx1"/>
                </a:solidFill>
                <a:latin typeface="Arial" panose="020B0604020202020204" pitchFamily="34" charset="0"/>
                <a:cs typeface="Arial" panose="020B0604020202020204" pitchFamily="34" charset="0"/>
              </a:rPr>
              <a:t>Automation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Images and templates</a:t>
            </a:r>
          </a:p>
          <a:p>
            <a:pPr lvl="1">
              <a:lnSpc>
                <a:spcPct val="100000"/>
              </a:lnSpc>
            </a:pPr>
            <a:r>
              <a:rPr lang="en-US" sz="2000" dirty="0">
                <a:solidFill>
                  <a:schemeClr val="tx1"/>
                </a:solidFill>
                <a:latin typeface="Arial" panose="020B0604020202020204" pitchFamily="34" charset="0"/>
                <a:cs typeface="Arial" panose="020B0604020202020204" pitchFamily="34" charset="0"/>
              </a:rPr>
              <a:t>Non-persistence tools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563601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Automation (1 of 2)</a:t>
            </a:r>
          </a:p>
        </p:txBody>
      </p:sp>
      <p:sp>
        <p:nvSpPr>
          <p:cNvPr id="3" name="Content Placeholder 2"/>
          <p:cNvSpPr>
            <a:spLocks noGrp="1"/>
          </p:cNvSpPr>
          <p:nvPr>
            <p:ph idx="1"/>
          </p:nvPr>
        </p:nvSpPr>
        <p:spPr>
          <a:xfrm>
            <a:off x="365125" y="1538818"/>
            <a:ext cx="8169275" cy="3462486"/>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Automation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Can be defined as that which replaces human physical activity</a:t>
            </a:r>
          </a:p>
          <a:p>
            <a:pPr>
              <a:lnSpc>
                <a:spcPct val="100000"/>
              </a:lnSpc>
            </a:pPr>
            <a:r>
              <a:rPr lang="en-US" b="1" dirty="0" smtClean="0">
                <a:solidFill>
                  <a:schemeClr val="tx1"/>
                </a:solidFill>
                <a:latin typeface="Arial" panose="020B0604020202020204" pitchFamily="34" charset="0"/>
                <a:cs typeface="Arial" panose="020B0604020202020204" pitchFamily="34" charset="0"/>
              </a:rPr>
              <a:t>Automated courses of action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Using technology to automate I</a:t>
            </a:r>
            <a:r>
              <a:rPr lang="en-US" sz="100" dirty="0">
                <a:solidFill>
                  <a:schemeClr val="tx1"/>
                </a:solidFill>
                <a:latin typeface="Arial" panose="020B0604020202020204" pitchFamily="34" charset="0"/>
                <a:cs typeface="Arial" panose="020B0604020202020204" pitchFamily="34" charset="0"/>
              </a:rPr>
              <a:t> </a:t>
            </a:r>
            <a:r>
              <a:rPr lang="en-US" sz="2000" dirty="0" smtClean="0">
                <a:solidFill>
                  <a:schemeClr val="tx1"/>
                </a:solidFill>
                <a:latin typeface="Arial" panose="020B0604020202020204" pitchFamily="34" charset="0"/>
                <a:cs typeface="Arial" panose="020B0604020202020204" pitchFamily="34" charset="0"/>
              </a:rPr>
              <a:t>T processes</a:t>
            </a:r>
          </a:p>
          <a:p>
            <a:pPr>
              <a:lnSpc>
                <a:spcPct val="100000"/>
              </a:lnSpc>
            </a:pPr>
            <a:r>
              <a:rPr lang="en-US" dirty="0" smtClean="0">
                <a:solidFill>
                  <a:schemeClr val="tx1"/>
                </a:solidFill>
                <a:latin typeface="Arial" panose="020B0604020202020204" pitchFamily="34" charset="0"/>
                <a:cs typeface="Arial" panose="020B0604020202020204" pitchFamily="34" charset="0"/>
              </a:rPr>
              <a:t>It automation can provide:</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Scalability</a:t>
            </a:r>
            <a:r>
              <a:rPr lang="en-US" sz="2000" dirty="0" smtClean="0">
                <a:solidFill>
                  <a:schemeClr val="tx1"/>
                </a:solidFill>
                <a:latin typeface="Arial" panose="020B0604020202020204" pitchFamily="34" charset="0"/>
                <a:cs typeface="Arial" panose="020B0604020202020204" pitchFamily="34" charset="0"/>
              </a:rPr>
              <a:t> - the ability to continue to function as the size or volume of the enterprise data center expands to meet the growing demands</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Elasticity </a:t>
            </a:r>
            <a:r>
              <a:rPr lang="en-US" sz="2000" dirty="0" smtClean="0">
                <a:solidFill>
                  <a:schemeClr val="tx1"/>
                </a:solidFill>
                <a:latin typeface="Arial" panose="020B0604020202020204" pitchFamily="34" charset="0"/>
                <a:cs typeface="Arial" panose="020B0604020202020204" pitchFamily="34" charset="0"/>
              </a:rPr>
              <a:t>– the ability to revert to its former size after expanding</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Continuous monitoring </a:t>
            </a:r>
            <a:r>
              <a:rPr lang="en-US" sz="2000" dirty="0" smtClean="0">
                <a:solidFill>
                  <a:schemeClr val="tx1"/>
                </a:solidFill>
                <a:latin typeface="Arial" panose="020B0604020202020204" pitchFamily="34" charset="0"/>
                <a:cs typeface="Arial" panose="020B0604020202020204" pitchFamily="34" charset="0"/>
              </a:rPr>
              <a:t>– sustained and continual surveillance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40193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Automation (2 of 2)</a:t>
            </a:r>
          </a:p>
        </p:txBody>
      </p:sp>
      <p:sp>
        <p:nvSpPr>
          <p:cNvPr id="3" name="Content Placeholder 2"/>
          <p:cNvSpPr>
            <a:spLocks noGrp="1"/>
          </p:cNvSpPr>
          <p:nvPr>
            <p:ph idx="1"/>
          </p:nvPr>
        </p:nvSpPr>
        <p:spPr>
          <a:xfrm>
            <a:off x="365125" y="1538818"/>
            <a:ext cx="8415338" cy="2246769"/>
          </a:xfrm>
        </p:spPr>
        <p:txBody>
          <a:bodyPr/>
          <a:lstStyle/>
          <a:p>
            <a:pPr>
              <a:lnSpc>
                <a:spcPct val="100000"/>
              </a:lnSpc>
            </a:pPr>
            <a:r>
              <a:rPr lang="en-US" sz="1800" b="1" dirty="0" smtClean="0">
                <a:solidFill>
                  <a:schemeClr val="tx1"/>
                </a:solidFill>
                <a:latin typeface="Arial" panose="020B0604020202020204" pitchFamily="34" charset="0"/>
                <a:cs typeface="Arial" panose="020B0604020202020204" pitchFamily="34" charset="0"/>
              </a:rPr>
              <a:t>Secure configuration guides </a:t>
            </a:r>
            <a:r>
              <a:rPr lang="en-US" sz="1800" dirty="0" smtClean="0">
                <a:solidFill>
                  <a:schemeClr val="tx1"/>
                </a:solidFill>
                <a:latin typeface="Arial" panose="020B0604020202020204" pitchFamily="34" charset="0"/>
                <a:cs typeface="Arial" panose="020B0604020202020204" pitchFamily="34" charset="0"/>
              </a:rPr>
              <a:t>– available to help I</a:t>
            </a:r>
            <a:r>
              <a:rPr lang="en-US" sz="100" dirty="0">
                <a:solidFill>
                  <a:schemeClr val="tx1"/>
                </a:solidFill>
                <a:latin typeface="Arial" panose="020B0604020202020204" pitchFamily="34" charset="0"/>
                <a:cs typeface="Arial" panose="020B0604020202020204" pitchFamily="34" charset="0"/>
              </a:rPr>
              <a:t> </a:t>
            </a:r>
            <a:r>
              <a:rPr lang="en-US" sz="1800" dirty="0" smtClean="0">
                <a:solidFill>
                  <a:schemeClr val="tx1"/>
                </a:solidFill>
                <a:latin typeface="Arial" panose="020B0604020202020204" pitchFamily="34" charset="0"/>
                <a:cs typeface="Arial" panose="020B0604020202020204" pitchFamily="34" charset="0"/>
              </a:rPr>
              <a:t>T security personnel configure hardware devices and software to repel attacks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Vendor-specific guides – useful for configuring web servers, O</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a:t>
            </a:r>
            <a:r>
              <a:rPr lang="en-US" sz="100" dirty="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s, application servers, and network infrastructure devices</a:t>
            </a:r>
          </a:p>
          <a:p>
            <a:pPr>
              <a:lnSpc>
                <a:spcPct val="100000"/>
              </a:lnSpc>
            </a:pPr>
            <a:r>
              <a:rPr lang="en-US" sz="1800" dirty="0" smtClean="0">
                <a:solidFill>
                  <a:schemeClr val="tx1"/>
                </a:solidFill>
                <a:latin typeface="Arial" panose="020B0604020202020204" pitchFamily="34" charset="0"/>
                <a:cs typeface="Arial" panose="020B0604020202020204" pitchFamily="34" charset="0"/>
              </a:rPr>
              <a:t>Configuration validation</a:t>
            </a:r>
          </a:p>
          <a:p>
            <a:pPr lvl="1">
              <a:lnSpc>
                <a:spcPct val="100000"/>
              </a:lnSpc>
            </a:pPr>
            <a:r>
              <a:rPr lang="en-US" dirty="0" smtClean="0">
                <a:solidFill>
                  <a:schemeClr val="tx1"/>
                </a:solidFill>
                <a:latin typeface="Arial" panose="020B0604020202020204" pitchFamily="34" charset="0"/>
                <a:cs typeface="Arial" panose="020B0604020202020204" pitchFamily="34" charset="0"/>
              </a:rPr>
              <a:t>Reviewing the configuration of systems to determine if security settings are correct</a:t>
            </a:r>
            <a:endParaRPr lang="en-US" dirty="0">
              <a:solidFill>
                <a:schemeClr val="tx1"/>
              </a:solidFill>
              <a:latin typeface="Arial" panose="020B0604020202020204" pitchFamily="34" charset="0"/>
              <a:cs typeface="Arial" panose="020B0604020202020204" pitchFamily="34" charset="0"/>
            </a:endParaRPr>
          </a:p>
        </p:txBody>
      </p:sp>
      <p:pic>
        <p:nvPicPr>
          <p:cNvPr id="5" name="Picture 4" descr="Figure 15.4 Configuration validation report. An illustration shows a configuration validation report. The report shows the Systems window with the following columns: System, Configuration Store Name, Configuration Item, Field name or reference, Operator, Value Low, Value High, Comparison Value, Compliance, Compliant, 1 is Yes, 0 is No, quotes is Not valuated). Source: SAP"/>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2600" y="3962400"/>
            <a:ext cx="6152697" cy="2099647"/>
          </a:xfrm>
          <a:prstGeom prst="rect">
            <a:avLst/>
          </a:prstGeom>
        </p:spPr>
      </p:pic>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584595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Images and Templates</a:t>
            </a:r>
          </a:p>
        </p:txBody>
      </p:sp>
      <p:sp>
        <p:nvSpPr>
          <p:cNvPr id="3" name="Content Placeholder 2"/>
          <p:cNvSpPr>
            <a:spLocks noGrp="1"/>
          </p:cNvSpPr>
          <p:nvPr>
            <p:ph idx="1"/>
          </p:nvPr>
        </p:nvSpPr>
        <p:spPr>
          <a:xfrm>
            <a:off x="365125" y="1538818"/>
            <a:ext cx="8321676" cy="3616375"/>
          </a:xfrm>
        </p:spPr>
        <p:txBody>
          <a:bodyPr/>
          <a:lstStyle/>
          <a:p>
            <a:pPr>
              <a:lnSpc>
                <a:spcPct val="100000"/>
              </a:lnSpc>
            </a:pPr>
            <a:r>
              <a:rPr lang="en-US" b="1" dirty="0" smtClean="0">
                <a:solidFill>
                  <a:schemeClr val="tx1"/>
                </a:solidFill>
                <a:latin typeface="Arial" panose="020B0604020202020204" pitchFamily="34" charset="0"/>
                <a:cs typeface="Arial" panose="020B0604020202020204" pitchFamily="34" charset="0"/>
              </a:rPr>
              <a:t>Master image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copy of a properly configured and secured computer software system that can be replicated to other computers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Eliminates the need for configuring individualized security settings</a:t>
            </a:r>
          </a:p>
          <a:p>
            <a:pPr>
              <a:lnSpc>
                <a:spcPct val="100000"/>
              </a:lnSpc>
            </a:pPr>
            <a:r>
              <a:rPr lang="en-US" b="1" dirty="0" smtClean="0">
                <a:solidFill>
                  <a:schemeClr val="tx1"/>
                </a:solidFill>
                <a:latin typeface="Arial" panose="020B0604020202020204" pitchFamily="34" charset="0"/>
                <a:cs typeface="Arial" panose="020B0604020202020204" pitchFamily="34" charset="0"/>
              </a:rPr>
              <a:t>Template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type of document in which the standardized content has already been created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user needs only to enter specialized and variable components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Reduces the amount of data to be entered and helps minimize errors that could introduce a risk</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279705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Non-Persistence Tools</a:t>
            </a:r>
          </a:p>
        </p:txBody>
      </p:sp>
      <p:sp>
        <p:nvSpPr>
          <p:cNvPr id="3" name="Content Placeholder 2"/>
          <p:cNvSpPr>
            <a:spLocks noGrp="1"/>
          </p:cNvSpPr>
          <p:nvPr>
            <p:ph idx="1"/>
          </p:nvPr>
        </p:nvSpPr>
        <p:spPr>
          <a:xfrm>
            <a:off x="365125" y="1538818"/>
            <a:ext cx="8415338" cy="61555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Non-persistence tools – used to ensure that unwanted data is not carried forward (clean image is used)</a:t>
            </a:r>
            <a:endParaRPr lang="en-US" dirty="0">
              <a:solidFill>
                <a:schemeClr val="tx1"/>
              </a:solidFill>
              <a:latin typeface="Arial" panose="020B0604020202020204" pitchFamily="34" charset="0"/>
              <a:cs typeface="Arial" panose="020B0604020202020204" pitchFamily="34" charset="0"/>
            </a:endParaRPr>
          </a:p>
        </p:txBody>
      </p:sp>
      <p:graphicFrame>
        <p:nvGraphicFramePr>
          <p:cNvPr id="5" name="Table 4" descr="A table titled, non-persistence tools. The table has 4 rows and 3 columns. The columns have the following headings from left to right. Tool name, description, how used. The row entries are as follows. Row 1: tool name, live boot media; description, a lightweight bootable image on a u s b flash drive or optical media; how used, temporarily creates a secure, non-persistent client for use on a public computer for accessing a secure remote network. Row 2: tool name, revert to known state; description, restore device to a previous secure condition; how used, used to reset a device to a stable and secure setting. Row 3: tool name, rollback to known configuration; description, undo recent changes that cause errors or weaken security; how used, can restore a device to a previous configuration. Row 4: tool name, snapshot; description, an instance, image, of a virtual machine; how used, used to replace a corrupted or infected virtual machine."/>
          <p:cNvGraphicFramePr>
            <a:graphicFrameLocks noGrp="1"/>
          </p:cNvGraphicFramePr>
          <p:nvPr>
            <p:extLst>
              <p:ext uri="{D42A27DB-BD31-4B8C-83A1-F6EECF244321}">
                <p14:modId xmlns:p14="http://schemas.microsoft.com/office/powerpoint/2010/main" val="947135721"/>
              </p:ext>
            </p:extLst>
          </p:nvPr>
        </p:nvGraphicFramePr>
        <p:xfrm>
          <a:off x="684412" y="2382982"/>
          <a:ext cx="7769775" cy="3083560"/>
        </p:xfrm>
        <a:graphic>
          <a:graphicData uri="http://schemas.openxmlformats.org/drawingml/2006/table">
            <a:tbl>
              <a:tblPr firstRow="1" bandRow="1">
                <a:tableStyleId>{5C22544A-7EE6-4342-B048-85BDC9FD1C3A}</a:tableStyleId>
              </a:tblPr>
              <a:tblGrid>
                <a:gridCol w="1906388">
                  <a:extLst>
                    <a:ext uri="{9D8B030D-6E8A-4147-A177-3AD203B41FA5}">
                      <a16:colId xmlns="" xmlns:a16="http://schemas.microsoft.com/office/drawing/2014/main" val="20000"/>
                    </a:ext>
                  </a:extLst>
                </a:gridCol>
                <a:gridCol w="2474443">
                  <a:extLst>
                    <a:ext uri="{9D8B030D-6E8A-4147-A177-3AD203B41FA5}">
                      <a16:colId xmlns="" xmlns:a16="http://schemas.microsoft.com/office/drawing/2014/main" val="20001"/>
                    </a:ext>
                  </a:extLst>
                </a:gridCol>
                <a:gridCol w="3388944">
                  <a:extLst>
                    <a:ext uri="{9D8B030D-6E8A-4147-A177-3AD203B41FA5}">
                      <a16:colId xmlns="" xmlns:a16="http://schemas.microsoft.com/office/drawing/2014/main" val="20002"/>
                    </a:ext>
                  </a:extLst>
                </a:gridCol>
              </a:tblGrid>
              <a:tr h="370840">
                <a:tc>
                  <a:txBody>
                    <a:bodyPr/>
                    <a:lstStyle/>
                    <a:p>
                      <a:r>
                        <a:rPr lang="en-US" sz="1400" dirty="0" smtClean="0">
                          <a:solidFill>
                            <a:schemeClr val="tx1"/>
                          </a:solidFill>
                          <a:latin typeface="Arial" panose="020B0604020202020204" pitchFamily="34" charset="0"/>
                          <a:cs typeface="Arial" panose="020B0604020202020204" pitchFamily="34" charset="0"/>
                        </a:rPr>
                        <a:t>Tool name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Description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How used</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Live boot media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“lightweight” bootable</a:t>
                      </a:r>
                      <a:r>
                        <a:rPr lang="en-US" sz="1400" baseline="0" dirty="0" smtClean="0">
                          <a:solidFill>
                            <a:schemeClr val="tx1"/>
                          </a:solidFill>
                          <a:latin typeface="Arial" panose="020B0604020202020204" pitchFamily="34" charset="0"/>
                          <a:cs typeface="Arial" panose="020B0604020202020204" pitchFamily="34" charset="0"/>
                        </a:rPr>
                        <a:t> image on a U</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S</a:t>
                      </a:r>
                      <a:r>
                        <a:rPr lang="en-US" sz="100" baseline="0" dirty="0" smtClean="0">
                          <a:solidFill>
                            <a:schemeClr val="tx1"/>
                          </a:solidFill>
                          <a:latin typeface="Arial" panose="020B0604020202020204" pitchFamily="34" charset="0"/>
                          <a:cs typeface="Arial" panose="020B0604020202020204" pitchFamily="34" charset="0"/>
                        </a:rPr>
                        <a:t> </a:t>
                      </a:r>
                      <a:r>
                        <a:rPr lang="en-US" sz="1400" baseline="0" dirty="0" smtClean="0">
                          <a:solidFill>
                            <a:schemeClr val="tx1"/>
                          </a:solidFill>
                          <a:latin typeface="Arial" panose="020B0604020202020204" pitchFamily="34" charset="0"/>
                          <a:cs typeface="Arial" panose="020B0604020202020204" pitchFamily="34" charset="0"/>
                        </a:rPr>
                        <a:t>B flash drive or optical media</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Temporarily</a:t>
                      </a:r>
                      <a:r>
                        <a:rPr lang="en-US" sz="1400" baseline="0" dirty="0" smtClean="0">
                          <a:solidFill>
                            <a:schemeClr val="tx1"/>
                          </a:solidFill>
                          <a:latin typeface="Arial" panose="020B0604020202020204" pitchFamily="34" charset="0"/>
                          <a:cs typeface="Arial" panose="020B0604020202020204" pitchFamily="34" charset="0"/>
                        </a:rPr>
                        <a:t> creates a secure, non-persistent client for use on a public computer for accessing a secure remote network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Revert to a known state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Restore device</a:t>
                      </a:r>
                      <a:r>
                        <a:rPr lang="en-US" sz="1400" baseline="0" dirty="0" smtClean="0">
                          <a:solidFill>
                            <a:schemeClr val="tx1"/>
                          </a:solidFill>
                          <a:latin typeface="Arial" panose="020B0604020202020204" pitchFamily="34" charset="0"/>
                          <a:cs typeface="Arial" panose="020B0604020202020204" pitchFamily="34" charset="0"/>
                        </a:rPr>
                        <a:t> to a previous secure condition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Used to reset a device to a stable and secure</a:t>
                      </a:r>
                      <a:r>
                        <a:rPr lang="en-US" sz="1400" baseline="0" dirty="0" smtClean="0">
                          <a:solidFill>
                            <a:schemeClr val="tx1"/>
                          </a:solidFill>
                          <a:latin typeface="Arial" panose="020B0604020202020204" pitchFamily="34" charset="0"/>
                          <a:cs typeface="Arial" panose="020B0604020202020204" pitchFamily="34" charset="0"/>
                        </a:rPr>
                        <a:t> setting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Rollback to known configuration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Undo recent changes that cause errors or weaken security</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Can</a:t>
                      </a:r>
                      <a:r>
                        <a:rPr lang="en-US" sz="1400" baseline="0" dirty="0" smtClean="0">
                          <a:solidFill>
                            <a:schemeClr val="tx1"/>
                          </a:solidFill>
                          <a:latin typeface="Arial" panose="020B0604020202020204" pitchFamily="34" charset="0"/>
                          <a:cs typeface="Arial" panose="020B0604020202020204" pitchFamily="34" charset="0"/>
                        </a:rPr>
                        <a:t> restore a device to a previous configuration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400" dirty="0" smtClean="0">
                          <a:solidFill>
                            <a:schemeClr val="tx1"/>
                          </a:solidFill>
                          <a:latin typeface="Arial" panose="020B0604020202020204" pitchFamily="34" charset="0"/>
                          <a:cs typeface="Arial" panose="020B0604020202020204" pitchFamily="34" charset="0"/>
                        </a:rPr>
                        <a:t>Snapshot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An instance</a:t>
                      </a:r>
                      <a:r>
                        <a:rPr lang="en-US" sz="1400" baseline="0" dirty="0" smtClean="0">
                          <a:solidFill>
                            <a:schemeClr val="tx1"/>
                          </a:solidFill>
                          <a:latin typeface="Arial" panose="020B0604020202020204" pitchFamily="34" charset="0"/>
                          <a:cs typeface="Arial" panose="020B0604020202020204" pitchFamily="34" charset="0"/>
                        </a:rPr>
                        <a:t> (image) of a virtual machine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Used to replace a corrupted or infected virtual machine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9475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69646"/>
            <a:ext cx="8026400" cy="369460"/>
          </a:xfrm>
        </p:spPr>
        <p:txBody>
          <a:bodyPr/>
          <a:lstStyle/>
          <a:p>
            <a:r>
              <a:rPr lang="en-US" sz="2800" b="1" dirty="0">
                <a:solidFill>
                  <a:srgbClr val="0080A9"/>
                </a:solidFill>
                <a:latin typeface="Arial" panose="020B0604020202020204" pitchFamily="34" charset="0"/>
                <a:cs typeface="Arial" panose="020B0604020202020204" pitchFamily="34" charset="0"/>
              </a:rPr>
              <a:t>Managing Risk</a:t>
            </a:r>
          </a:p>
        </p:txBody>
      </p:sp>
      <p:sp>
        <p:nvSpPr>
          <p:cNvPr id="3" name="Content Placeholder 2"/>
          <p:cNvSpPr>
            <a:spLocks noGrp="1"/>
          </p:cNvSpPr>
          <p:nvPr>
            <p:ph idx="1"/>
          </p:nvPr>
        </p:nvSpPr>
        <p:spPr>
          <a:xfrm>
            <a:off x="365125" y="1538818"/>
            <a:ext cx="7559675" cy="2970044"/>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Risk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 situation that involves exposure to some type of danger</a:t>
            </a:r>
          </a:p>
          <a:p>
            <a:pPr>
              <a:lnSpc>
                <a:spcPct val="100000"/>
              </a:lnSpc>
            </a:pPr>
            <a:r>
              <a:rPr lang="en-US" dirty="0" smtClean="0">
                <a:solidFill>
                  <a:schemeClr val="tx1"/>
                </a:solidFill>
                <a:latin typeface="Arial" panose="020B0604020202020204" pitchFamily="34" charset="0"/>
                <a:cs typeface="Arial" panose="020B0604020202020204" pitchFamily="34" charset="0"/>
              </a:rPr>
              <a:t>Managing risk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To create a level of protection that mitigates the vulnerabilities to the threats and reduces the potential consequences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Involves:</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Knowing what threats are being faced</a:t>
            </a:r>
          </a:p>
          <a:p>
            <a:pPr lvl="2">
              <a:lnSpc>
                <a:spcPct val="100000"/>
              </a:lnSpc>
            </a:pPr>
            <a:r>
              <a:rPr lang="en-US" sz="2000" dirty="0" smtClean="0">
                <a:solidFill>
                  <a:schemeClr val="tx1"/>
                </a:solidFill>
                <a:latin typeface="Arial" panose="020B0604020202020204" pitchFamily="34" charset="0"/>
                <a:cs typeface="Arial" panose="020B0604020202020204" pitchFamily="34" charset="0"/>
              </a:rPr>
              <a:t>Assessing those risks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23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Practicing for Reducing Risk</a:t>
            </a:r>
          </a:p>
        </p:txBody>
      </p:sp>
      <p:sp>
        <p:nvSpPr>
          <p:cNvPr id="3" name="Content Placeholder 2"/>
          <p:cNvSpPr>
            <a:spLocks noGrp="1"/>
          </p:cNvSpPr>
          <p:nvPr>
            <p:ph idx="1"/>
          </p:nvPr>
        </p:nvSpPr>
        <p:spPr>
          <a:xfrm>
            <a:off x="365125" y="1538818"/>
            <a:ext cx="8415338" cy="184665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Practices for reducing risk:</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Security policies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Awareness and training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Agreements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Personnel management</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23002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Security Policies</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Definition of a Policy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Communicates a consensus of judgment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Defines appropriate behavior for users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Identifies what tools and procedures are needed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Provides directives for Human Resources action in response to inappropriate behavior</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May be helpful if it is necessary to prosecute violators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4145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a Security Policy? (1 of 3)</a:t>
            </a:r>
          </a:p>
        </p:txBody>
      </p:sp>
      <p:sp>
        <p:nvSpPr>
          <p:cNvPr id="3" name="Content Placeholder 2"/>
          <p:cNvSpPr>
            <a:spLocks noGrp="1"/>
          </p:cNvSpPr>
          <p:nvPr>
            <p:ph idx="1"/>
          </p:nvPr>
        </p:nvSpPr>
        <p:spPr>
          <a:xfrm>
            <a:off x="365125" y="1538818"/>
            <a:ext cx="8169275" cy="2385268"/>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Security Policy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written document that states how an organization plans to protect the company‘s information technology assets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Outlines the protections that should be enacted to ensure the organization’s assets face minimal risk</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Having a written security policy empowers an organization to take appropriate action to safeguard its </a:t>
            </a:r>
            <a:r>
              <a:rPr lang="en-US" altLang="en-US" sz="2000" dirty="0" smtClean="0">
                <a:solidFill>
                  <a:schemeClr val="tx1"/>
                </a:solidFill>
                <a:latin typeface="Arial" panose="020B0604020202020204" pitchFamily="34" charset="0"/>
                <a:cs typeface="Arial" panose="020B0604020202020204" pitchFamily="34" charset="0"/>
              </a:rPr>
              <a:t>data</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0131088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a Security Policy? (2 of 3)</a:t>
            </a:r>
          </a:p>
        </p:txBody>
      </p:sp>
      <p:sp>
        <p:nvSpPr>
          <p:cNvPr id="3" name="Content Placeholder 2"/>
          <p:cNvSpPr>
            <a:spLocks noGrp="1"/>
          </p:cNvSpPr>
          <p:nvPr>
            <p:ph idx="1"/>
          </p:nvPr>
        </p:nvSpPr>
        <p:spPr>
          <a:xfrm>
            <a:off x="365125" y="1538818"/>
            <a:ext cx="8415338" cy="284693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Security policy functions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An overall intention and direction, formally expressed by the organization’s management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Details specific risks and how to address them</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Provides controls to direct employee behavior</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Helps create a security-aware organizational culture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Helps ensure employee behavior is directed and monitored in compliance with security requirements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548904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What is a Security Policy? (3 of 3)</a:t>
            </a:r>
          </a:p>
        </p:txBody>
      </p:sp>
      <p:sp>
        <p:nvSpPr>
          <p:cNvPr id="3" name="Content Placeholder 2"/>
          <p:cNvSpPr>
            <a:spLocks noGrp="1"/>
          </p:cNvSpPr>
          <p:nvPr>
            <p:ph idx="1"/>
          </p:nvPr>
        </p:nvSpPr>
        <p:spPr>
          <a:xfrm>
            <a:off x="365125" y="1538818"/>
            <a:ext cx="8415338" cy="4001095"/>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An effective security policy must balance: trust and control</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Three </a:t>
            </a:r>
            <a:r>
              <a:rPr lang="en-US" altLang="en-US" dirty="0">
                <a:solidFill>
                  <a:schemeClr val="tx1"/>
                </a:solidFill>
                <a:latin typeface="Arial" panose="020B0604020202020204" pitchFamily="34" charset="0"/>
                <a:cs typeface="Arial" panose="020B0604020202020204" pitchFamily="34" charset="0"/>
              </a:rPr>
              <a:t>approaches to trust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Trust everyone all of the time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Trust no one at any time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Trust some people some of the time</a:t>
            </a:r>
          </a:p>
          <a:p>
            <a:pPr>
              <a:lnSpc>
                <a:spcPct val="100000"/>
              </a:lnSpc>
            </a:pPr>
            <a:r>
              <a:rPr lang="en-US" altLang="en-US" dirty="0">
                <a:solidFill>
                  <a:schemeClr val="tx1"/>
                </a:solidFill>
                <a:latin typeface="Arial" panose="020B0604020202020204" pitchFamily="34" charset="0"/>
                <a:cs typeface="Arial" panose="020B0604020202020204" pitchFamily="34" charset="0"/>
              </a:rPr>
              <a:t>Security policy attempts to provide right amount of trust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Trust some people some of the time</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Builds trust over time</a:t>
            </a:r>
          </a:p>
          <a:p>
            <a:pPr>
              <a:lnSpc>
                <a:spcPct val="100000"/>
              </a:lnSpc>
            </a:pPr>
            <a:r>
              <a:rPr lang="en-US" altLang="en-US" dirty="0">
                <a:solidFill>
                  <a:schemeClr val="tx1"/>
                </a:solidFill>
                <a:latin typeface="Arial" panose="020B0604020202020204" pitchFamily="34" charset="0"/>
                <a:cs typeface="Arial" panose="020B0604020202020204" pitchFamily="34" charset="0"/>
              </a:rPr>
              <a:t>Level of control must also be balanced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Influenced by security needs and organization’s culture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31212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Types of Security Policies (1 of 4)</a:t>
            </a:r>
          </a:p>
        </p:txBody>
      </p:sp>
      <p:sp>
        <p:nvSpPr>
          <p:cNvPr id="3" name="Content Placeholder 2"/>
          <p:cNvSpPr>
            <a:spLocks noGrp="1"/>
          </p:cNvSpPr>
          <p:nvPr>
            <p:ph idx="1"/>
          </p:nvPr>
        </p:nvSpPr>
        <p:spPr>
          <a:xfrm>
            <a:off x="365125" y="1538818"/>
            <a:ext cx="8415338" cy="4308872"/>
          </a:xfrm>
        </p:spPr>
        <p:txBody>
          <a:bodyPr/>
          <a:lstStyle/>
          <a:p>
            <a:pPr>
              <a:lnSpc>
                <a:spcPct val="100000"/>
              </a:lnSpc>
            </a:pPr>
            <a:r>
              <a:rPr lang="en-US" sz="1800" dirty="0" smtClean="0">
                <a:solidFill>
                  <a:schemeClr val="tx1"/>
                </a:solidFill>
                <a:latin typeface="Arial" panose="020B0604020202020204" pitchFamily="34" charset="0"/>
                <a:cs typeface="Arial" panose="020B0604020202020204" pitchFamily="34" charset="0"/>
              </a:rPr>
              <a:t>A security policy is comprehensive and often detailed</a:t>
            </a:r>
          </a:p>
          <a:p>
            <a:pPr lvl="1">
              <a:lnSpc>
                <a:spcPct val="100000"/>
              </a:lnSpc>
            </a:pPr>
            <a:r>
              <a:rPr lang="en-US" dirty="0" smtClean="0">
                <a:solidFill>
                  <a:schemeClr val="tx1"/>
                </a:solidFill>
                <a:latin typeface="Arial" panose="020B0604020202020204" pitchFamily="34" charset="0"/>
                <a:cs typeface="Arial" panose="020B0604020202020204" pitchFamily="34" charset="0"/>
              </a:rPr>
              <a:t>Many organizations break the security policy down into smaller “subpolicies”</a:t>
            </a:r>
          </a:p>
          <a:p>
            <a:pPr>
              <a:lnSpc>
                <a:spcPct val="100000"/>
              </a:lnSpc>
            </a:pPr>
            <a:r>
              <a:rPr lang="en-US" sz="1800" dirty="0" smtClean="0">
                <a:solidFill>
                  <a:schemeClr val="tx1"/>
                </a:solidFill>
                <a:latin typeface="Arial" panose="020B0604020202020204" pitchFamily="34" charset="0"/>
                <a:cs typeface="Arial" panose="020B0604020202020204" pitchFamily="34" charset="0"/>
              </a:rPr>
              <a:t>Examples:</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Acceptable encryption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Antivirus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Database credentials coding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Email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Extranet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Router security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Server security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V</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P</a:t>
            </a:r>
            <a:r>
              <a:rPr lang="en-US" sz="100" dirty="0" smtClean="0">
                <a:solidFill>
                  <a:schemeClr val="tx1"/>
                </a:solidFill>
                <a:latin typeface="Arial" panose="020B0604020202020204" pitchFamily="34" charset="0"/>
                <a:cs typeface="Arial" panose="020B0604020202020204" pitchFamily="34" charset="0"/>
              </a:rPr>
              <a:t> </a:t>
            </a:r>
            <a:r>
              <a:rPr lang="en-US" dirty="0" smtClean="0">
                <a:solidFill>
                  <a:schemeClr val="tx1"/>
                </a:solidFill>
                <a:latin typeface="Arial" panose="020B0604020202020204" pitchFamily="34" charset="0"/>
                <a:cs typeface="Arial" panose="020B0604020202020204" pitchFamily="34" charset="0"/>
              </a:rPr>
              <a:t>N security policy</a:t>
            </a:r>
          </a:p>
          <a:p>
            <a:pPr lvl="1">
              <a:lnSpc>
                <a:spcPct val="100000"/>
              </a:lnSpc>
            </a:pPr>
            <a:r>
              <a:rPr lang="en-US" dirty="0" smtClean="0">
                <a:solidFill>
                  <a:schemeClr val="tx1"/>
                </a:solidFill>
                <a:latin typeface="Arial" panose="020B0604020202020204" pitchFamily="34" charset="0"/>
                <a:cs typeface="Arial" panose="020B0604020202020204" pitchFamily="34" charset="0"/>
              </a:rPr>
              <a:t>Wireless communication policy</a:t>
            </a:r>
            <a:endParaRPr 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175784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Types of Security Policies (2 of 4)</a:t>
            </a:r>
          </a:p>
        </p:txBody>
      </p:sp>
      <p:sp>
        <p:nvSpPr>
          <p:cNvPr id="3" name="Content Placeholder 2"/>
          <p:cNvSpPr>
            <a:spLocks noGrp="1"/>
          </p:cNvSpPr>
          <p:nvPr>
            <p:ph idx="1"/>
          </p:nvPr>
        </p:nvSpPr>
        <p:spPr>
          <a:xfrm>
            <a:off x="365125" y="1538818"/>
            <a:ext cx="8415338" cy="2231380"/>
          </a:xfrm>
        </p:spPr>
        <p:txBody>
          <a:bodyPr/>
          <a:lstStyle/>
          <a:p>
            <a:pPr>
              <a:lnSpc>
                <a:spcPct val="100000"/>
              </a:lnSpc>
            </a:pPr>
            <a:r>
              <a:rPr lang="en-US" altLang="en-US" b="1" dirty="0">
                <a:solidFill>
                  <a:schemeClr val="tx1"/>
                </a:solidFill>
                <a:latin typeface="Arial" panose="020B0604020202020204" pitchFamily="34" charset="0"/>
                <a:cs typeface="Arial" panose="020B0604020202020204" pitchFamily="34" charset="0"/>
              </a:rPr>
              <a:t>Acceptable Use Policy (</a:t>
            </a:r>
            <a:r>
              <a:rPr lang="en-US" altLang="en-US" b="1" dirty="0" smtClean="0">
                <a:solidFill>
                  <a:schemeClr val="tx1"/>
                </a:solidFill>
                <a:latin typeface="Arial" panose="020B0604020202020204" pitchFamily="34" charset="0"/>
                <a:cs typeface="Arial" panose="020B0604020202020204" pitchFamily="34" charset="0"/>
              </a:rPr>
              <a:t>A</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U</a:t>
            </a:r>
            <a:r>
              <a:rPr lang="en-US" altLang="en-US" sz="100" b="1" dirty="0" smtClean="0">
                <a:solidFill>
                  <a:schemeClr val="tx1"/>
                </a:solidFill>
                <a:latin typeface="Arial" panose="020B0604020202020204" pitchFamily="34" charset="0"/>
                <a:cs typeface="Arial" panose="020B0604020202020204" pitchFamily="34" charset="0"/>
              </a:rPr>
              <a:t> </a:t>
            </a:r>
            <a:r>
              <a:rPr lang="en-US" altLang="en-US" b="1" dirty="0" smtClean="0">
                <a:solidFill>
                  <a:schemeClr val="tx1"/>
                </a:solidFill>
                <a:latin typeface="Arial" panose="020B0604020202020204" pitchFamily="34" charset="0"/>
                <a:cs typeface="Arial" panose="020B0604020202020204" pitchFamily="34" charset="0"/>
              </a:rPr>
              <a:t>P</a:t>
            </a:r>
            <a:r>
              <a:rPr lang="en-US" altLang="en-US" b="1" dirty="0">
                <a:solidFill>
                  <a:schemeClr val="tx1"/>
                </a:solidFill>
                <a:latin typeface="Arial" panose="020B0604020202020204" pitchFamily="34" charset="0"/>
                <a:cs typeface="Arial" panose="020B0604020202020204" pitchFamily="34" charset="0"/>
              </a:rPr>
              <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Policy that defines actions users may perform while accessing systems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Users include employees, vendors, contractors, and visitors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Typically covers all computer </a:t>
            </a:r>
            <a:r>
              <a:rPr lang="en-US" altLang="en-US" sz="2000" dirty="0" smtClean="0">
                <a:solidFill>
                  <a:schemeClr val="tx1"/>
                </a:solidFill>
                <a:latin typeface="Arial" panose="020B0604020202020204" pitchFamily="34" charset="0"/>
                <a:cs typeface="Arial" panose="020B0604020202020204" pitchFamily="34" charset="0"/>
              </a:rPr>
              <a:t>use, including mobile devices</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Unacceptable use may also be outlined by the </a:t>
            </a:r>
            <a:r>
              <a:rPr lang="en-US" altLang="en-US" sz="2000" dirty="0" smtClean="0">
                <a:solidFill>
                  <a:schemeClr val="tx1"/>
                </a:solidFill>
                <a:latin typeface="Arial" panose="020B0604020202020204" pitchFamily="34" charset="0"/>
                <a:cs typeface="Arial" panose="020B0604020202020204" pitchFamily="34" charset="0"/>
              </a:rPr>
              <a:t>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sz="2000" dirty="0" smtClean="0">
                <a:solidFill>
                  <a:schemeClr val="tx1"/>
                </a:solidFill>
                <a:latin typeface="Arial" panose="020B0604020202020204" pitchFamily="34" charset="0"/>
                <a:cs typeface="Arial" panose="020B0604020202020204" pitchFamily="34" charset="0"/>
              </a:rPr>
              <a:t>P</a:t>
            </a:r>
            <a:endParaRPr lang="en-US" altLang="en-US" sz="2000" dirty="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Generally considered most important information security policy</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12092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Types of Security Policies (3 of 4)</a:t>
            </a:r>
          </a:p>
        </p:txBody>
      </p:sp>
      <p:sp>
        <p:nvSpPr>
          <p:cNvPr id="3" name="Content Placeholder 2"/>
          <p:cNvSpPr>
            <a:spLocks noGrp="1"/>
          </p:cNvSpPr>
          <p:nvPr>
            <p:ph idx="1"/>
          </p:nvPr>
        </p:nvSpPr>
        <p:spPr>
          <a:xfrm>
            <a:off x="365125" y="1538818"/>
            <a:ext cx="8093075" cy="4373505"/>
          </a:xfrm>
        </p:spPr>
        <p:txBody>
          <a:bodyPr/>
          <a:lstStyle/>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Personal Email Policy</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Generally covers three important elements:</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Using company email to send personal email messages</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Accessing personal email at a place of employment</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Forwarding company emails to a personal account</a:t>
            </a:r>
          </a:p>
          <a:p>
            <a:pPr>
              <a:lnSpc>
                <a:spcPct val="100000"/>
              </a:lnSpc>
            </a:pPr>
            <a:r>
              <a:rPr lang="en-US" altLang="en-US" sz="1800" b="1" dirty="0" smtClean="0">
                <a:solidFill>
                  <a:schemeClr val="tx1"/>
                </a:solidFill>
                <a:latin typeface="Arial" panose="020B0604020202020204" pitchFamily="34" charset="0"/>
                <a:cs typeface="Arial" panose="020B0604020202020204" pitchFamily="34" charset="0"/>
              </a:rPr>
              <a:t>Social Media Policy</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Social media network – grouping individuals and organizations into clusters or groups based on some sort of affiliation </a:t>
            </a:r>
          </a:p>
          <a:p>
            <a:pPr lvl="1">
              <a:lnSpc>
                <a:spcPct val="100000"/>
              </a:lnSpc>
            </a:pPr>
            <a:r>
              <a:rPr lang="en-US" altLang="en-US" dirty="0" smtClean="0">
                <a:solidFill>
                  <a:schemeClr val="tx1"/>
                </a:solidFill>
                <a:latin typeface="Arial" panose="020B0604020202020204" pitchFamily="34" charset="0"/>
                <a:cs typeface="Arial" panose="020B0604020202020204" pitchFamily="34" charset="0"/>
              </a:rPr>
              <a:t>Risks of social media:</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Personal data can be used maliciously</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Users may be too trusting</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Accepting friends may have unforeseen consequences</a:t>
            </a:r>
          </a:p>
          <a:p>
            <a:pPr lvl="2">
              <a:lnSpc>
                <a:spcPct val="100000"/>
              </a:lnSpc>
            </a:pPr>
            <a:r>
              <a:rPr lang="en-US" altLang="en-US" sz="1800" dirty="0" smtClean="0">
                <a:solidFill>
                  <a:schemeClr val="tx1"/>
                </a:solidFill>
                <a:latin typeface="Arial" panose="020B0604020202020204" pitchFamily="34" charset="0"/>
                <a:cs typeface="Arial" panose="020B0604020202020204" pitchFamily="34" charset="0"/>
              </a:rPr>
              <a:t>Social media security is lax or confusing</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406915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Types of Security Policies (4 of 4)</a:t>
            </a:r>
          </a:p>
        </p:txBody>
      </p:sp>
      <p:sp>
        <p:nvSpPr>
          <p:cNvPr id="3" name="Content Placeholder 2"/>
          <p:cNvSpPr>
            <a:spLocks noGrp="1"/>
          </p:cNvSpPr>
          <p:nvPr>
            <p:ph idx="1"/>
          </p:nvPr>
        </p:nvSpPr>
        <p:spPr>
          <a:xfrm>
            <a:off x="365125" y="1538818"/>
            <a:ext cx="8415338" cy="2862322"/>
          </a:xfrm>
        </p:spPr>
        <p:txBody>
          <a:bodyPr/>
          <a:lstStyle/>
          <a:p>
            <a:pPr>
              <a:lnSpc>
                <a:spcPct val="100000"/>
              </a:lnSpc>
            </a:pPr>
            <a:r>
              <a:rPr lang="en-US" altLang="en-US" b="1" dirty="0" smtClean="0">
                <a:solidFill>
                  <a:schemeClr val="tx1"/>
                </a:solidFill>
                <a:latin typeface="Arial" panose="020B0604020202020204" pitchFamily="34" charset="0"/>
                <a:cs typeface="Arial" panose="020B0604020202020204" pitchFamily="34" charset="0"/>
              </a:rPr>
              <a:t>Social Media Policy </a:t>
            </a:r>
            <a:r>
              <a:rPr lang="en-US" altLang="en-US" dirty="0" smtClean="0">
                <a:solidFill>
                  <a:schemeClr val="tx1"/>
                </a:solidFill>
                <a:latin typeface="Arial" panose="020B0604020202020204" pitchFamily="34" charset="0"/>
                <a:cs typeface="Arial" panose="020B0604020202020204" pitchFamily="34" charset="0"/>
              </a:rPr>
              <a:t>(continued)</a:t>
            </a:r>
            <a:endParaRPr lang="en-US" altLang="en-US" b="1" dirty="0" smtClean="0">
              <a:solidFill>
                <a:schemeClr val="tx1"/>
              </a:solidFill>
              <a:latin typeface="Arial" panose="020B0604020202020204" pitchFamily="34" charset="0"/>
              <a:cs typeface="Arial" panose="020B0604020202020204" pitchFamily="34" charset="0"/>
            </a:endParaRP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Social media policy – outlines acceptable employee use of social media be enforced</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Reasons for a social media policy:</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Setting standards for employee use</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Defining limitations</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Protecting the enterprise’s reputation</a:t>
            </a:r>
          </a:p>
          <a:p>
            <a:pPr lvl="2">
              <a:lnSpc>
                <a:spcPct val="100000"/>
              </a:lnSpc>
            </a:pPr>
            <a:r>
              <a:rPr lang="en-US" altLang="en-US" sz="2000" dirty="0" smtClean="0">
                <a:solidFill>
                  <a:schemeClr val="tx1"/>
                </a:solidFill>
                <a:latin typeface="Arial" panose="020B0604020202020204" pitchFamily="34" charset="0"/>
                <a:cs typeface="Arial" panose="020B0604020202020204" pitchFamily="34" charset="0"/>
              </a:rPr>
              <a:t>Creating consistency across channels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308282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Awareness and Training (1 of 4)</a:t>
            </a:r>
          </a:p>
        </p:txBody>
      </p:sp>
      <p:sp>
        <p:nvSpPr>
          <p:cNvPr id="3" name="Content Placeholder 2"/>
          <p:cNvSpPr>
            <a:spLocks noGrp="1"/>
          </p:cNvSpPr>
          <p:nvPr>
            <p:ph idx="1"/>
          </p:nvPr>
        </p:nvSpPr>
        <p:spPr>
          <a:xfrm>
            <a:off x="365125" y="1538818"/>
            <a:ext cx="8014250" cy="4539704"/>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 key defense in information security:</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Providing security awareness and training to users (sometimes called continuing education)</a:t>
            </a:r>
          </a:p>
          <a:p>
            <a:pPr>
              <a:lnSpc>
                <a:spcPct val="100000"/>
              </a:lnSpc>
            </a:pPr>
            <a:r>
              <a:rPr lang="en-US" dirty="0" smtClean="0">
                <a:solidFill>
                  <a:schemeClr val="tx1"/>
                </a:solidFill>
                <a:latin typeface="Arial" panose="020B0604020202020204" pitchFamily="34" charset="0"/>
                <a:cs typeface="Arial" panose="020B0604020202020204" pitchFamily="34" charset="0"/>
              </a:rPr>
              <a:t>All users need continuous training in the new security defenses and be reminded of company security policies and procedures</a:t>
            </a:r>
          </a:p>
          <a:p>
            <a:pPr>
              <a:lnSpc>
                <a:spcPct val="100000"/>
              </a:lnSpc>
            </a:pPr>
            <a:r>
              <a:rPr lang="en-US" dirty="0" smtClean="0">
                <a:solidFill>
                  <a:schemeClr val="tx1"/>
                </a:solidFill>
                <a:latin typeface="Arial" panose="020B0604020202020204" pitchFamily="34" charset="0"/>
                <a:cs typeface="Arial" panose="020B0604020202020204" pitchFamily="34" charset="0"/>
              </a:rPr>
              <a:t>Opportunities for security training:</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a new employee is hired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After a computer attack has occurred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an employee promoted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During an annual department retreat</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new user software is installed</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When user hardware is </a:t>
            </a:r>
            <a:r>
              <a:rPr lang="en-US" altLang="en-US" sz="2000" dirty="0" smtClean="0">
                <a:solidFill>
                  <a:schemeClr val="tx1"/>
                </a:solidFill>
                <a:latin typeface="Arial" panose="020B0604020202020204" pitchFamily="34" charset="0"/>
                <a:cs typeface="Arial" panose="020B0604020202020204" pitchFamily="34" charset="0"/>
              </a:rPr>
              <a:t>upgraded</a:t>
            </a:r>
            <a:endParaRPr lang="en-US" alt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06908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Threat Assessment (1 of 3)</a:t>
            </a:r>
          </a:p>
        </p:txBody>
      </p:sp>
      <p:sp>
        <p:nvSpPr>
          <p:cNvPr id="3" name="Content Placeholder 2"/>
          <p:cNvSpPr>
            <a:spLocks noGrp="1"/>
          </p:cNvSpPr>
          <p:nvPr>
            <p:ph idx="1"/>
          </p:nvPr>
        </p:nvSpPr>
        <p:spPr>
          <a:xfrm>
            <a:off x="365125" y="1538818"/>
            <a:ext cx="7712075" cy="2616101"/>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Threat assessment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formal process of examining the seriousness of a potential threat as well as the likelihood that it will be carried out</a:t>
            </a:r>
          </a:p>
          <a:p>
            <a:pPr>
              <a:lnSpc>
                <a:spcPct val="100000"/>
              </a:lnSpc>
            </a:pPr>
            <a:r>
              <a:rPr lang="en-US" dirty="0" smtClean="0">
                <a:solidFill>
                  <a:schemeClr val="tx1"/>
                </a:solidFill>
                <a:latin typeface="Arial" panose="020B0604020202020204" pitchFamily="34" charset="0"/>
                <a:cs typeface="Arial" panose="020B0604020202020204" pitchFamily="34" charset="0"/>
              </a:rPr>
              <a:t>Three categories of threats: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Environmental</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Manmade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Internal vs. external</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095550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Awareness and Training (2 of 4)</a:t>
            </a:r>
          </a:p>
        </p:txBody>
      </p:sp>
      <p:graphicFrame>
        <p:nvGraphicFramePr>
          <p:cNvPr id="6" name="Table 5" descr="A table titled, traits of learners. The table has 4 rows and 3 columns. The columns have the following headings from left to right. Year born, traits, number in U S Population. The row entries are as follows. Row 1: year born, prior to 19 46; traits, patriotic, loyal, faith in institutions; number in U S Population, 75 million. Row 2: year born, 19 46 to 19 64; traits, idealistic, competitive, question authority; number in U S Population, 80 million. Row 3: year born, 19 65 to 19 81; traits, self-reliant, distrustful of institutions, adaptive to technology; number in U S Population, 46 million. Row 4: year born, 19 82 to 2000; traits, pragmatic, globally concerned, computer literate, media savvy; number in U S Population, 76 million."/>
          <p:cNvGraphicFramePr>
            <a:graphicFrameLocks noGrp="1"/>
          </p:cNvGraphicFramePr>
          <p:nvPr>
            <p:extLst>
              <p:ext uri="{D42A27DB-BD31-4B8C-83A1-F6EECF244321}">
                <p14:modId xmlns:p14="http://schemas.microsoft.com/office/powerpoint/2010/main" val="1585353926"/>
              </p:ext>
            </p:extLst>
          </p:nvPr>
        </p:nvGraphicFramePr>
        <p:xfrm>
          <a:off x="1086198" y="2001982"/>
          <a:ext cx="7569198" cy="2722880"/>
        </p:xfrm>
        <a:graphic>
          <a:graphicData uri="http://schemas.openxmlformats.org/drawingml/2006/table">
            <a:tbl>
              <a:tblPr firstRow="1" bandRow="1">
                <a:tableStyleId>{5C22544A-7EE6-4342-B048-85BDC9FD1C3A}</a:tableStyleId>
              </a:tblPr>
              <a:tblGrid>
                <a:gridCol w="1371599">
                  <a:extLst>
                    <a:ext uri="{9D8B030D-6E8A-4147-A177-3AD203B41FA5}">
                      <a16:colId xmlns="" xmlns:a16="http://schemas.microsoft.com/office/drawing/2014/main" val="20000"/>
                    </a:ext>
                  </a:extLst>
                </a:gridCol>
                <a:gridCol w="3200400">
                  <a:extLst>
                    <a:ext uri="{9D8B030D-6E8A-4147-A177-3AD203B41FA5}">
                      <a16:colId xmlns="" xmlns:a16="http://schemas.microsoft.com/office/drawing/2014/main" val="20001"/>
                    </a:ext>
                  </a:extLst>
                </a:gridCol>
                <a:gridCol w="2997199">
                  <a:extLst>
                    <a:ext uri="{9D8B030D-6E8A-4147-A177-3AD203B41FA5}">
                      <a16:colId xmlns="" xmlns:a16="http://schemas.microsoft.com/office/drawing/2014/main" val="20002"/>
                    </a:ext>
                  </a:extLst>
                </a:gridCol>
              </a:tblGrid>
              <a:tr h="370840">
                <a:tc>
                  <a:txBody>
                    <a:bodyPr/>
                    <a:lstStyle/>
                    <a:p>
                      <a:r>
                        <a:rPr lang="en-US" sz="1600" dirty="0" smtClean="0">
                          <a:solidFill>
                            <a:schemeClr val="tx1"/>
                          </a:solidFill>
                          <a:latin typeface="Arial" panose="020B0604020202020204" pitchFamily="34" charset="0"/>
                          <a:cs typeface="Arial" panose="020B0604020202020204" pitchFamily="34" charset="0"/>
                        </a:rPr>
                        <a:t>Year born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Traits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Number in U.S. population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Prior to 1946</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Patriotic, loyal, faith in institutions</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75 million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1946-1964</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Idealistic, competitive, question authority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80 million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1965-1981</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Self-reliant, distrustful of institutions, adaptive to technology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46 million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70840">
                <a:tc>
                  <a:txBody>
                    <a:bodyPr/>
                    <a:lstStyle/>
                    <a:p>
                      <a:r>
                        <a:rPr lang="en-US" sz="1600" dirty="0" smtClean="0">
                          <a:solidFill>
                            <a:schemeClr val="tx1"/>
                          </a:solidFill>
                          <a:latin typeface="Arial" panose="020B0604020202020204" pitchFamily="34" charset="0"/>
                          <a:cs typeface="Arial" panose="020B0604020202020204" pitchFamily="34" charset="0"/>
                        </a:rPr>
                        <a:t>1982-2000</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Pragmatic, globally</a:t>
                      </a:r>
                      <a:r>
                        <a:rPr lang="en-US" sz="1600" baseline="0" dirty="0" smtClean="0">
                          <a:solidFill>
                            <a:schemeClr val="tx1"/>
                          </a:solidFill>
                          <a:latin typeface="Arial" panose="020B0604020202020204" pitchFamily="34" charset="0"/>
                          <a:cs typeface="Arial" panose="020B0604020202020204" pitchFamily="34" charset="0"/>
                        </a:rPr>
                        <a:t> concerned, computer literate, media savvy</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dirty="0" smtClean="0">
                          <a:solidFill>
                            <a:schemeClr val="tx1"/>
                          </a:solidFill>
                          <a:latin typeface="Arial" panose="020B0604020202020204" pitchFamily="34" charset="0"/>
                          <a:cs typeface="Arial" panose="020B0604020202020204" pitchFamily="34" charset="0"/>
                        </a:rPr>
                        <a:t>76 million</a:t>
                      </a:r>
                      <a:endParaRPr lang="en-US" sz="16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89462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Awareness and Training (3 of 4)</a:t>
            </a:r>
          </a:p>
        </p:txBody>
      </p:sp>
      <p:graphicFrame>
        <p:nvGraphicFramePr>
          <p:cNvPr id="3" name="Table 2" descr="A table titled, approaches to training. The table has 4 rows and 3 columns. The columns have the following headings from left to right. Subject, pedagogical approach, andragogical approach. The row entries are as follows. Row 1. Subject, desire; pedagogical approach, motivated by external pressures to get good grades or pass on to next grade; andragogical approach, motivated by higher self-esteem, more recognition, desire for better quality of life. Row 2. Subject, student; pedagogical approach, dependent on teacher for all learning; andragogical approach, self-directed and responsible for own learning. Row 3. Subject, subject matter; pedagogical approach, defined by what the teacher wants to give; andragogical approach, learning is organized around situations in life or at work. Row 4. Subject, willingness to learn; pedagogical approach, students are informed about what they must learn; andragogical approach, a change triggers a readiness to learn or students perceive a gap between where they are and where they want to be."/>
          <p:cNvGraphicFramePr>
            <a:graphicFrameLocks noGrp="1"/>
          </p:cNvGraphicFramePr>
          <p:nvPr>
            <p:extLst>
              <p:ext uri="{D42A27DB-BD31-4B8C-83A1-F6EECF244321}">
                <p14:modId xmlns:p14="http://schemas.microsoft.com/office/powerpoint/2010/main" val="2394113680"/>
              </p:ext>
            </p:extLst>
          </p:nvPr>
        </p:nvGraphicFramePr>
        <p:xfrm>
          <a:off x="1252452" y="1942408"/>
          <a:ext cx="7239000" cy="3051791"/>
        </p:xfrm>
        <a:graphic>
          <a:graphicData uri="http://schemas.openxmlformats.org/drawingml/2006/table">
            <a:tbl>
              <a:tblPr firstRow="1" bandRow="1">
                <a:tableStyleId>{5C22544A-7EE6-4342-B048-85BDC9FD1C3A}</a:tableStyleId>
              </a:tblPr>
              <a:tblGrid>
                <a:gridCol w="1538288">
                  <a:extLst>
                    <a:ext uri="{9D8B030D-6E8A-4147-A177-3AD203B41FA5}">
                      <a16:colId xmlns="" xmlns:a16="http://schemas.microsoft.com/office/drawing/2014/main" val="20000"/>
                    </a:ext>
                  </a:extLst>
                </a:gridCol>
                <a:gridCol w="2622057">
                  <a:extLst>
                    <a:ext uri="{9D8B030D-6E8A-4147-A177-3AD203B41FA5}">
                      <a16:colId xmlns="" xmlns:a16="http://schemas.microsoft.com/office/drawing/2014/main" val="20001"/>
                    </a:ext>
                  </a:extLst>
                </a:gridCol>
                <a:gridCol w="3078655">
                  <a:extLst>
                    <a:ext uri="{9D8B030D-6E8A-4147-A177-3AD203B41FA5}">
                      <a16:colId xmlns="" xmlns:a16="http://schemas.microsoft.com/office/drawing/2014/main" val="20002"/>
                    </a:ext>
                  </a:extLst>
                </a:gridCol>
              </a:tblGrid>
              <a:tr h="339071">
                <a:tc>
                  <a:txBody>
                    <a:bodyPr/>
                    <a:lstStyle/>
                    <a:p>
                      <a:r>
                        <a:rPr lang="en-US" sz="1400" dirty="0" smtClean="0">
                          <a:solidFill>
                            <a:schemeClr val="tx1"/>
                          </a:solidFill>
                          <a:latin typeface="Arial" panose="020B0604020202020204" pitchFamily="34" charset="0"/>
                          <a:cs typeface="Arial" panose="020B0604020202020204" pitchFamily="34" charset="0"/>
                        </a:rPr>
                        <a:t>Subject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Pedagogical approach</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Andragogical approach</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668853">
                <a:tc>
                  <a:txBody>
                    <a:bodyPr/>
                    <a:lstStyle/>
                    <a:p>
                      <a:r>
                        <a:rPr lang="en-US" sz="1400" dirty="0" smtClean="0">
                          <a:solidFill>
                            <a:schemeClr val="tx1"/>
                          </a:solidFill>
                          <a:latin typeface="Arial" panose="020B0604020202020204" pitchFamily="34" charset="0"/>
                          <a:cs typeface="Arial" panose="020B0604020202020204" pitchFamily="34" charset="0"/>
                        </a:rPr>
                        <a:t>Desire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Motivated by external pressures to get good grades or pass on to</a:t>
                      </a:r>
                      <a:r>
                        <a:rPr lang="en-US" sz="1400" baseline="0" dirty="0" smtClean="0">
                          <a:solidFill>
                            <a:schemeClr val="tx1"/>
                          </a:solidFill>
                          <a:latin typeface="Arial" panose="020B0604020202020204" pitchFamily="34" charset="0"/>
                          <a:cs typeface="Arial" panose="020B0604020202020204" pitchFamily="34" charset="0"/>
                        </a:rPr>
                        <a:t> the next grade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Motivated by higher self-esteem, more recognition, desire for better quality of life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73771">
                <a:tc>
                  <a:txBody>
                    <a:bodyPr/>
                    <a:lstStyle/>
                    <a:p>
                      <a:r>
                        <a:rPr lang="en-US" sz="1400" dirty="0" smtClean="0">
                          <a:solidFill>
                            <a:schemeClr val="tx1"/>
                          </a:solidFill>
                          <a:latin typeface="Arial" panose="020B0604020202020204" pitchFamily="34" charset="0"/>
                          <a:cs typeface="Arial" panose="020B0604020202020204" pitchFamily="34" charset="0"/>
                        </a:rPr>
                        <a:t>Student</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Dependent on teacher for all learning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Self-directed and responsible for own learning</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473771">
                <a:tc>
                  <a:txBody>
                    <a:bodyPr/>
                    <a:lstStyle/>
                    <a:p>
                      <a:r>
                        <a:rPr lang="en-US" sz="1400" dirty="0" smtClean="0">
                          <a:solidFill>
                            <a:schemeClr val="tx1"/>
                          </a:solidFill>
                          <a:latin typeface="Arial" panose="020B0604020202020204" pitchFamily="34" charset="0"/>
                          <a:cs typeface="Arial" panose="020B0604020202020204" pitchFamily="34" charset="0"/>
                        </a:rPr>
                        <a:t>Subject matter</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Defined by what the teacher wants to give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Learning is organized around situations in life or at work</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863935">
                <a:tc>
                  <a:txBody>
                    <a:bodyPr/>
                    <a:lstStyle/>
                    <a:p>
                      <a:r>
                        <a:rPr lang="en-US" sz="1400" dirty="0" smtClean="0">
                          <a:solidFill>
                            <a:schemeClr val="tx1"/>
                          </a:solidFill>
                          <a:latin typeface="Arial" panose="020B0604020202020204" pitchFamily="34" charset="0"/>
                          <a:cs typeface="Arial" panose="020B0604020202020204" pitchFamily="34" charset="0"/>
                        </a:rPr>
                        <a:t>Willingness to learn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Students are informed about what they must learn</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smtClean="0">
                          <a:solidFill>
                            <a:schemeClr val="tx1"/>
                          </a:solidFill>
                          <a:latin typeface="Arial" panose="020B0604020202020204" pitchFamily="34" charset="0"/>
                          <a:cs typeface="Arial" panose="020B0604020202020204" pitchFamily="34" charset="0"/>
                        </a:rPr>
                        <a:t>A change triggers a readiness to learn or students</a:t>
                      </a:r>
                      <a:r>
                        <a:rPr lang="en-US" sz="1400" baseline="0" dirty="0" smtClean="0">
                          <a:solidFill>
                            <a:schemeClr val="tx1"/>
                          </a:solidFill>
                          <a:latin typeface="Arial" panose="020B0604020202020204" pitchFamily="34" charset="0"/>
                          <a:cs typeface="Arial" panose="020B0604020202020204" pitchFamily="34" charset="0"/>
                        </a:rPr>
                        <a:t> perceive a gap between where they are and where they want to be</a:t>
                      </a:r>
                      <a:endParaRPr lang="en-US" sz="14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820998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Awareness and Training (4 of 4)</a:t>
            </a:r>
          </a:p>
        </p:txBody>
      </p:sp>
      <p:sp>
        <p:nvSpPr>
          <p:cNvPr id="3" name="Content Placeholder 2"/>
          <p:cNvSpPr>
            <a:spLocks noGrp="1"/>
          </p:cNvSpPr>
          <p:nvPr>
            <p:ph idx="1"/>
          </p:nvPr>
        </p:nvSpPr>
        <p:spPr>
          <a:xfrm>
            <a:off x="365125" y="1538818"/>
            <a:ext cx="8415338" cy="298543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In addition to training styles, there are different learning styles</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Visual</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Auditory</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Kinesthetic</a:t>
            </a:r>
          </a:p>
          <a:p>
            <a:pPr>
              <a:lnSpc>
                <a:spcPct val="100000"/>
              </a:lnSpc>
            </a:pPr>
            <a:r>
              <a:rPr lang="en-US" altLang="en-US" dirty="0">
                <a:solidFill>
                  <a:schemeClr val="tx1"/>
                </a:solidFill>
                <a:latin typeface="Arial" panose="020B0604020202020204" pitchFamily="34" charset="0"/>
                <a:cs typeface="Arial" panose="020B0604020202020204" pitchFamily="34" charset="0"/>
              </a:rPr>
              <a:t>Training styles impact how people learn</a:t>
            </a:r>
          </a:p>
          <a:p>
            <a:pPr lvl="1">
              <a:lnSpc>
                <a:spcPct val="100000"/>
              </a:lnSpc>
            </a:pPr>
            <a:r>
              <a:rPr lang="en-US" altLang="en-US" sz="2000" dirty="0">
                <a:solidFill>
                  <a:schemeClr val="tx1"/>
                </a:solidFill>
                <a:latin typeface="Arial" panose="020B0604020202020204" pitchFamily="34" charset="0"/>
                <a:cs typeface="Arial" panose="020B0604020202020204" pitchFamily="34" charset="0"/>
              </a:rPr>
              <a:t>Role-based training</a:t>
            </a:r>
          </a:p>
          <a:p>
            <a:pPr lvl="2">
              <a:lnSpc>
                <a:spcPct val="100000"/>
              </a:lnSpc>
            </a:pPr>
            <a:r>
              <a:rPr lang="en-US" altLang="en-US" sz="2000" dirty="0">
                <a:solidFill>
                  <a:schemeClr val="tx1"/>
                </a:solidFill>
                <a:latin typeface="Arial" panose="020B0604020202020204" pitchFamily="34" charset="0"/>
                <a:cs typeface="Arial" panose="020B0604020202020204" pitchFamily="34" charset="0"/>
              </a:rPr>
              <a:t>Involves specialized training that is customized to the specific role that an employee holds in the organization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53040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Agreements (1 of 2)</a:t>
            </a:r>
          </a:p>
        </p:txBody>
      </p:sp>
      <p:sp>
        <p:nvSpPr>
          <p:cNvPr id="3" name="Content Placeholder 2"/>
          <p:cNvSpPr>
            <a:spLocks noGrp="1"/>
          </p:cNvSpPr>
          <p:nvPr>
            <p:ph idx="1"/>
          </p:nvPr>
        </p:nvSpPr>
        <p:spPr>
          <a:xfrm>
            <a:off x="365125" y="1538818"/>
            <a:ext cx="8093075" cy="369331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Risks of third-party integration: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On-boarding and off-boarding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Application and social media network sharing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Privacy and risk awareness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considerations</a:t>
            </a:r>
          </a:p>
          <a:p>
            <a:pPr>
              <a:lnSpc>
                <a:spcPct val="100000"/>
              </a:lnSpc>
            </a:pPr>
            <a:r>
              <a:rPr lang="en-US" dirty="0" smtClean="0">
                <a:solidFill>
                  <a:schemeClr val="tx1"/>
                </a:solidFill>
                <a:latin typeface="Arial" panose="020B0604020202020204" pitchFamily="34" charset="0"/>
                <a:cs typeface="Arial" panose="020B0604020202020204" pitchFamily="34" charset="0"/>
              </a:rPr>
              <a:t>Interoperability </a:t>
            </a:r>
            <a:r>
              <a:rPr lang="en-US" b="1" dirty="0" smtClean="0">
                <a:solidFill>
                  <a:schemeClr val="tx1"/>
                </a:solidFill>
                <a:latin typeface="Arial" panose="020B0604020202020204" pitchFamily="34" charset="0"/>
                <a:cs typeface="Arial" panose="020B0604020202020204" pitchFamily="34" charset="0"/>
              </a:rPr>
              <a:t>agreements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Formal contractual relationships as they related to security policy and procedures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Part of the </a:t>
            </a:r>
            <a:r>
              <a:rPr lang="en-US" sz="2000" b="1" dirty="0" smtClean="0">
                <a:solidFill>
                  <a:schemeClr val="tx1"/>
                </a:solidFill>
                <a:latin typeface="Arial" panose="020B0604020202020204" pitchFamily="34" charset="0"/>
                <a:cs typeface="Arial" panose="020B0604020202020204" pitchFamily="34" charset="0"/>
              </a:rPr>
              <a:t>standard operating procedures</a:t>
            </a:r>
            <a:r>
              <a:rPr lang="en-US" sz="2000" dirty="0" smtClean="0">
                <a:solidFill>
                  <a:schemeClr val="tx1"/>
                </a:solidFill>
                <a:latin typeface="Arial" panose="020B0604020202020204" pitchFamily="34" charset="0"/>
                <a:cs typeface="Arial" panose="020B0604020202020204" pitchFamily="34" charset="0"/>
              </a:rPr>
              <a:t>, or those actions and conduct that are considered normal</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69975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Agreements (2 of 2)</a:t>
            </a:r>
          </a:p>
        </p:txBody>
      </p:sp>
      <p:sp>
        <p:nvSpPr>
          <p:cNvPr id="3" name="Content Placeholder 2"/>
          <p:cNvSpPr>
            <a:spLocks noGrp="1"/>
          </p:cNvSpPr>
          <p:nvPr>
            <p:ph idx="1"/>
          </p:nvPr>
        </p:nvSpPr>
        <p:spPr>
          <a:xfrm>
            <a:off x="365125" y="1371600"/>
            <a:ext cx="8245475" cy="469359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Agreements that should be regularly reviewed to verify compliance and performance standards include:</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Service Level Agreement (S</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L</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 </a:t>
            </a:r>
            <a:r>
              <a:rPr lang="en-US" sz="2000" dirty="0" smtClean="0">
                <a:solidFill>
                  <a:schemeClr val="tx1"/>
                </a:solidFill>
                <a:latin typeface="Arial" panose="020B0604020202020204" pitchFamily="34" charset="0"/>
                <a:cs typeface="Arial" panose="020B0604020202020204" pitchFamily="34" charset="0"/>
              </a:rPr>
              <a:t>– specifies what services will be provided and the responsibilities of each party</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Blanket Purchase Agreement (B</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P</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 </a:t>
            </a:r>
            <a:r>
              <a:rPr lang="en-US" sz="2000" dirty="0" smtClean="0">
                <a:solidFill>
                  <a:schemeClr val="tx1"/>
                </a:solidFill>
                <a:latin typeface="Arial" panose="020B0604020202020204" pitchFamily="34" charset="0"/>
                <a:cs typeface="Arial" panose="020B0604020202020204" pitchFamily="34" charset="0"/>
              </a:rPr>
              <a:t>– a prearranged purchase or sale agreement between a government agency and a business </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Memorandum of Understanding (M</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O</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U) </a:t>
            </a:r>
            <a:r>
              <a:rPr lang="en-US" sz="2000" dirty="0" smtClean="0">
                <a:solidFill>
                  <a:schemeClr val="tx1"/>
                </a:solidFill>
                <a:latin typeface="Arial" panose="020B0604020202020204" pitchFamily="34" charset="0"/>
                <a:cs typeface="Arial" panose="020B0604020202020204" pitchFamily="34" charset="0"/>
              </a:rPr>
              <a:t>– describes an agreement between two or more parties</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Interconnection Security Agreement (I</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S</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 </a:t>
            </a:r>
            <a:r>
              <a:rPr lang="en-US" sz="2000" dirty="0" smtClean="0">
                <a:solidFill>
                  <a:schemeClr val="tx1"/>
                </a:solidFill>
                <a:latin typeface="Arial" panose="020B0604020202020204" pitchFamily="34" charset="0"/>
                <a:cs typeface="Arial" panose="020B0604020202020204" pitchFamily="34" charset="0"/>
              </a:rPr>
              <a:t>– an agreement that is intended to minimize security risks for data transmitted across a network</a:t>
            </a:r>
          </a:p>
          <a:p>
            <a:pPr lvl="1">
              <a:lnSpc>
                <a:spcPct val="100000"/>
              </a:lnSpc>
            </a:pPr>
            <a:r>
              <a:rPr lang="en-US" sz="2000" b="1" dirty="0" smtClean="0">
                <a:solidFill>
                  <a:schemeClr val="tx1"/>
                </a:solidFill>
                <a:latin typeface="Arial" panose="020B0604020202020204" pitchFamily="34" charset="0"/>
                <a:cs typeface="Arial" panose="020B0604020202020204" pitchFamily="34" charset="0"/>
              </a:rPr>
              <a:t>Non-disclosure agreement (N</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D</a:t>
            </a:r>
            <a:r>
              <a:rPr lang="en-US" sz="100" b="1" dirty="0" smtClean="0">
                <a:solidFill>
                  <a:schemeClr val="tx1"/>
                </a:solidFill>
                <a:latin typeface="Arial" panose="020B0604020202020204" pitchFamily="34" charset="0"/>
                <a:cs typeface="Arial" panose="020B0604020202020204" pitchFamily="34" charset="0"/>
              </a:rPr>
              <a:t> </a:t>
            </a:r>
            <a:r>
              <a:rPr lang="en-US" sz="2000" b="1" dirty="0" smtClean="0">
                <a:solidFill>
                  <a:schemeClr val="tx1"/>
                </a:solidFill>
                <a:latin typeface="Arial" panose="020B0604020202020204" pitchFamily="34" charset="0"/>
                <a:cs typeface="Arial" panose="020B0604020202020204" pitchFamily="34" charset="0"/>
              </a:rPr>
              <a:t>A) </a:t>
            </a:r>
            <a:r>
              <a:rPr lang="en-US" sz="2000" dirty="0" smtClean="0">
                <a:solidFill>
                  <a:schemeClr val="tx1"/>
                </a:solidFill>
                <a:latin typeface="Arial" panose="020B0604020202020204" pitchFamily="34" charset="0"/>
                <a:cs typeface="Arial" panose="020B0604020202020204" pitchFamily="34" charset="0"/>
              </a:rPr>
              <a:t>– a legal contract that specifies how confidential material will be shared between parties but restricted to others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42499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Personnel Management</a:t>
            </a:r>
          </a:p>
        </p:txBody>
      </p:sp>
      <p:sp>
        <p:nvSpPr>
          <p:cNvPr id="3" name="Content Placeholder 2"/>
          <p:cNvSpPr>
            <a:spLocks noGrp="1"/>
          </p:cNvSpPr>
          <p:nvPr>
            <p:ph idx="1"/>
          </p:nvPr>
        </p:nvSpPr>
        <p:spPr>
          <a:xfrm>
            <a:off x="365125" y="1538818"/>
            <a:ext cx="8415338" cy="2462213"/>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When hiring, a </a:t>
            </a:r>
            <a:r>
              <a:rPr lang="en-US" b="1" dirty="0" smtClean="0">
                <a:solidFill>
                  <a:schemeClr val="tx1"/>
                </a:solidFill>
                <a:latin typeface="Arial" panose="020B0604020202020204" pitchFamily="34" charset="0"/>
                <a:cs typeface="Arial" panose="020B0604020202020204" pitchFamily="34" charset="0"/>
              </a:rPr>
              <a:t>background check </a:t>
            </a:r>
            <a:r>
              <a:rPr lang="en-US" dirty="0" smtClean="0">
                <a:solidFill>
                  <a:schemeClr val="tx1"/>
                </a:solidFill>
                <a:latin typeface="Arial" panose="020B0604020202020204" pitchFamily="34" charset="0"/>
                <a:cs typeface="Arial" panose="020B0604020202020204" pitchFamily="34" charset="0"/>
              </a:rPr>
              <a:t>should be conducted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The process of authenticating the information supplied to a potential employer by a job applicant in the applicant’s resume, application, and interviews</a:t>
            </a:r>
          </a:p>
          <a:p>
            <a:pPr>
              <a:lnSpc>
                <a:spcPct val="100000"/>
              </a:lnSpc>
            </a:pPr>
            <a:r>
              <a:rPr lang="en-US" dirty="0" smtClean="0">
                <a:solidFill>
                  <a:schemeClr val="tx1"/>
                </a:solidFill>
                <a:latin typeface="Arial" panose="020B0604020202020204" pitchFamily="34" charset="0"/>
                <a:cs typeface="Arial" panose="020B0604020202020204" pitchFamily="34" charset="0"/>
              </a:rPr>
              <a:t>When an employee leaves, an </a:t>
            </a:r>
            <a:r>
              <a:rPr lang="en-US" b="1" dirty="0" smtClean="0">
                <a:solidFill>
                  <a:schemeClr val="tx1"/>
                </a:solidFill>
                <a:latin typeface="Arial" panose="020B0604020202020204" pitchFamily="34" charset="0"/>
                <a:cs typeface="Arial" panose="020B0604020202020204" pitchFamily="34" charset="0"/>
              </a:rPr>
              <a:t>exit interview </a:t>
            </a:r>
            <a:r>
              <a:rPr lang="en-US" dirty="0" smtClean="0">
                <a:solidFill>
                  <a:schemeClr val="tx1"/>
                </a:solidFill>
                <a:latin typeface="Arial" panose="020B0604020202020204" pitchFamily="34" charset="0"/>
                <a:cs typeface="Arial" panose="020B0604020202020204" pitchFamily="34" charset="0"/>
              </a:rPr>
              <a:t>is usually conducted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 “wrap-up” meeting between management representatives and the person leaving an organization either voluntarily or through termination</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71426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4329"/>
            <a:ext cx="8026400" cy="340093"/>
          </a:xfrm>
        </p:spPr>
        <p:txBody>
          <a:bodyPr/>
          <a:lstStyle/>
          <a:p>
            <a:r>
              <a:rPr lang="en-US" sz="2600" b="1" dirty="0">
                <a:solidFill>
                  <a:srgbClr val="0080A9"/>
                </a:solidFill>
                <a:latin typeface="Arial" panose="020B0604020202020204" pitchFamily="34" charset="0"/>
                <a:cs typeface="Arial" panose="020B0604020202020204" pitchFamily="34" charset="0"/>
              </a:rPr>
              <a:t>Troubleshooting Common Security Issues (1 of 2)</a:t>
            </a:r>
          </a:p>
        </p:txBody>
      </p:sp>
      <p:sp>
        <p:nvSpPr>
          <p:cNvPr id="3" name="Content Placeholder 2"/>
          <p:cNvSpPr>
            <a:spLocks noGrp="1"/>
          </p:cNvSpPr>
          <p:nvPr>
            <p:ph idx="1"/>
          </p:nvPr>
        </p:nvSpPr>
        <p:spPr>
          <a:xfrm>
            <a:off x="365125" y="1538818"/>
            <a:ext cx="8415338" cy="4078039"/>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Security professionals should have the knowledge and skill to troubleshoot common security issues, including:</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Access violations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Asset management</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Authentication issues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Baseline deviation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Certificate issues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Data exfiltration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License compliance violation</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Logs and events anomalies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Misconfigured devices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710107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4329"/>
            <a:ext cx="8026400" cy="340093"/>
          </a:xfrm>
        </p:spPr>
        <p:txBody>
          <a:bodyPr/>
          <a:lstStyle/>
          <a:p>
            <a:r>
              <a:rPr lang="en-US" sz="2600" b="1" dirty="0">
                <a:solidFill>
                  <a:srgbClr val="0080A9"/>
                </a:solidFill>
                <a:latin typeface="Arial" panose="020B0604020202020204" pitchFamily="34" charset="0"/>
                <a:cs typeface="Arial" panose="020B0604020202020204" pitchFamily="34" charset="0"/>
              </a:rPr>
              <a:t>Troubleshooting Common Security Issues (2 of 2)</a:t>
            </a:r>
          </a:p>
        </p:txBody>
      </p:sp>
      <p:sp>
        <p:nvSpPr>
          <p:cNvPr id="3" name="Content Placeholder 2"/>
          <p:cNvSpPr>
            <a:spLocks noGrp="1"/>
          </p:cNvSpPr>
          <p:nvPr>
            <p:ph idx="1"/>
          </p:nvPr>
        </p:nvSpPr>
        <p:spPr>
          <a:xfrm>
            <a:off x="365125" y="1538818"/>
            <a:ext cx="8415338" cy="2539157"/>
          </a:xfrm>
        </p:spPr>
        <p:txBody>
          <a:bodyPr/>
          <a:lstStyle/>
          <a:p>
            <a:pPr>
              <a:lnSpc>
                <a:spcPct val="100000"/>
              </a:lnSpc>
            </a:pPr>
            <a:r>
              <a:rPr lang="en-US" dirty="0" smtClean="0">
                <a:solidFill>
                  <a:schemeClr val="tx1"/>
                </a:solidFill>
                <a:latin typeface="Arial" panose="020B0604020202020204" pitchFamily="34" charset="0"/>
                <a:cs typeface="Arial" panose="020B0604020202020204" pitchFamily="34" charset="0"/>
              </a:rPr>
              <a:t>Security professionals should have the knowledge and skill to troubleshoot common security issues, including (continued):</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Permission issues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Personnel issues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Unauthorized software</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Unencrypted credentials</a:t>
            </a:r>
          </a:p>
          <a:p>
            <a:pPr lvl="1">
              <a:lnSpc>
                <a:spcPct val="100000"/>
              </a:lnSpc>
            </a:pPr>
            <a:r>
              <a:rPr lang="en-US" sz="2000" dirty="0" smtClean="0">
                <a:solidFill>
                  <a:schemeClr val="tx1"/>
                </a:solidFill>
                <a:latin typeface="Arial" panose="020B0604020202020204" pitchFamily="34" charset="0"/>
                <a:cs typeface="Arial" panose="020B0604020202020204" pitchFamily="34" charset="0"/>
              </a:rPr>
              <a:t>Weak security configurations</a:t>
            </a: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098151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Review Questions</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295400"/>
            <a:ext cx="8415338" cy="5493812"/>
          </a:xfrm>
        </p:spPr>
        <p:txBody>
          <a:bodyPr/>
          <a:lstStyle/>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of the following risk control types would use video surveillance systems and barricades to limit access to secure sites?</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operational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managerial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technical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strategic </a:t>
            </a:r>
            <a:endParaRPr lang="en-US" sz="1100" dirty="0">
              <a:solidFill>
                <a:schemeClr val="tx1"/>
              </a:solidFill>
              <a:latin typeface="Arial" panose="020B0604020202020204" pitchFamily="34" charset="0"/>
              <a:cs typeface="Arial" panose="020B0604020202020204" pitchFamily="34" charset="0"/>
            </a:endParaRP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of the following approaches to risk calculation typically assigns a numeric value (1‒10) or label (High, Medium, or Low) represents a risk?</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Quantitative </a:t>
            </a:r>
            <a:r>
              <a:rPr lang="en-US" sz="1100" dirty="0">
                <a:solidFill>
                  <a:schemeClr val="tx1"/>
                </a:solidFill>
                <a:latin typeface="Arial" panose="020B0604020202020204" pitchFamily="34" charset="0"/>
                <a:cs typeface="Arial" panose="020B0604020202020204" pitchFamily="34" charset="0"/>
              </a:rPr>
              <a:t>risk calculation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Qualitative </a:t>
            </a:r>
            <a:r>
              <a:rPr lang="en-US" sz="1100" dirty="0">
                <a:solidFill>
                  <a:schemeClr val="tx1"/>
                </a:solidFill>
                <a:latin typeface="Arial" panose="020B0604020202020204" pitchFamily="34" charset="0"/>
                <a:cs typeface="Arial" panose="020B0604020202020204" pitchFamily="34" charset="0"/>
              </a:rPr>
              <a:t>risk calculation </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Rule-based </a:t>
            </a:r>
            <a:r>
              <a:rPr lang="en-US" sz="1100" dirty="0">
                <a:solidFill>
                  <a:schemeClr val="tx1"/>
                </a:solidFill>
                <a:latin typeface="Arial" panose="020B0604020202020204" pitchFamily="34" charset="0"/>
                <a:cs typeface="Arial" panose="020B0604020202020204" pitchFamily="34" charset="0"/>
              </a:rPr>
              <a:t>risk calculation</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Policy-based </a:t>
            </a:r>
            <a:r>
              <a:rPr lang="en-US" sz="1100" dirty="0">
                <a:solidFill>
                  <a:schemeClr val="tx1"/>
                </a:solidFill>
                <a:latin typeface="Arial" panose="020B0604020202020204" pitchFamily="34" charset="0"/>
                <a:cs typeface="Arial" panose="020B0604020202020204" pitchFamily="34" charset="0"/>
              </a:rPr>
              <a:t>risk calculation</a:t>
            </a:r>
          </a:p>
          <a:p>
            <a:pPr marL="0" indent="0">
              <a:lnSpc>
                <a:spcPct val="100000"/>
              </a:lnSpc>
              <a:buNone/>
            </a:pPr>
            <a:r>
              <a:rPr lang="en-US" sz="1100" b="1" dirty="0" smtClean="0">
                <a:solidFill>
                  <a:schemeClr val="tx1"/>
                </a:solidFill>
                <a:latin typeface="Arial" panose="020B0604020202020204" pitchFamily="34" charset="0"/>
                <a:cs typeface="Arial" panose="020B0604020202020204" pitchFamily="34" charset="0"/>
              </a:rPr>
              <a:t>Which </a:t>
            </a:r>
            <a:r>
              <a:rPr lang="en-US" sz="1100" b="1" dirty="0">
                <a:solidFill>
                  <a:schemeClr val="tx1"/>
                </a:solidFill>
                <a:latin typeface="Arial" panose="020B0604020202020204" pitchFamily="34" charset="0"/>
                <a:cs typeface="Arial" panose="020B0604020202020204" pitchFamily="34" charset="0"/>
              </a:rPr>
              <a:t>policy defines the actions users may perform while accessing systems and networking equipment?</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A. End-user </a:t>
            </a:r>
            <a:r>
              <a:rPr lang="en-US" sz="1100" dirty="0">
                <a:solidFill>
                  <a:schemeClr val="tx1"/>
                </a:solidFill>
                <a:latin typeface="Arial" panose="020B0604020202020204" pitchFamily="34" charset="0"/>
                <a:cs typeface="Arial" panose="020B0604020202020204" pitchFamily="34" charset="0"/>
              </a:rPr>
              <a:t>policy</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B. Acceptable </a:t>
            </a:r>
            <a:r>
              <a:rPr lang="en-US" sz="1100" dirty="0">
                <a:solidFill>
                  <a:schemeClr val="tx1"/>
                </a:solidFill>
                <a:latin typeface="Arial" panose="020B0604020202020204" pitchFamily="34" charset="0"/>
                <a:cs typeface="Arial" panose="020B0604020202020204" pitchFamily="34" charset="0"/>
              </a:rPr>
              <a:t>use policy</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C. Internet </a:t>
            </a:r>
            <a:r>
              <a:rPr lang="en-US" sz="1100" dirty="0">
                <a:solidFill>
                  <a:schemeClr val="tx1"/>
                </a:solidFill>
                <a:latin typeface="Arial" panose="020B0604020202020204" pitchFamily="34" charset="0"/>
                <a:cs typeface="Arial" panose="020B0604020202020204" pitchFamily="34" charset="0"/>
              </a:rPr>
              <a:t>use policy</a:t>
            </a:r>
          </a:p>
          <a:p>
            <a:pPr marL="0" indent="0">
              <a:lnSpc>
                <a:spcPct val="100000"/>
              </a:lnSpc>
              <a:buNone/>
            </a:pPr>
            <a:r>
              <a:rPr lang="en-US" sz="1100" dirty="0" smtClean="0">
                <a:solidFill>
                  <a:schemeClr val="tx1"/>
                </a:solidFill>
                <a:latin typeface="Arial" panose="020B0604020202020204" pitchFamily="34" charset="0"/>
                <a:cs typeface="Arial" panose="020B0604020202020204" pitchFamily="34" charset="0"/>
              </a:rPr>
              <a:t>D. User </a:t>
            </a:r>
            <a:r>
              <a:rPr lang="en-US" sz="1100" dirty="0">
                <a:solidFill>
                  <a:schemeClr val="tx1"/>
                </a:solidFill>
                <a:latin typeface="Arial" panose="020B0604020202020204" pitchFamily="34" charset="0"/>
                <a:cs typeface="Arial" panose="020B0604020202020204" pitchFamily="34" charset="0"/>
              </a:rPr>
              <a:t>permission policy</a:t>
            </a:r>
          </a:p>
          <a:p>
            <a:pPr marL="0" indent="0">
              <a:lnSpc>
                <a:spcPct val="100000"/>
              </a:lnSpc>
              <a:buNone/>
            </a:pPr>
            <a:endParaRPr lang="en-US" sz="2000"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a:xfrm>
            <a:off x="1597682" y="6400800"/>
            <a:ext cx="6781693" cy="244535"/>
          </a:xfrm>
        </p:spPr>
        <p:txBody>
          <a:bodyPr/>
          <a:lstStyle/>
          <a:p>
            <a:r>
              <a:rPr lang="en-US" sz="800" dirty="0" smtClean="0">
                <a:solidFill>
                  <a:schemeClr val="tx1"/>
                </a:solidFill>
              </a:rPr>
              <a:t>© 2018 Cengage. All Rights Reserved. May not be copied, scanned, or duplicated, in whole or in part, except for use as permitted in a license distributed with a certain product or service or otherwise on a password-protected website for classroom use.</a:t>
            </a:r>
            <a:endParaRPr lang="en-US" sz="800" dirty="0">
              <a:solidFill>
                <a:schemeClr val="tx1"/>
              </a:solidFill>
            </a:endParaRPr>
          </a:p>
        </p:txBody>
      </p:sp>
    </p:spTree>
    <p:extLst>
      <p:ext uri="{BB962C8B-B14F-4D97-AF65-F5344CB8AC3E}">
        <p14:creationId xmlns:p14="http://schemas.microsoft.com/office/powerpoint/2010/main" val="72790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1000"/>
                                  </p:stCondLst>
                                  <p:childTnLst>
                                    <p:animClr clrSpc="rgb" dir="cw">
                                      <p:cBhvr override="childStyle">
                                        <p:cTn id="6" dur="10" fill="hold"/>
                                        <p:tgtEl>
                                          <p:spTgt spid="3">
                                            <p:txEl>
                                              <p:pRg st="3" end="3"/>
                                            </p:txEl>
                                          </p:spTgt>
                                        </p:tgtEl>
                                        <p:attrNameLst>
                                          <p:attrName>style.color</p:attrName>
                                        </p:attrNameLst>
                                      </p:cBhvr>
                                      <p:to>
                                        <a:srgbClr val="FF0000"/>
                                      </p:to>
                                    </p:animClr>
                                  </p:childTnLst>
                                </p:cTn>
                              </p:par>
                            </p:childTnLst>
                          </p:cTn>
                        </p:par>
                      </p:childTnLst>
                    </p:cTn>
                  </p:par>
                  <p:par>
                    <p:cTn id="7" fill="hold">
                      <p:stCondLst>
                        <p:cond delay="indefinite"/>
                      </p:stCondLst>
                      <p:childTnLst>
                        <p:par>
                          <p:cTn id="8" fill="hold">
                            <p:stCondLst>
                              <p:cond delay="0"/>
                            </p:stCondLst>
                            <p:childTnLst>
                              <p:par>
                                <p:cTn id="9" presetID="3" presetClass="emph" presetSubtype="2" fill="hold" nodeType="clickEffect">
                                  <p:stCondLst>
                                    <p:cond delay="1000"/>
                                  </p:stCondLst>
                                  <p:childTnLst>
                                    <p:animClr clrSpc="rgb" dir="cw">
                                      <p:cBhvr override="childStyle">
                                        <p:cTn id="10" dur="10" fill="hold"/>
                                        <p:tgtEl>
                                          <p:spTgt spid="3">
                                            <p:txEl>
                                              <p:pRg st="6" end="6"/>
                                            </p:txEl>
                                          </p:spTgt>
                                        </p:tgtEl>
                                        <p:attrNameLst>
                                          <p:attrName>style.color</p:attrName>
                                        </p:attrNameLst>
                                      </p:cBhvr>
                                      <p:to>
                                        <a:srgbClr val="FF0000"/>
                                      </p:to>
                                    </p:animClr>
                                  </p:childTnLst>
                                </p:cTn>
                              </p:par>
                            </p:childTnLst>
                          </p:cTn>
                        </p:par>
                      </p:childTnLst>
                    </p:cTn>
                  </p:par>
                  <p:par>
                    <p:cTn id="11" fill="hold">
                      <p:stCondLst>
                        <p:cond delay="indefinite"/>
                      </p:stCondLst>
                      <p:childTnLst>
                        <p:par>
                          <p:cTn id="12" fill="hold">
                            <p:stCondLst>
                              <p:cond delay="0"/>
                            </p:stCondLst>
                            <p:childTnLst>
                              <p:par>
                                <p:cTn id="13" presetID="3" presetClass="emph" presetSubtype="2" fill="hold" nodeType="clickEffect">
                                  <p:stCondLst>
                                    <p:cond delay="1000"/>
                                  </p:stCondLst>
                                  <p:childTnLst>
                                    <p:animClr clrSpc="rgb" dir="cw">
                                      <p:cBhvr override="childStyle">
                                        <p:cTn id="14" dur="10" fill="hold"/>
                                        <p:tgtEl>
                                          <p:spTgt spid="3">
                                            <p:txEl>
                                              <p:pRg st="12" end="1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(1 of 2)</a:t>
            </a:r>
          </a:p>
        </p:txBody>
      </p:sp>
      <p:sp>
        <p:nvSpPr>
          <p:cNvPr id="2" name="Content Placeholder 1"/>
          <p:cNvSpPr>
            <a:spLocks noGrp="1"/>
          </p:cNvSpPr>
          <p:nvPr>
            <p:ph idx="1"/>
          </p:nvPr>
        </p:nvSpPr>
        <p:spPr>
          <a:xfrm>
            <a:off x="365125" y="1538818"/>
            <a:ext cx="8415338" cy="3770263"/>
          </a:xfrm>
        </p:spPr>
        <p:txBody>
          <a:bodyPr/>
          <a:lstStyle/>
          <a:p>
            <a:pPr>
              <a:lnSpc>
                <a:spcPct val="100000"/>
              </a:lnSpc>
            </a:pPr>
            <a:r>
              <a:rPr lang="en-US" altLang="en-US" dirty="0">
                <a:solidFill>
                  <a:schemeClr val="tx1"/>
                </a:solidFill>
                <a:latin typeface="Arial" panose="020B0604020202020204" pitchFamily="34" charset="0"/>
                <a:cs typeface="Arial" panose="020B0604020202020204" pitchFamily="34" charset="0"/>
              </a:rPr>
              <a:t>A risk is a situation that involves exposure to some type of danger</a:t>
            </a:r>
          </a:p>
          <a:p>
            <a:pPr>
              <a:lnSpc>
                <a:spcPct val="100000"/>
              </a:lnSpc>
            </a:pPr>
            <a:r>
              <a:rPr lang="en-US" altLang="en-US" dirty="0">
                <a:solidFill>
                  <a:schemeClr val="tx1"/>
                </a:solidFill>
                <a:latin typeface="Arial" panose="020B0604020202020204" pitchFamily="34" charset="0"/>
                <a:cs typeface="Arial" panose="020B0604020202020204" pitchFamily="34" charset="0"/>
              </a:rPr>
              <a:t>Privilege management and change management are risk management approaches</a:t>
            </a:r>
          </a:p>
          <a:p>
            <a:pPr>
              <a:lnSpc>
                <a:spcPct val="100000"/>
              </a:lnSpc>
            </a:pPr>
            <a:r>
              <a:rPr lang="en-US" altLang="en-US" dirty="0">
                <a:solidFill>
                  <a:schemeClr val="tx1"/>
                </a:solidFill>
                <a:latin typeface="Arial" panose="020B0604020202020204" pitchFamily="34" charset="0"/>
                <a:cs typeface="Arial" panose="020B0604020202020204" pitchFamily="34" charset="0"/>
              </a:rPr>
              <a:t>Two approaches to risk calculation: </a:t>
            </a:r>
            <a:r>
              <a:rPr lang="en-US" altLang="en-US" dirty="0" smtClean="0">
                <a:solidFill>
                  <a:schemeClr val="tx1"/>
                </a:solidFill>
                <a:latin typeface="Arial" panose="020B0604020202020204" pitchFamily="34" charset="0"/>
                <a:cs typeface="Arial" panose="020B0604020202020204" pitchFamily="34" charset="0"/>
              </a:rPr>
              <a:t>qualitative </a:t>
            </a:r>
            <a:r>
              <a:rPr lang="en-US" altLang="en-US" dirty="0">
                <a:solidFill>
                  <a:schemeClr val="tx1"/>
                </a:solidFill>
                <a:latin typeface="Arial" panose="020B0604020202020204" pitchFamily="34" charset="0"/>
                <a:cs typeface="Arial" panose="020B0604020202020204" pitchFamily="34" charset="0"/>
              </a:rPr>
              <a:t>risk calculation and quantitative risk </a:t>
            </a:r>
            <a:r>
              <a:rPr lang="en-US" altLang="en-US" dirty="0" smtClean="0">
                <a:solidFill>
                  <a:schemeClr val="tx1"/>
                </a:solidFill>
                <a:latin typeface="Arial" panose="020B0604020202020204" pitchFamily="34" charset="0"/>
                <a:cs typeface="Arial" panose="020B0604020202020204" pitchFamily="34" charset="0"/>
              </a:rPr>
              <a:t>calculation</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Several approaches are used to reduce risk</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A security control and modifying the response to the risk instead of accepting the risk</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A policy is a document that outlines specific requirements or rules that must be met</a:t>
            </a:r>
            <a:endParaRPr lang="en-US" altLang="en-US" dirty="0">
              <a:solidFill>
                <a:schemeClr val="tx1"/>
              </a:solidFill>
              <a:latin typeface="Arial" panose="020B0604020202020204" pitchFamily="34" charset="0"/>
              <a:cs typeface="Arial" panose="020B0604020202020204" pitchFamily="34" charset="0"/>
            </a:endParaRP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Threat Assessment (2 of 3)</a:t>
            </a:r>
            <a:endParaRPr lang="en-US" sz="2800" b="1" dirty="0">
              <a:solidFill>
                <a:srgbClr val="0080A9"/>
              </a:solidFill>
              <a:latin typeface="Arial" panose="020B0604020202020204" pitchFamily="34" charset="0"/>
              <a:cs typeface="Arial" panose="020B0604020202020204" pitchFamily="34" charset="0"/>
            </a:endParaRPr>
          </a:p>
        </p:txBody>
      </p:sp>
      <p:graphicFrame>
        <p:nvGraphicFramePr>
          <p:cNvPr id="6" name="Table 5" descr="A table titled, threat classifications. The table has 6 rows and 3 columns. The columns have the following headings from left to right. Threat category, description, example. The row entries are as follows. Row 1. Threat category, strategic; description, action that affects the long-term goals of the organization; example, theft of intellectual property, not pursuing a new opportunity, loss of a major account, competitor entering the market. Row 2. Threat category, compliance; description, following, or not following, a regulation or standard; example, breach of contract, not responding to the introduction of new laws. Row 3. Threat category, financial; description, impact of financial decisions or market factors; example, increase in interest rates, global financial crisis. Row 4. Threat category, operational; description, events that impact the daily business of the organization; example, fire, hazardous chemical spill, power blackout. Row 5. Threat category, technical; description, events that affect information technology systems; example, denial of service attack, s q l injection attack, virus. Row 6. Threat category, managerial; description, actions related to the management of the organization; example, long-term illness of company president, key employee resigning."/>
          <p:cNvGraphicFramePr>
            <a:graphicFrameLocks noGrp="1"/>
          </p:cNvGraphicFramePr>
          <p:nvPr>
            <p:extLst>
              <p:ext uri="{D42A27DB-BD31-4B8C-83A1-F6EECF244321}">
                <p14:modId xmlns:p14="http://schemas.microsoft.com/office/powerpoint/2010/main" val="2778593173"/>
              </p:ext>
            </p:extLst>
          </p:nvPr>
        </p:nvGraphicFramePr>
        <p:xfrm>
          <a:off x="1079267" y="1568334"/>
          <a:ext cx="7541174" cy="4059444"/>
        </p:xfrm>
        <a:graphic>
          <a:graphicData uri="http://schemas.openxmlformats.org/drawingml/2006/table">
            <a:tbl>
              <a:tblPr firstRow="1" bandRow="1">
                <a:tableStyleId>{5C22544A-7EE6-4342-B048-85BDC9FD1C3A}</a:tableStyleId>
              </a:tblPr>
              <a:tblGrid>
                <a:gridCol w="1413969">
                  <a:extLst>
                    <a:ext uri="{9D8B030D-6E8A-4147-A177-3AD203B41FA5}">
                      <a16:colId xmlns="" xmlns:a16="http://schemas.microsoft.com/office/drawing/2014/main" val="20000"/>
                    </a:ext>
                  </a:extLst>
                </a:gridCol>
                <a:gridCol w="3299265">
                  <a:extLst>
                    <a:ext uri="{9D8B030D-6E8A-4147-A177-3AD203B41FA5}">
                      <a16:colId xmlns="" xmlns:a16="http://schemas.microsoft.com/office/drawing/2014/main" val="20001"/>
                    </a:ext>
                  </a:extLst>
                </a:gridCol>
                <a:gridCol w="2827940">
                  <a:extLst>
                    <a:ext uri="{9D8B030D-6E8A-4147-A177-3AD203B41FA5}">
                      <a16:colId xmlns="" xmlns:a16="http://schemas.microsoft.com/office/drawing/2014/main" val="20002"/>
                    </a:ext>
                  </a:extLst>
                </a:gridCol>
              </a:tblGrid>
              <a:tr h="290946">
                <a:tc>
                  <a:txBody>
                    <a:bodyPr/>
                    <a:lstStyle/>
                    <a:p>
                      <a:r>
                        <a:rPr lang="en-US" sz="1200" dirty="0" smtClean="0">
                          <a:solidFill>
                            <a:schemeClr val="tx1"/>
                          </a:solidFill>
                          <a:latin typeface="Arial" panose="020B0604020202020204" pitchFamily="34" charset="0"/>
                          <a:cs typeface="Arial" panose="020B0604020202020204" pitchFamily="34" charset="0"/>
                        </a:rPr>
                        <a:t>Threat category</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Description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Example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0"/>
                  </a:ext>
                </a:extLst>
              </a:tr>
              <a:tr h="897666">
                <a:tc>
                  <a:txBody>
                    <a:bodyPr/>
                    <a:lstStyle/>
                    <a:p>
                      <a:r>
                        <a:rPr lang="en-US" sz="1200" dirty="0" smtClean="0">
                          <a:solidFill>
                            <a:schemeClr val="tx1"/>
                          </a:solidFill>
                          <a:latin typeface="Arial" panose="020B0604020202020204" pitchFamily="34" charset="0"/>
                          <a:cs typeface="Arial" panose="020B0604020202020204" pitchFamily="34" charset="0"/>
                        </a:rPr>
                        <a:t>Strategic</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Action that affects the long-term goals</a:t>
                      </a:r>
                      <a:r>
                        <a:rPr lang="en-US" sz="1200" baseline="0" dirty="0" smtClean="0">
                          <a:solidFill>
                            <a:schemeClr val="tx1"/>
                          </a:solidFill>
                          <a:latin typeface="Arial" panose="020B0604020202020204" pitchFamily="34" charset="0"/>
                          <a:cs typeface="Arial" panose="020B0604020202020204" pitchFamily="34" charset="0"/>
                        </a:rPr>
                        <a:t> of the organization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Theft of intellectual property,</a:t>
                      </a:r>
                      <a:r>
                        <a:rPr lang="en-US" sz="1200" baseline="0" dirty="0" smtClean="0">
                          <a:solidFill>
                            <a:schemeClr val="tx1"/>
                          </a:solidFill>
                          <a:latin typeface="Arial" panose="020B0604020202020204" pitchFamily="34" charset="0"/>
                          <a:cs typeface="Arial" panose="020B0604020202020204" pitchFamily="34" charset="0"/>
                        </a:rPr>
                        <a:t> not pursuing a new opportunity, loss of a major account, competitor entering the market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1"/>
                  </a:ext>
                </a:extLst>
              </a:tr>
              <a:tr h="698185">
                <a:tc>
                  <a:txBody>
                    <a:bodyPr/>
                    <a:lstStyle/>
                    <a:p>
                      <a:r>
                        <a:rPr lang="en-US" sz="1200" dirty="0" smtClean="0">
                          <a:solidFill>
                            <a:schemeClr val="tx1"/>
                          </a:solidFill>
                          <a:latin typeface="Arial" panose="020B0604020202020204" pitchFamily="34" charset="0"/>
                          <a:cs typeface="Arial" panose="020B0604020202020204" pitchFamily="34" charset="0"/>
                        </a:rPr>
                        <a:t>Compliance</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Following (or not following) a regulation</a:t>
                      </a:r>
                      <a:r>
                        <a:rPr lang="en-US" sz="1200" baseline="0" dirty="0" smtClean="0">
                          <a:solidFill>
                            <a:schemeClr val="tx1"/>
                          </a:solidFill>
                          <a:latin typeface="Arial" panose="020B0604020202020204" pitchFamily="34" charset="0"/>
                          <a:cs typeface="Arial" panose="020B0604020202020204" pitchFamily="34" charset="0"/>
                        </a:rPr>
                        <a:t> or standard</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Breach of contract, not responding to the introduction of new laws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2"/>
                  </a:ext>
                </a:extLst>
              </a:tr>
              <a:tr h="498704">
                <a:tc>
                  <a:txBody>
                    <a:bodyPr/>
                    <a:lstStyle/>
                    <a:p>
                      <a:r>
                        <a:rPr lang="en-US" sz="1200" dirty="0" smtClean="0">
                          <a:solidFill>
                            <a:schemeClr val="tx1"/>
                          </a:solidFill>
                          <a:latin typeface="Arial" panose="020B0604020202020204" pitchFamily="34" charset="0"/>
                          <a:cs typeface="Arial" panose="020B0604020202020204" pitchFamily="34" charset="0"/>
                        </a:rPr>
                        <a:t>Financial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Impact of financial decisions or market factors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Increase in interest rates, global financial</a:t>
                      </a:r>
                      <a:r>
                        <a:rPr lang="en-US" sz="1200" baseline="0" dirty="0" smtClean="0">
                          <a:solidFill>
                            <a:schemeClr val="tx1"/>
                          </a:solidFill>
                          <a:latin typeface="Arial" panose="020B0604020202020204" pitchFamily="34" charset="0"/>
                          <a:cs typeface="Arial" panose="020B0604020202020204" pitchFamily="34" charset="0"/>
                        </a:rPr>
                        <a:t> crisis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3"/>
                  </a:ext>
                </a:extLst>
              </a:tr>
              <a:tr h="498704">
                <a:tc>
                  <a:txBody>
                    <a:bodyPr/>
                    <a:lstStyle/>
                    <a:p>
                      <a:r>
                        <a:rPr lang="en-US" sz="1200" dirty="0" smtClean="0">
                          <a:solidFill>
                            <a:schemeClr val="tx1"/>
                          </a:solidFill>
                          <a:latin typeface="Arial" panose="020B0604020202020204" pitchFamily="34" charset="0"/>
                          <a:cs typeface="Arial" panose="020B0604020202020204" pitchFamily="34" charset="0"/>
                        </a:rPr>
                        <a:t>Operational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Events that impact the daily business of the organization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Fire,</a:t>
                      </a:r>
                      <a:r>
                        <a:rPr lang="en-US" sz="1200" baseline="0" dirty="0" smtClean="0">
                          <a:solidFill>
                            <a:schemeClr val="tx1"/>
                          </a:solidFill>
                          <a:latin typeface="Arial" panose="020B0604020202020204" pitchFamily="34" charset="0"/>
                          <a:cs typeface="Arial" panose="020B0604020202020204" pitchFamily="34" charset="0"/>
                        </a:rPr>
                        <a:t> hazardous chemical spill, power blackout</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4"/>
                  </a:ext>
                </a:extLst>
              </a:tr>
              <a:tr h="498704">
                <a:tc>
                  <a:txBody>
                    <a:bodyPr/>
                    <a:lstStyle/>
                    <a:p>
                      <a:r>
                        <a:rPr lang="en-US" sz="1200" dirty="0" smtClean="0">
                          <a:solidFill>
                            <a:schemeClr val="tx1"/>
                          </a:solidFill>
                          <a:latin typeface="Arial" panose="020B0604020202020204" pitchFamily="34" charset="0"/>
                          <a:cs typeface="Arial" panose="020B0604020202020204" pitchFamily="34" charset="0"/>
                        </a:rPr>
                        <a:t>Technical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Events</a:t>
                      </a:r>
                      <a:r>
                        <a:rPr lang="en-US" sz="1200" baseline="0" dirty="0" smtClean="0">
                          <a:solidFill>
                            <a:schemeClr val="tx1"/>
                          </a:solidFill>
                          <a:latin typeface="Arial" panose="020B0604020202020204" pitchFamily="34" charset="0"/>
                          <a:cs typeface="Arial" panose="020B0604020202020204" pitchFamily="34" charset="0"/>
                        </a:rPr>
                        <a:t> that affect information technology systems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Denial</a:t>
                      </a:r>
                      <a:r>
                        <a:rPr lang="en-US" sz="1200" baseline="0" dirty="0" smtClean="0">
                          <a:solidFill>
                            <a:schemeClr val="tx1"/>
                          </a:solidFill>
                          <a:latin typeface="Arial" panose="020B0604020202020204" pitchFamily="34" charset="0"/>
                          <a:cs typeface="Arial" panose="020B0604020202020204" pitchFamily="34" charset="0"/>
                        </a:rPr>
                        <a:t> of service attack, S</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Q</a:t>
                      </a:r>
                      <a:r>
                        <a:rPr lang="en-US" sz="100" baseline="0" dirty="0" smtClean="0">
                          <a:solidFill>
                            <a:schemeClr val="tx1"/>
                          </a:solidFill>
                          <a:latin typeface="Arial" panose="020B0604020202020204" pitchFamily="34" charset="0"/>
                          <a:cs typeface="Arial" panose="020B0604020202020204" pitchFamily="34" charset="0"/>
                        </a:rPr>
                        <a:t> </a:t>
                      </a:r>
                      <a:r>
                        <a:rPr lang="en-US" sz="1200" baseline="0" dirty="0" smtClean="0">
                          <a:solidFill>
                            <a:schemeClr val="tx1"/>
                          </a:solidFill>
                          <a:latin typeface="Arial" panose="020B0604020202020204" pitchFamily="34" charset="0"/>
                          <a:cs typeface="Arial" panose="020B0604020202020204" pitchFamily="34" charset="0"/>
                        </a:rPr>
                        <a:t>L injection attack, virus</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5"/>
                  </a:ext>
                </a:extLst>
              </a:tr>
              <a:tr h="676535">
                <a:tc>
                  <a:txBody>
                    <a:bodyPr/>
                    <a:lstStyle/>
                    <a:p>
                      <a:r>
                        <a:rPr lang="en-US" sz="1200" dirty="0" smtClean="0">
                          <a:solidFill>
                            <a:schemeClr val="tx1"/>
                          </a:solidFill>
                          <a:latin typeface="Arial" panose="020B0604020202020204" pitchFamily="34" charset="0"/>
                          <a:cs typeface="Arial" panose="020B0604020202020204" pitchFamily="34" charset="0"/>
                        </a:rPr>
                        <a:t>Managerial</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Actions related to the management of the organization</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tx1"/>
                          </a:solidFill>
                          <a:latin typeface="Arial" panose="020B0604020202020204" pitchFamily="34" charset="0"/>
                          <a:cs typeface="Arial" panose="020B0604020202020204" pitchFamily="34" charset="0"/>
                        </a:rPr>
                        <a:t>Long-term illness of company president, key employee</a:t>
                      </a:r>
                      <a:r>
                        <a:rPr lang="en-US" sz="1200" baseline="0" dirty="0" smtClean="0">
                          <a:solidFill>
                            <a:schemeClr val="tx1"/>
                          </a:solidFill>
                          <a:latin typeface="Arial" panose="020B0604020202020204" pitchFamily="34" charset="0"/>
                          <a:cs typeface="Arial" panose="020B0604020202020204" pitchFamily="34" charset="0"/>
                        </a:rPr>
                        <a:t> resigning</a:t>
                      </a:r>
                      <a:endParaRPr lang="en-US" sz="1200"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 xmlns:a16="http://schemas.microsoft.com/office/drawing/2014/main" val="10006"/>
                  </a:ext>
                </a:extLst>
              </a:tr>
            </a:tbl>
          </a:graphicData>
        </a:graphic>
      </p:graphicFrame>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8915696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Chapter Summary (2 of 2)</a:t>
            </a:r>
          </a:p>
        </p:txBody>
      </p:sp>
      <p:sp>
        <p:nvSpPr>
          <p:cNvPr id="2" name="Content Placeholder 1"/>
          <p:cNvSpPr>
            <a:spLocks noGrp="1"/>
          </p:cNvSpPr>
          <p:nvPr>
            <p:ph idx="1"/>
          </p:nvPr>
        </p:nvSpPr>
        <p:spPr>
          <a:xfrm>
            <a:off x="365125" y="1538818"/>
            <a:ext cx="7788275" cy="2616101"/>
          </a:xfrm>
        </p:spPr>
        <p:txBody>
          <a:bodyPr/>
          <a:lstStyle/>
          <a:p>
            <a:pPr>
              <a:lnSpc>
                <a:spcPct val="100000"/>
              </a:lnSpc>
            </a:pPr>
            <a:r>
              <a:rPr lang="en-US" altLang="en-US" dirty="0" smtClean="0">
                <a:solidFill>
                  <a:schemeClr val="tx1"/>
                </a:solidFill>
                <a:latin typeface="Arial" panose="020B0604020202020204" pitchFamily="34" charset="0"/>
                <a:cs typeface="Arial" panose="020B0604020202020204" pitchFamily="34" charset="0"/>
              </a:rPr>
              <a:t>An acceptable use policy (A</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U</a:t>
            </a:r>
            <a:r>
              <a:rPr lang="en-US" altLang="en-US" sz="100" dirty="0" smtClean="0">
                <a:solidFill>
                  <a:schemeClr val="tx1"/>
                </a:solidFill>
                <a:latin typeface="Arial" panose="020B0604020202020204" pitchFamily="34" charset="0"/>
                <a:cs typeface="Arial" panose="020B0604020202020204" pitchFamily="34" charset="0"/>
              </a:rPr>
              <a:t> </a:t>
            </a:r>
            <a:r>
              <a:rPr lang="en-US" altLang="en-US" dirty="0" smtClean="0">
                <a:solidFill>
                  <a:schemeClr val="tx1"/>
                </a:solidFill>
                <a:latin typeface="Arial" panose="020B0604020202020204" pitchFamily="34" charset="0"/>
                <a:cs typeface="Arial" panose="020B0604020202020204" pitchFamily="34" charset="0"/>
              </a:rPr>
              <a:t>P) defines the actions users may perform while accessing systems and networking equipment</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Other policies:</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Personal email policy</a:t>
            </a:r>
          </a:p>
          <a:p>
            <a:pPr lvl="1">
              <a:lnSpc>
                <a:spcPct val="100000"/>
              </a:lnSpc>
            </a:pPr>
            <a:r>
              <a:rPr lang="en-US" altLang="en-US" sz="2000" dirty="0" smtClean="0">
                <a:solidFill>
                  <a:schemeClr val="tx1"/>
                </a:solidFill>
                <a:latin typeface="Arial" panose="020B0604020202020204" pitchFamily="34" charset="0"/>
                <a:cs typeface="Arial" panose="020B0604020202020204" pitchFamily="34" charset="0"/>
              </a:rPr>
              <a:t>Social media policy</a:t>
            </a:r>
          </a:p>
          <a:p>
            <a:pPr>
              <a:lnSpc>
                <a:spcPct val="100000"/>
              </a:lnSpc>
            </a:pPr>
            <a:r>
              <a:rPr lang="en-US" altLang="en-US" dirty="0" smtClean="0">
                <a:solidFill>
                  <a:schemeClr val="tx1"/>
                </a:solidFill>
                <a:latin typeface="Arial" panose="020B0604020202020204" pitchFamily="34" charset="0"/>
                <a:cs typeface="Arial" panose="020B0604020202020204" pitchFamily="34" charset="0"/>
              </a:rPr>
              <a:t>Different parties can reach an understanding of their relationships and responsibilities through interoperability agreements</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061053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a:solidFill>
                  <a:srgbClr val="0080A9"/>
                </a:solidFill>
                <a:latin typeface="Arial" panose="020B0604020202020204" pitchFamily="34" charset="0"/>
                <a:cs typeface="Arial" panose="020B0604020202020204" pitchFamily="34" charset="0"/>
              </a:rPr>
              <a:t>Threat </a:t>
            </a:r>
            <a:r>
              <a:rPr lang="en-US" sz="2800" b="1" dirty="0" smtClean="0">
                <a:solidFill>
                  <a:srgbClr val="0080A9"/>
                </a:solidFill>
                <a:latin typeface="Arial" panose="020B0604020202020204" pitchFamily="34" charset="0"/>
                <a:cs typeface="Arial" panose="020B0604020202020204" pitchFamily="34" charset="0"/>
              </a:rPr>
              <a:t>Assessment (3 of 3)</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7864475" cy="300082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A threat assessment should be used to determine the asset value</a:t>
            </a:r>
          </a:p>
          <a:p>
            <a:pPr lvl="1">
              <a:lnSpc>
                <a:spcPct val="100000"/>
              </a:lnSpc>
            </a:pPr>
            <a:r>
              <a:rPr lang="en-US" sz="2000" dirty="0">
                <a:solidFill>
                  <a:schemeClr val="tx1"/>
                </a:solidFill>
                <a:latin typeface="Arial" panose="020B0604020202020204" pitchFamily="34" charset="0"/>
                <a:cs typeface="Arial" panose="020B0604020202020204" pitchFamily="34" charset="0"/>
              </a:rPr>
              <a:t>Relative worth of an asset that is at risk</a:t>
            </a:r>
          </a:p>
          <a:p>
            <a:pPr>
              <a:lnSpc>
                <a:spcPct val="100000"/>
              </a:lnSpc>
            </a:pPr>
            <a:r>
              <a:rPr lang="en-US" dirty="0">
                <a:solidFill>
                  <a:schemeClr val="tx1"/>
                </a:solidFill>
                <a:latin typeface="Arial" panose="020B0604020202020204" pitchFamily="34" charset="0"/>
                <a:cs typeface="Arial" panose="020B0604020202020204" pitchFamily="34" charset="0"/>
              </a:rPr>
              <a:t>Supply chain assessment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Supply chain – a network that moves a product from the supplier to the customer</a:t>
            </a:r>
          </a:p>
          <a:p>
            <a:pPr lvl="1">
              <a:lnSpc>
                <a:spcPct val="100000"/>
              </a:lnSpc>
            </a:pPr>
            <a:r>
              <a:rPr lang="en-US" sz="2000" dirty="0">
                <a:solidFill>
                  <a:schemeClr val="tx1"/>
                </a:solidFill>
                <a:latin typeface="Arial" panose="020B0604020202020204" pitchFamily="34" charset="0"/>
                <a:cs typeface="Arial" panose="020B0604020202020204" pitchFamily="34" charset="0"/>
              </a:rPr>
              <a:t>Should be viewed as assets to the enterprise and their threats should be cataloged</a:t>
            </a:r>
          </a:p>
          <a:p>
            <a:pPr>
              <a:lnSpc>
                <a:spcPct val="100000"/>
              </a:lnSpc>
            </a:pPr>
            <a:r>
              <a:rPr lang="en-US" dirty="0">
                <a:solidFill>
                  <a:schemeClr val="tx1"/>
                </a:solidFill>
                <a:latin typeface="Arial" panose="020B0604020202020204" pitchFamily="34" charset="0"/>
                <a:cs typeface="Arial" panose="020B0604020202020204" pitchFamily="34" charset="0"/>
              </a:rPr>
              <a:t>Assessing threats is not always a straightforward exercise</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8751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Risk </a:t>
            </a:r>
            <a:r>
              <a:rPr lang="en-US" sz="2800" b="1" dirty="0">
                <a:solidFill>
                  <a:srgbClr val="0080A9"/>
                </a:solidFill>
                <a:latin typeface="Arial" panose="020B0604020202020204" pitchFamily="34" charset="0"/>
                <a:cs typeface="Arial" panose="020B0604020202020204" pitchFamily="34" charset="0"/>
              </a:rPr>
              <a:t>Assessment</a:t>
            </a:r>
          </a:p>
        </p:txBody>
      </p:sp>
      <p:sp>
        <p:nvSpPr>
          <p:cNvPr id="3" name="Content Placeholder 2"/>
          <p:cNvSpPr>
            <a:spLocks noGrp="1"/>
          </p:cNvSpPr>
          <p:nvPr>
            <p:ph idx="1"/>
          </p:nvPr>
        </p:nvSpPr>
        <p:spPr>
          <a:xfrm>
            <a:off x="365125" y="1538818"/>
            <a:ext cx="8415338" cy="261610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Risk assessment involves:</a:t>
            </a:r>
          </a:p>
          <a:p>
            <a:pPr lvl="1">
              <a:lnSpc>
                <a:spcPct val="100000"/>
              </a:lnSpc>
            </a:pPr>
            <a:r>
              <a:rPr lang="en-US" sz="2000" dirty="0">
                <a:solidFill>
                  <a:schemeClr val="tx1"/>
                </a:solidFill>
                <a:latin typeface="Arial" panose="020B0604020202020204" pitchFamily="34" charset="0"/>
                <a:cs typeface="Arial" panose="020B0604020202020204" pitchFamily="34" charset="0"/>
              </a:rPr>
              <a:t>Testing</a:t>
            </a:r>
          </a:p>
          <a:p>
            <a:pPr lvl="1">
              <a:lnSpc>
                <a:spcPct val="100000"/>
              </a:lnSpc>
            </a:pPr>
            <a:r>
              <a:rPr lang="en-US" sz="2000" dirty="0">
                <a:solidFill>
                  <a:schemeClr val="tx1"/>
                </a:solidFill>
                <a:latin typeface="Arial" panose="020B0604020202020204" pitchFamily="34" charset="0"/>
                <a:cs typeface="Arial" panose="020B0604020202020204" pitchFamily="34" charset="0"/>
              </a:rPr>
              <a:t>Change management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Privilege management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Incident management</a:t>
            </a:r>
          </a:p>
          <a:p>
            <a:pPr lvl="1">
              <a:lnSpc>
                <a:spcPct val="100000"/>
              </a:lnSpc>
            </a:pPr>
            <a:r>
              <a:rPr lang="en-US" sz="2000" dirty="0">
                <a:solidFill>
                  <a:schemeClr val="tx1"/>
                </a:solidFill>
                <a:latin typeface="Arial" panose="020B0604020202020204" pitchFamily="34" charset="0"/>
                <a:cs typeface="Arial" panose="020B0604020202020204" pitchFamily="34" charset="0"/>
              </a:rPr>
              <a:t>Risk calculations</a:t>
            </a:r>
          </a:p>
          <a:p>
            <a:pPr lvl="1">
              <a:lnSpc>
                <a:spcPct val="100000"/>
              </a:lnSpc>
            </a:pPr>
            <a:r>
              <a:rPr lang="en-US" sz="2000" dirty="0">
                <a:solidFill>
                  <a:schemeClr val="tx1"/>
                </a:solidFill>
                <a:latin typeface="Arial" panose="020B0604020202020204" pitchFamily="34" charset="0"/>
                <a:cs typeface="Arial" panose="020B0604020202020204" pitchFamily="34" charset="0"/>
              </a:rPr>
              <a:t>Representing risk information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97353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latin typeface="Arial" panose="020B0604020202020204" pitchFamily="34" charset="0"/>
                <a:cs typeface="Arial" panose="020B0604020202020204" pitchFamily="34" charset="0"/>
              </a:rPr>
              <a:t>Testing (1 of 2)</a:t>
            </a:r>
            <a:endParaRPr lang="en-US" sz="28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4" y="1538818"/>
            <a:ext cx="8423275" cy="3924151"/>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Technology assets should be tested to identify any vulnerabilities </a:t>
            </a:r>
          </a:p>
          <a:p>
            <a:pPr lvl="1">
              <a:lnSpc>
                <a:spcPct val="100000"/>
              </a:lnSpc>
            </a:pPr>
            <a:r>
              <a:rPr lang="en-US" sz="2000" dirty="0">
                <a:solidFill>
                  <a:schemeClr val="tx1"/>
                </a:solidFill>
                <a:latin typeface="Arial" panose="020B0604020202020204" pitchFamily="34" charset="0"/>
                <a:cs typeface="Arial" panose="020B0604020202020204" pitchFamily="34" charset="0"/>
              </a:rPr>
              <a:t>Involves an automated software vulnerability scan through a system</a:t>
            </a:r>
          </a:p>
          <a:p>
            <a:pPr>
              <a:lnSpc>
                <a:spcPct val="100000"/>
              </a:lnSpc>
            </a:pPr>
            <a:r>
              <a:rPr lang="en-US" dirty="0">
                <a:solidFill>
                  <a:schemeClr val="tx1"/>
                </a:solidFill>
                <a:latin typeface="Arial" panose="020B0604020202020204" pitchFamily="34" charset="0"/>
                <a:cs typeface="Arial" panose="020B0604020202020204" pitchFamily="34" charset="0"/>
              </a:rPr>
              <a:t>Intrusive vulnerability scan</a:t>
            </a:r>
          </a:p>
          <a:p>
            <a:pPr lvl="1">
              <a:lnSpc>
                <a:spcPct val="100000"/>
              </a:lnSpc>
            </a:pPr>
            <a:r>
              <a:rPr lang="en-US" sz="2000" dirty="0">
                <a:solidFill>
                  <a:schemeClr val="tx1"/>
                </a:solidFill>
                <a:latin typeface="Arial" panose="020B0604020202020204" pitchFamily="34" charset="0"/>
                <a:cs typeface="Arial" panose="020B0604020202020204" pitchFamily="34" charset="0"/>
              </a:rPr>
              <a:t>Attempts to actually penetrate the system to perform a simulated attack</a:t>
            </a:r>
          </a:p>
          <a:p>
            <a:pPr>
              <a:lnSpc>
                <a:spcPct val="100000"/>
              </a:lnSpc>
            </a:pPr>
            <a:r>
              <a:rPr lang="en-US" dirty="0">
                <a:solidFill>
                  <a:schemeClr val="tx1"/>
                </a:solidFill>
                <a:latin typeface="Arial" panose="020B0604020202020204" pitchFamily="34" charset="0"/>
                <a:cs typeface="Arial" panose="020B0604020202020204" pitchFamily="34" charset="0"/>
              </a:rPr>
              <a:t>Non-intrusive vulnerability scan	</a:t>
            </a:r>
          </a:p>
          <a:p>
            <a:pPr lvl="1">
              <a:lnSpc>
                <a:spcPct val="100000"/>
              </a:lnSpc>
            </a:pPr>
            <a:r>
              <a:rPr lang="en-US" sz="2000" dirty="0">
                <a:solidFill>
                  <a:schemeClr val="tx1"/>
                </a:solidFill>
                <a:latin typeface="Arial" panose="020B0604020202020204" pitchFamily="34" charset="0"/>
                <a:cs typeface="Arial" panose="020B0604020202020204" pitchFamily="34" charset="0"/>
              </a:rPr>
              <a:t>Uses only available information to hypothesize the status of the vulnerability</a:t>
            </a:r>
          </a:p>
          <a:p>
            <a:pPr>
              <a:lnSpc>
                <a:spcPct val="100000"/>
              </a:lnSpc>
            </a:pPr>
            <a:r>
              <a:rPr lang="en-US" dirty="0">
                <a:solidFill>
                  <a:schemeClr val="tx1"/>
                </a:solidFill>
                <a:latin typeface="Arial" panose="020B0604020202020204" pitchFamily="34" charset="0"/>
                <a:cs typeface="Arial" panose="020B0604020202020204" pitchFamily="34" charset="0"/>
              </a:rPr>
              <a:t>Penetration test (pentest)</a:t>
            </a:r>
          </a:p>
          <a:p>
            <a:pPr lvl="1">
              <a:lnSpc>
                <a:spcPct val="100000"/>
              </a:lnSpc>
            </a:pPr>
            <a:r>
              <a:rPr lang="en-US" sz="2000" dirty="0">
                <a:solidFill>
                  <a:schemeClr val="tx1"/>
                </a:solidFill>
                <a:latin typeface="Arial" panose="020B0604020202020204" pitchFamily="34" charset="0"/>
                <a:cs typeface="Arial" panose="020B0604020202020204" pitchFamily="34" charset="0"/>
              </a:rPr>
              <a:t>Designed to exploit any weaknesses in systems that are vulnerable</a:t>
            </a:r>
          </a:p>
          <a:p>
            <a:pPr lvl="1">
              <a:lnSpc>
                <a:spcPct val="100000"/>
              </a:lnSpc>
            </a:pPr>
            <a:r>
              <a:rPr lang="en-US" sz="2000" dirty="0">
                <a:solidFill>
                  <a:schemeClr val="tx1"/>
                </a:solidFill>
                <a:latin typeface="Arial" panose="020B0604020202020204" pitchFamily="34" charset="0"/>
                <a:cs typeface="Arial" panose="020B0604020202020204" pitchFamily="34" charset="0"/>
              </a:rPr>
              <a:t>Penetration testing authorization should be obtained</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8838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71249"/>
            <a:ext cx="8026400" cy="366254"/>
          </a:xfrm>
        </p:spPr>
        <p:txBody>
          <a:bodyPr/>
          <a:lstStyle/>
          <a:p>
            <a:r>
              <a:rPr lang="en-US" sz="2800" b="1" dirty="0" smtClean="0">
                <a:solidFill>
                  <a:srgbClr val="0080A9"/>
                </a:solidFill>
                <a:latin typeface="Arial" panose="020B0604020202020204" pitchFamily="34" charset="0"/>
                <a:cs typeface="Arial" panose="020B0604020202020204" pitchFamily="34" charset="0"/>
              </a:rPr>
              <a:t>Testing (2 of 2)</a:t>
            </a:r>
            <a:endParaRPr lang="en-US" sz="2800" b="1" dirty="0">
              <a:solidFill>
                <a:srgbClr val="0080A9"/>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65125" y="1538818"/>
            <a:ext cx="8415338" cy="1461939"/>
          </a:xfrm>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rPr>
              <a:t>Reasons authorization should be obtained:</a:t>
            </a:r>
          </a:p>
          <a:p>
            <a:pPr lvl="1">
              <a:lnSpc>
                <a:spcPct val="100000"/>
              </a:lnSpc>
            </a:pPr>
            <a:r>
              <a:rPr lang="en-US" sz="2000" dirty="0">
                <a:solidFill>
                  <a:schemeClr val="tx1"/>
                </a:solidFill>
                <a:latin typeface="Arial" panose="020B0604020202020204" pitchFamily="34" charset="0"/>
                <a:cs typeface="Arial" panose="020B0604020202020204" pitchFamily="34" charset="0"/>
              </a:rPr>
              <a:t>Legal authorization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Indemnification</a:t>
            </a:r>
          </a:p>
          <a:p>
            <a:pPr lvl="1">
              <a:lnSpc>
                <a:spcPct val="100000"/>
              </a:lnSpc>
            </a:pPr>
            <a:r>
              <a:rPr lang="en-US" sz="2000" dirty="0">
                <a:solidFill>
                  <a:schemeClr val="tx1"/>
                </a:solidFill>
                <a:latin typeface="Arial" panose="020B0604020202020204" pitchFamily="34" charset="0"/>
                <a:cs typeface="Arial" panose="020B0604020202020204" pitchFamily="34" charset="0"/>
              </a:rPr>
              <a:t>Limit retaliation</a:t>
            </a:r>
          </a:p>
        </p:txBody>
      </p:sp>
      <p:sp>
        <p:nvSpPr>
          <p:cNvPr id="4" name="Footer Placeholder 3"/>
          <p:cNvSpPr>
            <a:spLocks noGrp="1"/>
          </p:cNvSpPr>
          <p:nvPr>
            <p:ph type="ftr" sz="quarter" idx="10"/>
          </p:nvPr>
        </p:nvSpPr>
        <p:spPr/>
        <p:txBody>
          <a:bodyPr/>
          <a:lstStyle/>
          <a:p>
            <a:r>
              <a:rPr lang="en-US" dirty="0" smtClean="0"/>
              <a:t>© 2018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564175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CompTIA Security+ Guide to Network Security Fundamentals, Sixth Edition&amp;quot;&quot;/&gt;&lt;property id=&quot;20307&quot; value=&quot;355&quot;/&gt;&lt;/object&gt;&lt;object type=&quot;3&quot; unique_id=&quot;10005&quot;&gt;&lt;property id=&quot;20148&quot; value=&quot;5&quot;/&gt;&lt;property id=&quot;20300&quot; value=&quot;Slide 2 - &amp;quot;Objectives&amp;quot;&quot;/&gt;&lt;property id=&quot;20307&quot; value=&quot;257&quot;/&gt;&lt;/object&gt;&lt;object type=&quot;3&quot; unique_id=&quot;10006&quot;&gt;&lt;property id=&quot;20148&quot; value=&quot;5&quot;/&gt;&lt;property id=&quot;20300&quot; value=&quot;Slide 3 - &amp;quot;Managing Risk&amp;quot;&quot;/&gt;&lt;property id=&quot;20307&quot; value=&quot;310&quot;/&gt;&lt;/object&gt;&lt;object type=&quot;3&quot; unique_id=&quot;10007&quot;&gt;&lt;property id=&quot;20148&quot; value=&quot;5&quot;/&gt;&lt;property id=&quot;20300&quot; value=&quot;Slide 4 - &amp;quot;Threat Assessment (1 of 3)&amp;quot;&quot;/&gt;&lt;property id=&quot;20307&quot; value=&quot;311&quot;/&gt;&lt;/object&gt;&lt;object type=&quot;3&quot; unique_id=&quot;10008&quot;&gt;&lt;property id=&quot;20148&quot; value=&quot;5&quot;/&gt;&lt;property id=&quot;20300&quot; value=&quot;Slide 5 - &amp;quot;Threat Assessment (2 of 3)&amp;quot;&quot;/&gt;&lt;property id=&quot;20307&quot; value=&quot;312&quot;/&gt;&lt;/object&gt;&lt;object type=&quot;3&quot; unique_id=&quot;10009&quot;&gt;&lt;property id=&quot;20148&quot; value=&quot;5&quot;/&gt;&lt;property id=&quot;20300&quot; value=&quot;Slide 6 - &amp;quot;Threat Assessment (3 of 3)&amp;quot;&quot;/&gt;&lt;property id=&quot;20307&quot; value=&quot;313&quot;/&gt;&lt;/object&gt;&lt;object type=&quot;3&quot; unique_id=&quot;10010&quot;&gt;&lt;property id=&quot;20148&quot; value=&quot;5&quot;/&gt;&lt;property id=&quot;20300&quot; value=&quot;Slide 7 - &amp;quot;Risk Assessment&amp;quot;&quot;/&gt;&lt;property id=&quot;20307&quot; value=&quot;314&quot;/&gt;&lt;/object&gt;&lt;object type=&quot;3&quot; unique_id=&quot;10011&quot;&gt;&lt;property id=&quot;20148&quot; value=&quot;5&quot;/&gt;&lt;property id=&quot;20300&quot; value=&quot;Slide 8 - &amp;quot;Testing (1 of 2)&amp;quot;&quot;/&gt;&lt;property id=&quot;20307&quot; value=&quot;315&quot;/&gt;&lt;/object&gt;&lt;object type=&quot;3&quot; unique_id=&quot;10012&quot;&gt;&lt;property id=&quot;20148&quot; value=&quot;5&quot;/&gt;&lt;property id=&quot;20300&quot; value=&quot;Slide 9 - &amp;quot;Testing (2 of 2)&amp;quot;&quot;/&gt;&lt;property id=&quot;20307&quot; value=&quot;316&quot;/&gt;&lt;/object&gt;&lt;object type=&quot;3&quot; unique_id=&quot;10013&quot;&gt;&lt;property id=&quot;20148&quot; value=&quot;5&quot;/&gt;&lt;property id=&quot;20300&quot; value=&quot;Slide 10 - &amp;quot;Change Management (1 of 2)&amp;quot;&quot;/&gt;&lt;property id=&quot;20307&quot; value=&quot;317&quot;/&gt;&lt;/object&gt;&lt;object type=&quot;3&quot; unique_id=&quot;10014&quot;&gt;&lt;property id=&quot;20148&quot; value=&quot;5&quot;/&gt;&lt;property id=&quot;20300&quot; value=&quot;Slide 11 - &amp;quot;Change Management (2 of 2)&amp;quot;&quot;/&gt;&lt;property id=&quot;20307&quot; value=&quot;318&quot;/&gt;&lt;/object&gt;&lt;object type=&quot;3&quot; unique_id=&quot;10015&quot;&gt;&lt;property id=&quot;20148&quot; value=&quot;5&quot;/&gt;&lt;property id=&quot;20300&quot; value=&quot;Slide 12 - &amp;quot;Privilege Management (1 of 2)&amp;quot;&quot;/&gt;&lt;property id=&quot;20307&quot; value=&quot;319&quot;/&gt;&lt;/object&gt;&lt;object type=&quot;3&quot; unique_id=&quot;10016&quot;&gt;&lt;property id=&quot;20148&quot; value=&quot;5&quot;/&gt;&lt;property id=&quot;20300&quot; value=&quot;Slide 13 - &amp;quot;Privilege Management (2 of 2)&amp;quot;&quot;/&gt;&lt;property id=&quot;20307&quot; value=&quot;320&quot;/&gt;&lt;/object&gt;&lt;object type=&quot;3&quot; unique_id=&quot;10017&quot;&gt;&lt;property id=&quot;20148&quot; value=&quot;5&quot;/&gt;&lt;property id=&quot;20300&quot; value=&quot;Slide 14 - &amp;quot;Incident Management&amp;quot;&quot;/&gt;&lt;property id=&quot;20307&quot; value=&quot;321&quot;/&gt;&lt;/object&gt;&lt;object type=&quot;3&quot; unique_id=&quot;10018&quot;&gt;&lt;property id=&quot;20148&quot; value=&quot;5&quot;/&gt;&lt;property id=&quot;20300&quot; value=&quot;Slide 15 - &amp;quot;Risk Calculation (1 of 6)&amp;quot;&quot;/&gt;&lt;property id=&quot;20307&quot; value=&quot;322&quot;/&gt;&lt;/object&gt;&lt;object type=&quot;3&quot; unique_id=&quot;10019&quot;&gt;&lt;property id=&quot;20148&quot; value=&quot;5&quot;/&gt;&lt;property id=&quot;20300&quot; value=&quot;Slide 16 - &amp;quot;Risk Calculation (2 of 6)&amp;quot;&quot;/&gt;&lt;property id=&quot;20307&quot; value=&quot;323&quot;/&gt;&lt;/object&gt;&lt;object type=&quot;3&quot; unique_id=&quot;10020&quot;&gt;&lt;property id=&quot;20148&quot; value=&quot;5&quot;/&gt;&lt;property id=&quot;20300&quot; value=&quot;Slide 17 - &amp;quot;Risk Calculation (3 of 6)&amp;quot;&quot;/&gt;&lt;property id=&quot;20307&quot; value=&quot;324&quot;/&gt;&lt;/object&gt;&lt;object type=&quot;3&quot; unique_id=&quot;10021&quot;&gt;&lt;property id=&quot;20148&quot; value=&quot;5&quot;/&gt;&lt;property id=&quot;20300&quot; value=&quot;Slide 18 - &amp;quot;Risk Calculation (4 of 6)&amp;quot;&quot;/&gt;&lt;property id=&quot;20307&quot; value=&quot;325&quot;/&gt;&lt;/object&gt;&lt;object type=&quot;3&quot; unique_id=&quot;10022&quot;&gt;&lt;property id=&quot;20148&quot; value=&quot;5&quot;/&gt;&lt;property id=&quot;20300&quot; value=&quot;Slide 19 - &amp;quot;Risk Calculation (5 of 6)&amp;quot;&quot;/&gt;&lt;property id=&quot;20307&quot; value=&quot;326&quot;/&gt;&lt;/object&gt;&lt;object type=&quot;3&quot; unique_id=&quot;10023&quot;&gt;&lt;property id=&quot;20148&quot; value=&quot;5&quot;/&gt;&lt;property id=&quot;20300&quot; value=&quot;Slide 20 - &amp;quot;Risk Calculation (6 of 6)&amp;quot;&quot;/&gt;&lt;property id=&quot;20307&quot; value=&quot;327&quot;/&gt;&lt;/object&gt;&lt;object type=&quot;3&quot; unique_id=&quot;10024&quot;&gt;&lt;property id=&quot;20148&quot; value=&quot;5&quot;/&gt;&lt;property id=&quot;20300&quot; value=&quot;Slide 21 - &amp;quot;Strategies for Reducing Risk&amp;quot;&quot;/&gt;&lt;property id=&quot;20307&quot; value=&quot;328&quot;/&gt;&lt;/object&gt;&lt;object type=&quot;3&quot; unique_id=&quot;10025&quot;&gt;&lt;property id=&quot;20148&quot; value=&quot;5&quot;/&gt;&lt;property id=&quot;20300&quot; value=&quot;Slide 22 - &amp;quot;Using Control Types (1 of 2)&amp;quot;&quot;/&gt;&lt;property id=&quot;20307&quot; value=&quot;329&quot;/&gt;&lt;/object&gt;&lt;object type=&quot;3&quot; unique_id=&quot;10026&quot;&gt;&lt;property id=&quot;20148&quot; value=&quot;5&quot;/&gt;&lt;property id=&quot;20300&quot; value=&quot;Slide 23 - &amp;quot;Using Control Types (2 of 2)&amp;quot;&quot;/&gt;&lt;property id=&quot;20307&quot; value=&quot;330&quot;/&gt;&lt;/object&gt;&lt;object type=&quot;3&quot; unique_id=&quot;10027&quot;&gt;&lt;property id=&quot;20148&quot; value=&quot;5&quot;/&gt;&lt;property id=&quot;20300&quot; value=&quot;Slide 24 - &amp;quot;Distributing Allocation&amp;quot;&quot;/&gt;&lt;property id=&quot;20307&quot; value=&quot;331&quot;/&gt;&lt;/object&gt;&lt;object type=&quot;3&quot; unique_id=&quot;10028&quot;&gt;&lt;property id=&quot;20148&quot; value=&quot;5&quot;/&gt;&lt;property id=&quot;20300&quot; value=&quot;Slide 25 - &amp;quot;Implementing Technology&amp;quot;&quot;/&gt;&lt;property id=&quot;20307&quot; value=&quot;332&quot;/&gt;&lt;/object&gt;&lt;object type=&quot;3&quot; unique_id=&quot;10029&quot;&gt;&lt;property id=&quot;20148&quot; value=&quot;5&quot;/&gt;&lt;property id=&quot;20300&quot; value=&quot;Slide 26 - &amp;quot;Automation (1 of 2)&amp;quot;&quot;/&gt;&lt;property id=&quot;20307&quot; value=&quot;333&quot;/&gt;&lt;/object&gt;&lt;object type=&quot;3&quot; unique_id=&quot;10030&quot;&gt;&lt;property id=&quot;20148&quot; value=&quot;5&quot;/&gt;&lt;property id=&quot;20300&quot; value=&quot;Slide 27 - &amp;quot;Automation (2 of 2)&amp;quot;&quot;/&gt;&lt;property id=&quot;20307&quot; value=&quot;334&quot;/&gt;&lt;/object&gt;&lt;object type=&quot;3&quot; unique_id=&quot;10031&quot;&gt;&lt;property id=&quot;20148&quot; value=&quot;5&quot;/&gt;&lt;property id=&quot;20300&quot; value=&quot;Slide 28 - &amp;quot;Images and Templates&amp;quot;&quot;/&gt;&lt;property id=&quot;20307&quot; value=&quot;335&quot;/&gt;&lt;/object&gt;&lt;object type=&quot;3&quot; unique_id=&quot;10032&quot;&gt;&lt;property id=&quot;20148&quot; value=&quot;5&quot;/&gt;&lt;property id=&quot;20300&quot; value=&quot;Slide 29 - &amp;quot;Non-Persistence Tools&amp;quot;&quot;/&gt;&lt;property id=&quot;20307&quot; value=&quot;336&quot;/&gt;&lt;/object&gt;&lt;object type=&quot;3&quot; unique_id=&quot;10033&quot;&gt;&lt;property id=&quot;20148&quot; value=&quot;5&quot;/&gt;&lt;property id=&quot;20300&quot; value=&quot;Slide 30 - &amp;quot;Practicing for Reducing Risk&amp;quot;&quot;/&gt;&lt;property id=&quot;20307&quot; value=&quot;337&quot;/&gt;&lt;/object&gt;&lt;object type=&quot;3&quot; unique_id=&quot;10034&quot;&gt;&lt;property id=&quot;20148&quot; value=&quot;5&quot;/&gt;&lt;property id=&quot;20300&quot; value=&quot;Slide 31 - &amp;quot;Security Policies&amp;quot;&quot;/&gt;&lt;property id=&quot;20307&quot; value=&quot;338&quot;/&gt;&lt;/object&gt;&lt;object type=&quot;3&quot; unique_id=&quot;10035&quot;&gt;&lt;property id=&quot;20148&quot; value=&quot;5&quot;/&gt;&lt;property id=&quot;20300&quot; value=&quot;Slide 32 - &amp;quot;What is a Security Policy? (1 of 3)&amp;quot;&quot;/&gt;&lt;property id=&quot;20307&quot; value=&quot;339&quot;/&gt;&lt;/object&gt;&lt;object type=&quot;3&quot; unique_id=&quot;10036&quot;&gt;&lt;property id=&quot;20148&quot; value=&quot;5&quot;/&gt;&lt;property id=&quot;20300&quot; value=&quot;Slide 33 - &amp;quot;What is a Security Policy? (2 of 3)&amp;quot;&quot;/&gt;&lt;property id=&quot;20307&quot; value=&quot;340&quot;/&gt;&lt;/object&gt;&lt;object type=&quot;3&quot; unique_id=&quot;10037&quot;&gt;&lt;property id=&quot;20148&quot; value=&quot;5&quot;/&gt;&lt;property id=&quot;20300&quot; value=&quot;Slide 34 - &amp;quot;What is a Security Policy? (3 of 3)&amp;quot;&quot;/&gt;&lt;property id=&quot;20307&quot; value=&quot;341&quot;/&gt;&lt;/object&gt;&lt;object type=&quot;3&quot; unique_id=&quot;10038&quot;&gt;&lt;property id=&quot;20148&quot; value=&quot;5&quot;/&gt;&lt;property id=&quot;20300&quot; value=&quot;Slide 35 - &amp;quot;Types of Security Policies (1 of 4)&amp;quot;&quot;/&gt;&lt;property id=&quot;20307&quot; value=&quot;342&quot;/&gt;&lt;/object&gt;&lt;object type=&quot;3&quot; unique_id=&quot;10039&quot;&gt;&lt;property id=&quot;20148&quot; value=&quot;5&quot;/&gt;&lt;property id=&quot;20300&quot; value=&quot;Slide 36 - &amp;quot;Types of Security Policies (2 of 4)&amp;quot;&quot;/&gt;&lt;property id=&quot;20307&quot; value=&quot;343&quot;/&gt;&lt;/object&gt;&lt;object type=&quot;3&quot; unique_id=&quot;10040&quot;&gt;&lt;property id=&quot;20148&quot; value=&quot;5&quot;/&gt;&lt;property id=&quot;20300&quot; value=&quot;Slide 37 - &amp;quot;Types of Security Policies (3 of 4)&amp;quot;&quot;/&gt;&lt;property id=&quot;20307&quot; value=&quot;344&quot;/&gt;&lt;/object&gt;&lt;object type=&quot;3&quot; unique_id=&quot;10041&quot;&gt;&lt;property id=&quot;20148&quot; value=&quot;5&quot;/&gt;&lt;property id=&quot;20300&quot; value=&quot;Slide 38 - &amp;quot;Types of Security Policies (4 of 4)&amp;quot;&quot;/&gt;&lt;property id=&quot;20307&quot; value=&quot;345&quot;/&gt;&lt;/object&gt;&lt;object type=&quot;3&quot; unique_id=&quot;10042&quot;&gt;&lt;property id=&quot;20148&quot; value=&quot;5&quot;/&gt;&lt;property id=&quot;20300&quot; value=&quot;Slide 39 - &amp;quot;Awareness and Training (1 of 4)&amp;quot;&quot;/&gt;&lt;property id=&quot;20307&quot; value=&quot;346&quot;/&gt;&lt;/object&gt;&lt;object type=&quot;3&quot; unique_id=&quot;10043&quot;&gt;&lt;property id=&quot;20148&quot; value=&quot;5&quot;/&gt;&lt;property id=&quot;20300&quot; value=&quot;Slide 40 - &amp;quot;Awareness and Training (2 of 4)&amp;quot;&quot;/&gt;&lt;property id=&quot;20307&quot; value=&quot;347&quot;/&gt;&lt;/object&gt;&lt;object type=&quot;3&quot; unique_id=&quot;10044&quot;&gt;&lt;property id=&quot;20148&quot; value=&quot;5&quot;/&gt;&lt;property id=&quot;20300&quot; value=&quot;Slide 41 - &amp;quot;Awareness and Training (3 of 4)&amp;quot;&quot;/&gt;&lt;property id=&quot;20307&quot; value=&quot;348&quot;/&gt;&lt;/object&gt;&lt;object type=&quot;3&quot; unique_id=&quot;10045&quot;&gt;&lt;property id=&quot;20148&quot; value=&quot;5&quot;/&gt;&lt;property id=&quot;20300&quot; value=&quot;Slide 42 - &amp;quot;Awareness and Training (4 of 4)&amp;quot;&quot;/&gt;&lt;property id=&quot;20307&quot; value=&quot;349&quot;/&gt;&lt;/object&gt;&lt;object type=&quot;3&quot; unique_id=&quot;10046&quot;&gt;&lt;property id=&quot;20148&quot; value=&quot;5&quot;/&gt;&lt;property id=&quot;20300&quot; value=&quot;Slide 43 - &amp;quot;Agreements (1 of 2)&amp;quot;&quot;/&gt;&lt;property id=&quot;20307&quot; value=&quot;350&quot;/&gt;&lt;/object&gt;&lt;object type=&quot;3&quot; unique_id=&quot;10047&quot;&gt;&lt;property id=&quot;20148&quot; value=&quot;5&quot;/&gt;&lt;property id=&quot;20300&quot; value=&quot;Slide 44 - &amp;quot;Agreements (2 of 2)&amp;quot;&quot;/&gt;&lt;property id=&quot;20307&quot; value=&quot;351&quot;/&gt;&lt;/object&gt;&lt;object type=&quot;3&quot; unique_id=&quot;10048&quot;&gt;&lt;property id=&quot;20148&quot; value=&quot;5&quot;/&gt;&lt;property id=&quot;20300&quot; value=&quot;Slide 45 - &amp;quot;Personnel Management&amp;quot;&quot;/&gt;&lt;property id=&quot;20307&quot; value=&quot;352&quot;/&gt;&lt;/object&gt;&lt;object type=&quot;3&quot; unique_id=&quot;10049&quot;&gt;&lt;property id=&quot;20148&quot; value=&quot;5&quot;/&gt;&lt;property id=&quot;20300&quot; value=&quot;Slide 46 - &amp;quot;Troubleshooting Common Security Issues (1 of 2)&amp;quot;&quot;/&gt;&lt;property id=&quot;20307&quot; value=&quot;353&quot;/&gt;&lt;/object&gt;&lt;object type=&quot;3&quot; unique_id=&quot;10050&quot;&gt;&lt;property id=&quot;20148&quot; value=&quot;5&quot;/&gt;&lt;property id=&quot;20300&quot; value=&quot;Slide 47 - &amp;quot;Troubleshooting Common Security Issues (2 of 2)&amp;quot;&quot;/&gt;&lt;property id=&quot;20307&quot; value=&quot;354&quot;/&gt;&lt;/object&gt;&lt;object type=&quot;3&quot; unique_id=&quot;10051&quot;&gt;&lt;property id=&quot;20148&quot; value=&quot;5&quot;/&gt;&lt;property id=&quot;20300&quot; value=&quot;Slide 48 - &amp;quot;Chapter Summary (1 of 2)&amp;quot;&quot;/&gt;&lt;property id=&quot;20307&quot; value=&quot;307&quot;/&gt;&lt;/object&gt;&lt;object type=&quot;3&quot; unique_id=&quot;10052&quot;&gt;&lt;property id=&quot;20148&quot; value=&quot;5&quot;/&gt;&lt;property id=&quot;20300&quot; value=&quot;Slide 49 - &amp;quot;Chapter Summary (2 of 2)&amp;quot;&quot;/&gt;&lt;property id=&quot;20307&quot; value=&quot;309&quot;/&gt;&lt;/object&gt;&lt;/object&gt;&lt;/object&gt;&lt;/database&gt;"/>
</p:tagLst>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15A427EF908A548A4EC7035E7C8D6DC" ma:contentTypeVersion="9" ma:contentTypeDescription="Create a new document." ma:contentTypeScope="" ma:versionID="b9ceb4d63311861786196b7fbe8b9c28">
  <xsd:schema xmlns:xsd="http://www.w3.org/2001/XMLSchema" xmlns:xs="http://www.w3.org/2001/XMLSchema" xmlns:p="http://schemas.microsoft.com/office/2006/metadata/properties" xmlns:ns2="3a9a39b8-e83f-4f24-bd02-d0ecf56368c2" xmlns:ns3="6aa0805a-2da3-44c1-bf31-ae54d57bcb9d" targetNamespace="http://schemas.microsoft.com/office/2006/metadata/properties" ma:root="true" ma:fieldsID="1f61aba84f331d918759f0a4e2f1df99" ns2:_="" ns3:_="">
    <xsd:import namespace="3a9a39b8-e83f-4f24-bd02-d0ecf56368c2"/>
    <xsd:import namespace="6aa0805a-2da3-44c1-bf31-ae54d57bcb9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DateTaken" minOccurs="0"/>
                <xsd:element ref="ns2:MediaServiceEventHashCode" minOccurs="0"/>
                <xsd:element ref="ns2:MediaServiceGeneration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9a39b8-e83f-4f24-bd02-d0ecf56368c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OCR" ma:index="13" nillable="true" ma:displayName="MediaServiceOCR"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0805a-2da3-44c1-bf31-ae54d57bcb9d"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8718FF-E9D6-40AE-9020-7C03ECA39483}">
  <ds:schemaRefs>
    <ds:schemaRef ds:uri="http://schemas.microsoft.com/sharepoint/v3/contenttype/forms"/>
  </ds:schemaRefs>
</ds:datastoreItem>
</file>

<file path=customXml/itemProps2.xml><?xml version="1.0" encoding="utf-8"?>
<ds:datastoreItem xmlns:ds="http://schemas.openxmlformats.org/officeDocument/2006/customXml" ds:itemID="{76FBF32D-9AED-4A14-A58F-348AF0E463D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FE62AF7-3A50-4EAF-95CD-C8B3E12788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a9a39b8-e83f-4f24-bd02-d0ecf56368c2"/>
    <ds:schemaRef ds:uri="6aa0805a-2da3-44c1-bf31-ae54d57bc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36859</TotalTime>
  <Words>5406</Words>
  <Application>Microsoft Office PowerPoint</Application>
  <PresentationFormat>On-screen Show (4:3)</PresentationFormat>
  <Paragraphs>466</Paragraphs>
  <Slides>50</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Calibri Light</vt:lpstr>
      <vt:lpstr>Office Theme</vt:lpstr>
      <vt:lpstr>CompTIA Security+ Guide to Network Security Fundamentals, Sixth Edition</vt:lpstr>
      <vt:lpstr>Objectives</vt:lpstr>
      <vt:lpstr>Managing Risk</vt:lpstr>
      <vt:lpstr>Threat Assessment (1 of 3)</vt:lpstr>
      <vt:lpstr>Threat Assessment (2 of 3)</vt:lpstr>
      <vt:lpstr>Threat Assessment (3 of 3)</vt:lpstr>
      <vt:lpstr>Risk Assessment</vt:lpstr>
      <vt:lpstr>Testing (1 of 2)</vt:lpstr>
      <vt:lpstr>Testing (2 of 2)</vt:lpstr>
      <vt:lpstr>Change Management (1 of 2)</vt:lpstr>
      <vt:lpstr>Change Management (2 of 2)</vt:lpstr>
      <vt:lpstr>Privilege Management (1 of 2)</vt:lpstr>
      <vt:lpstr>Privilege Management (2 of 2)</vt:lpstr>
      <vt:lpstr>Incident Management</vt:lpstr>
      <vt:lpstr>Risk Calculation (1 of 6)</vt:lpstr>
      <vt:lpstr>Risk Calculation (2 of 6)</vt:lpstr>
      <vt:lpstr>Risk Calculation (3 of 6)</vt:lpstr>
      <vt:lpstr>Risk Calculation (4 of 6)</vt:lpstr>
      <vt:lpstr>Risk Calculation (5 of 6)</vt:lpstr>
      <vt:lpstr>Risk Calculation (6 of 6)</vt:lpstr>
      <vt:lpstr>Strategies for Reducing Risk</vt:lpstr>
      <vt:lpstr>Using Control Types (1 of 2)</vt:lpstr>
      <vt:lpstr>Using Control Types (2 of 2)</vt:lpstr>
      <vt:lpstr>Distributing Allocation</vt:lpstr>
      <vt:lpstr>Implementing Technology</vt:lpstr>
      <vt:lpstr>Automation (1 of 2)</vt:lpstr>
      <vt:lpstr>Automation (2 of 2)</vt:lpstr>
      <vt:lpstr>Images and Templates</vt:lpstr>
      <vt:lpstr>Non-Persistence Tools</vt:lpstr>
      <vt:lpstr>Practicing for Reducing Risk</vt:lpstr>
      <vt:lpstr>Security Policies</vt:lpstr>
      <vt:lpstr>What is a Security Policy? (1 of 3)</vt:lpstr>
      <vt:lpstr>What is a Security Policy? (2 of 3)</vt:lpstr>
      <vt:lpstr>What is a Security Policy? (3 of 3)</vt:lpstr>
      <vt:lpstr>Types of Security Policies (1 of 4)</vt:lpstr>
      <vt:lpstr>Types of Security Policies (2 of 4)</vt:lpstr>
      <vt:lpstr>Types of Security Policies (3 of 4)</vt:lpstr>
      <vt:lpstr>Types of Security Policies (4 of 4)</vt:lpstr>
      <vt:lpstr>Awareness and Training (1 of 4)</vt:lpstr>
      <vt:lpstr>Awareness and Training (2 of 4)</vt:lpstr>
      <vt:lpstr>Awareness and Training (3 of 4)</vt:lpstr>
      <vt:lpstr>Awareness and Training (4 of 4)</vt:lpstr>
      <vt:lpstr>Agreements (1 of 2)</vt:lpstr>
      <vt:lpstr>Agreements (2 of 2)</vt:lpstr>
      <vt:lpstr>Personnel Management</vt:lpstr>
      <vt:lpstr>Troubleshooting Common Security Issues (1 of 2)</vt:lpstr>
      <vt:lpstr>Troubleshooting Common Security Issues (2 of 2)</vt:lpstr>
      <vt:lpstr>Review Questions</vt:lpstr>
      <vt:lpstr>Chapter Summary (1 of 2)</vt:lpstr>
      <vt:lpstr>Chapter Summary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CompTIA Security+ Guide to Network Security Fundamentals, Sixth Edition</dc:title>
  <dc:creator/>
  <cp:lastModifiedBy>Hunnicutt CTR Ken</cp:lastModifiedBy>
  <cp:revision>1224</cp:revision>
  <cp:lastPrinted>2010-11-12T17:54:40Z</cp:lastPrinted>
  <dcterms:created xsi:type="dcterms:W3CDTF">2007-02-15T20:50:52Z</dcterms:created>
  <dcterms:modified xsi:type="dcterms:W3CDTF">2020-11-18T14:57:35Z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y fmtid="{D5CDD505-2E9C-101B-9397-08002B2CF9AE}" pid="8" name="ContentTypeId">
    <vt:lpwstr>0x010100315A427EF908A548A4EC7035E7C8D6DC</vt:lpwstr>
  </property>
</Properties>
</file>