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51"/>
  </p:notesMasterIdLst>
  <p:handoutMasterIdLst>
    <p:handoutMasterId r:id="rId52"/>
  </p:handoutMasterIdLst>
  <p:sldIdLst>
    <p:sldId id="353" r:id="rId2"/>
    <p:sldId id="354" r:id="rId3"/>
    <p:sldId id="309" r:id="rId4"/>
    <p:sldId id="310" r:id="rId5"/>
    <p:sldId id="311" r:id="rId6"/>
    <p:sldId id="312" r:id="rId7"/>
    <p:sldId id="314" r:id="rId8"/>
    <p:sldId id="313" r:id="rId9"/>
    <p:sldId id="315" r:id="rId10"/>
    <p:sldId id="350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51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52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2" r:id="rId39"/>
    <p:sldId id="341" r:id="rId40"/>
    <p:sldId id="343" r:id="rId41"/>
    <p:sldId id="344" r:id="rId42"/>
    <p:sldId id="345" r:id="rId43"/>
    <p:sldId id="346" r:id="rId44"/>
    <p:sldId id="347" r:id="rId45"/>
    <p:sldId id="349" r:id="rId46"/>
    <p:sldId id="348" r:id="rId47"/>
    <p:sldId id="356" r:id="rId48"/>
    <p:sldId id="307" r:id="rId49"/>
    <p:sldId id="308" r:id="rId50"/>
  </p:sldIdLst>
  <p:sldSz cx="9144000" cy="6858000" type="screen4x3"/>
  <p:notesSz cx="9372600" cy="7086600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0A5"/>
    <a:srgbClr val="FFFFFF"/>
    <a:srgbClr val="96CDEE"/>
    <a:srgbClr val="0F3F5D"/>
    <a:srgbClr val="01773A"/>
    <a:srgbClr val="156B13"/>
    <a:srgbClr val="008000"/>
    <a:srgbClr val="F20000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183" autoAdjust="0"/>
    <p:restoredTop sz="94364" autoAdjust="0"/>
  </p:normalViewPr>
  <p:slideViewPr>
    <p:cSldViewPr>
      <p:cViewPr varScale="1">
        <p:scale>
          <a:sx n="68" d="100"/>
          <a:sy n="68" d="100"/>
        </p:scale>
        <p:origin x="62" y="5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9/5/2018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0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58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29" y="457475"/>
            <a:ext cx="5667594" cy="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720" y="6248400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227950"/>
            <a:ext cx="7747000" cy="8617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CompTIA Security+ Guide to Network Security Fundamentals, </a:t>
            </a:r>
            <a:r>
              <a:rPr lang="en-US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Sixth </a:t>
            </a:r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797141"/>
          </a:xfrm>
        </p:spPr>
        <p:txBody>
          <a:bodyPr/>
          <a:lstStyle/>
          <a:p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2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 and Social Engineering Attacks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(5 of 6)</a:t>
            </a:r>
          </a:p>
        </p:txBody>
      </p:sp>
      <p:pic>
        <p:nvPicPr>
          <p:cNvPr id="3" name="Picture 2" descr="Figure 2-3 Split infection. An illustration shows the process of a split infection. The program code and virus codes from top to bottom are: program code; virus code part c; virus code part b; virus code main body; virus code part d; virus code part ay. The order of the infection in the code is as follows: program code connects to virus code part ay; virus code part ay connects to virus code part b; virus code part b connects to virus code part c; virus code part c connects to virus code part d; virus code part d connects to virus code main body;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124" y="2048549"/>
            <a:ext cx="2654808" cy="325526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(6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46333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Viruses perform two actions: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Unloads a payload to perform a malicious action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Reproduces itself by inserting its code into another file on the same computer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virus actions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 a computer to repeatedly crash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Erase files from or reformat hard drive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 off computer’s security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Viruses cannot automatically spread to another computer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on user action to spread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Viruses are attached to files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Viruses are spread by transferring infected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Worm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1547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malicious program that uses a computer network to replicate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Sends copies of itself to other network devices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Worms may: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 resources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 behind a payload to harm infected systems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of worm actions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computer files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Allowing remote control of a computer by an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4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Worm (2 of 2)</a:t>
            </a:r>
          </a:p>
        </p:txBody>
      </p:sp>
      <p:graphicFrame>
        <p:nvGraphicFramePr>
          <p:cNvPr id="6" name="Table 5" descr="A table titled, differences between viruses and worms. The table has 4 rows and 3 columns. The columns have the following headings from left to right. Action, virus, worm. The row entries are as follows. Row 1. Action, what does it do?; Virus, inserts malicious code into a program or data file; worm, exploits a vulnerability in an application or operating system. Row 2. Action, how does it spread to other computers?; Virus, user transfers infected files to other devices; worm, uses a network to travel from one computer to another. Row 3. Action, does it infect a file?; Virus, yes; worm, no. Row 4. Action, does there need to be user action for it to spread? ; Virus, yes; worm, no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67289"/>
              </p:ext>
            </p:extLst>
          </p:nvPr>
        </p:nvGraphicFramePr>
        <p:xfrm>
          <a:off x="1088408" y="2133600"/>
          <a:ext cx="7645400" cy="3047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285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Virus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Worm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603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does it do?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Inserts malicious code into a program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data file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Exploits a vulnerability in an application or operating system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603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does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it spread to other computers?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transfers infected files to other devices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network to travel from one computer to another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285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it infect 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file?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302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there need to be user action for it to spread?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4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619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examples of malware that have the primary trait of infection: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Trojans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Ransomware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Crypto-malware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Trojans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245475" cy="44319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Trojan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executable program that does something other than advertised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 hidden code that launches an attack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made to appear as data file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downloads “free calendar program”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scans system for credit card numbers and passwords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Transmits information to attacker through network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type of Trojan: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access Trojan (R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T) – gives the threat actor unauthorized remote access to the victim’s computer by using specially configured communication protocols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Ransomware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93075" cy="20774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Ransomware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prevents a user’s device from properly operating until a fee is paid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highly profitable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 of ransomware displays a fictitious warning that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software license has expired or there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problem and users must purchase additional software online to fix the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6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Ransomware (2 of 3)</a:t>
            </a:r>
          </a:p>
        </p:txBody>
      </p:sp>
      <p:pic>
        <p:nvPicPr>
          <p:cNvPr id="6" name="Picture 5" descr="Figure 2-3 Ransomware message. A table titled, technologies used by spyware. The table has 4 rows and 3 columns. The columns have the following headings from left to right. Technology, description, impact, the row entries are as follows. Row 1. Technology, automatic download software; description, used to download and install software without the user’s interaction; impact, could install unauthorized applications. Row 2. Technology, passive tracking technologies; description, used to gather information about user activities without installing any software; impact, could collect private information such as websites a user has visited. Row 3. Technology, system modifying software; description, modifies or changes user configurations, such as the web browser home page or search page, default media player, or lower-level system functions; impact, changes configurations to settings that the user did not approve. Row 4. Technology, tracking software; description, used to monitor user behavior or gather information about the user, sometimes including personally identifiable or other sensitive information; impact, could collect personal information that can be shared widely or stolen, resulting in fraud or identity theft. Source: Symantec Security Response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084" y="1830173"/>
            <a:ext cx="4672232" cy="371703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0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Ransomware (3 of 3)</a:t>
            </a:r>
          </a:p>
        </p:txBody>
      </p:sp>
      <p:pic>
        <p:nvPicPr>
          <p:cNvPr id="3" name="Picture 2" descr="Figure 2-5 Ransomware computer infection. The ransomware example uses color schemes and icons like those found on legitimate Windows software. Source: Microsoft Security Intelligence Report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204" y="1563415"/>
            <a:ext cx="5184648" cy="42050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Crypto-malware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538818"/>
            <a:ext cx="8550275" cy="29569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Crypto-malware – a more malicious form of ransomware where threat actors encrypt all files on the device so that none of them could be opened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infected with crypto-malware: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software connects to the threat actor’s command and control (C&amp;C) server to receive instructed or updated data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locking key is generated for the encrypted files and that key is encrypted with another key that has been downloaded from the C&amp;C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key is sent to the victims once they pay the ransom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0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045200" cy="2462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</a:p>
          <a:p>
            <a:pPr>
              <a:lnSpc>
                <a:spcPct val="100000"/>
              </a:lnSpc>
            </a:pP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different types of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payloads of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.4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types of psychological social engineering attacks</a:t>
            </a:r>
          </a:p>
          <a:p>
            <a:pPr>
              <a:lnSpc>
                <a:spcPct val="100000"/>
              </a:lnSpc>
            </a:pPr>
            <a:r>
              <a:rPr lang="en-US" altLang="en-US" sz="20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.5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social engineering attacks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1464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Crypto-malware (2 of 2)</a:t>
            </a:r>
          </a:p>
        </p:txBody>
      </p:sp>
      <p:pic>
        <p:nvPicPr>
          <p:cNvPr id="6" name="Picture 5" descr="Figure 2-6 Crypto-malware message. The crypto-malware screen tells the victim that his files are now encrypted and a fee must be paid to receive a key to unlock them. Source: P C Risk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780" y="1802455"/>
            <a:ext cx="4349496" cy="367238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Concealment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161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Rootkits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software tools used by an attacker to hide actions or presence of other types of malicious software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 or remove traces of log-in records, log entries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alter or replace operating system files with modified versions that are specifically designed to ignore malicious activity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no longer trust their computer that contains a rootkit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rootkit is in charge and hides what is occurring on the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Concealment (2 of 2)</a:t>
            </a:r>
          </a:p>
        </p:txBody>
      </p:sp>
      <p:pic>
        <p:nvPicPr>
          <p:cNvPr id="6" name="Picture 5" descr="Figure 2-7 Computer infection with rootkit. A rootkit infects a computer and hides its presence from the operating system so that the rootkit files are not visible to the operating system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2" y="1981200"/>
            <a:ext cx="6432184" cy="301599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083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destructive power of malware can be found in its payload capabilities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payload capabilities are to: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data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system security settings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(1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014250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types of malware are designed to collect important data from the user’s computer and make it available at the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type of malware includes: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Spyware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Adware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(2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462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Spyware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software that gathers information without user consent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the computer’s resources for the purposes of collecting and distributing personal or sensitive information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captures and stores each keystroke that a user types on the computer’s keyboard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 searches the captured text for any useful information such as passwords, credit card numbers, or personal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(3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1547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keylogger can be a small hardware device or a software program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hardware device, it is inserted between the computer keyboard connection and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keyloggers are programs installed on the computer that silently capture information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advantage of software keyloggers is that they do not require physical access to the user’s computer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 installed as a Trojan or virus, can send captured information back to the attacker via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(4 of 6)</a:t>
            </a:r>
          </a:p>
        </p:txBody>
      </p:sp>
      <p:pic>
        <p:nvPicPr>
          <p:cNvPr id="6" name="Picture 5" descr="Figure 2-8 Software keylogger. Software keylogger programs generally conceal themselves so that the user cannot detect them. Source: Ecodsoft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03" y="1476520"/>
            <a:ext cx="5325850" cy="436975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(5 of 6)</a:t>
            </a:r>
          </a:p>
        </p:txBody>
      </p:sp>
      <p:pic>
        <p:nvPicPr>
          <p:cNvPr id="3" name="Picture 2" descr="Figure 2-9 Hardware keylogger. An illustration shows the hardware keylogger installed at the back of a C P U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194" y="2068868"/>
            <a:ext cx="3906012" cy="311454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(6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7940675" cy="369331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Adware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program that delivers advertising content in manner unexpected and unwanted by the user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displays advertising banners and pop-up ads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open new browser windows randomly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disapprove of adware because: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Adware can display objectionable content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Frequent popup ads can interfere with a user’s productivity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Popup ads can slow a computer or even cause crashes and the loss of data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Unwanted advertisements can be a nuisance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Using Malware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544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Malicious software (malware)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Enters a computer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without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owner’s knowledge or consent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a threat vector to deliver a malicious “payload” that performs a harmful function once it is invoked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 is a general term that refers to a wide variety of damaging or annoying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544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payload of other types of malware deletes data on the computer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bomb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computer code that lies dormant until it is triggered by a specific logical event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to detect before it is triggered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 embedded in large computer programs that are not routinely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scanned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System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7635875" cy="13080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Backdoor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gives access to a computer, program, or service that circumvents normal security to give program access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installed on a computer, they allow the attacker to return at a later time and bypass security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Attacks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8469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 or zombie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 infected computer that is under the remote control of an attacker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 of zombie computers are gathered into a logical computer network called 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botnet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under the control of the attacker (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 herder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Infected zombie computers wait for instructions through 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and control (C&amp;C)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from bot herders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C&amp;C mechanism used today is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is more difficult to detect and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2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Attacks (2 of 2)</a:t>
            </a:r>
          </a:p>
        </p:txBody>
      </p:sp>
      <p:graphicFrame>
        <p:nvGraphicFramePr>
          <p:cNvPr id="6" name="Table 5" descr="A table titled, uses of botnets. The table has 4 rows and 2 columns. The columns have the following headings from left to right. Type of attack, description. The row entries are as follows. Row 1. Type of attack, spamming; description, botnets are widely recognized as the primary source of spam email. A botnet consisting of thousands of bots enables an attacker to send massive amounts of spam. &#10;Row 2. Type of attack, spreading malware; description, botnets can be used to spread malware and create new bots and botnets. Bots can download and execute a file sent by the attacker. Row 3. Type of attack, manipulating online polls; description, because each bot has a unique internet protocol, I P, address, each “vote” by a bot will have the same credibility as a vote cast by a real person. Online games can be manipulated in a similar way.  Row 4. Type of attack, denying services; description, botnets can flood a web server with thousands of requests and overwhelm it to the point that it cannot respond to legitimate requests.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4763"/>
              </p:ext>
            </p:extLst>
          </p:nvPr>
        </p:nvGraphicFramePr>
        <p:xfrm>
          <a:off x="1802642" y="1334069"/>
          <a:ext cx="6096000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attack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Spamming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Botnets are widely recognized as the primary source of spam email. A botnet consisting of thousands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bots enables an attacker to send massive amounts of spam.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Spreading malware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Botnets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can be used to spread malware and create new bots and botnets. Bots can download and execute a file sent by the attacker.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Manipulating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online polls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Because each bot has a unique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Internet Protocol (I</a:t>
                      </a:r>
                      <a:r>
                        <a:rPr lang="en-US" sz="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P) address, each “vote” by a bot will have the same credibility as a vote cast by a real person.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Denying services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Botnets can flood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web server with thousands of requests and overwhelm it to the point that it cannot respond to legitimate requests.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Engineering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849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engineering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means of gathering information for an attack by relying on the weaknesses of individuals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engineering attacks can involve psychological approaches as well as physical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Psychological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4624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Psychological approaches goal: to persuade the victim to provide information or take action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Attackers use a variety of techniques to gain trust without moving quickly: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reason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confidence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evasion and diversion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them laugh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Psychological approaches often involve: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Impersonation, phishing, spam, hoaxes, and watering hole attacks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Impersonation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3855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Impersonation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attacker pretends to be someone else: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desk support technician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Repairperson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support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third party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Fellow employee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 will often impersonate a person with authority because victims generally resist saying “no” to anyone in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321675" cy="3462486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sending an email claiming to be from legitimate source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Tries to trick user into giving private information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emails and fake websites are difficult to distinguish from those that are legitimate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Variations on phishing attacks: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Spear phishing – targets specific users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Whaling – targets the “big fish”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Vishing – instead of using email, uses a telephone call instead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97% of all attacks start with phishing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3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 (2 of 2)</a:t>
            </a:r>
          </a:p>
        </p:txBody>
      </p:sp>
      <p:pic>
        <p:nvPicPr>
          <p:cNvPr id="6" name="Picture 5" descr="Figure 2-10 Phishing email message. An actual phishing email message that looks like it came from a genuine source. Source: Email sent to Dr. Mark Revels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88" y="1249703"/>
            <a:ext cx="4002024" cy="48165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Spam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169275" cy="30623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unsolicited e-mail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vehicles for distribution of malware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 spam is a lucrative business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spammers very little to send millions of spam messages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 look for specific words and block the email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spam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uses graphical images of text in order to circumvent text-based filters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 contains nonsense text so it appears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legitimate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2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Attacks Using Malware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69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 can be classified by the using the primary trait that the malware possesses:</a:t>
            </a:r>
          </a:p>
          <a:p>
            <a:pPr lvl="1">
              <a:lnSpc>
                <a:spcPct val="100000"/>
              </a:lnSpc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spreading rapidly to other systems in order to impact a large number of users</a:t>
            </a:r>
          </a:p>
          <a:p>
            <a:pPr lvl="1">
              <a:lnSpc>
                <a:spcPct val="100000"/>
              </a:lnSpc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how it embeds itself into a system</a:t>
            </a:r>
          </a:p>
          <a:p>
            <a:pPr lvl="1">
              <a:lnSpc>
                <a:spcPct val="100000"/>
              </a:lnSpc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Concealment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avoid detection by concealing its presence from scanners</a:t>
            </a:r>
          </a:p>
          <a:p>
            <a:pPr lvl="1">
              <a:lnSpc>
                <a:spcPct val="100000"/>
              </a:lnSpc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 capabilities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what actions the malware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Spam (2 of 2)</a:t>
            </a:r>
          </a:p>
        </p:txBody>
      </p:sp>
      <p:pic>
        <p:nvPicPr>
          <p:cNvPr id="6" name="Picture 5" descr="Figure 2.11 Image spam. An illustration shows an example of an image spam. The image span can contain: an unsuspicious subject line, an image of a random product, and nonsense text below it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07" y="1572602"/>
            <a:ext cx="5118586" cy="39908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7712075" cy="21544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Hoaxes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a false warning, usually claiming to come from the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Attackers try to get victims to change configuration settings on their computers that would allow the attacker to compromise the system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Attackers may also provide a telephone number for the victim to call for help, which will put them in direct contact with the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Watering Hole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7864475" cy="17697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Watering hole attack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malicious attack that is directed toward a small group of specific individuals who visit the same website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executives working for a manufacturing company may visit a common website, such as a parts supplier to the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manufacturer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77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of the most common physical procedures are: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Dumpster diving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Tailgating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7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Dumpster Diving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538818"/>
            <a:ext cx="8423275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Dumpster diving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Digging through trash to find information that can be useful in an attack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electronic variation of dumpster diving is to use Google’s search engine to look for documents and data posted online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dorking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Dumpster Diving (2 of 2)</a:t>
            </a:r>
          </a:p>
        </p:txBody>
      </p:sp>
      <p:graphicFrame>
        <p:nvGraphicFramePr>
          <p:cNvPr id="6" name="Table 5" descr="A table titled, dumpster diving items and their usefulness. The table has 7 rows and 2 columns. The columns have the following headings from left to right. Item retrieved, why useful. The row entries are as follows. Row 1. Item retrieved, calendars; why useful, a calendar can reveal which employees are out of town at a particular time. Row 2. Item retrieved, inexpensive computer hardware, such as u s b flash drives or portal hard drives; why useful, these devices are often improperly disposed of and might contain valuable information. Row 3. Item retrieved, memos; why useful, seemingly unimportant memos can often provide small bits of useful information for an attacker who is building an impersonation.  Row 4. Item retrieved, organizational charts; why useful, these identify individuals within the organization who are in positions of authority. Row 5. Item retrieved, phone directories; why useful, a phone directory can provide the names and telephone numbers of individuals in the organization to target or impersonate. Row 6. Item retrieved, policy manuals; why useful, these may reveal the true level of security within the organization. Row 7. Item retrieved, system manuals; why useful, a system manual can tell an attacker the type of computer system that is being used so that other research can be conducted to pinpoint vulnerabilities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78895"/>
              </p:ext>
            </p:extLst>
          </p:nvPr>
        </p:nvGraphicFramePr>
        <p:xfrm>
          <a:off x="1336345" y="1291984"/>
          <a:ext cx="7083974" cy="480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5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16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47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 retrieved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useful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1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Calendars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calendar can reveal which employees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are out of town at a particular time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83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Inexpensive computer hardware, such as U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flash drives or portal hard drives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Often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improperly disposed of and might contain valuable information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3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Seemingly unimportant memos can often provide small bits of useful information for an attacker who is building an impersonation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364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Organizational charts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These identify individuals within the organization who are in positions of authority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83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 directories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provide the names and telephone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numbers of individuals in the organization to target or impersonate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414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Policy manuals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These may reveal the true level of security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within the organization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8928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manuals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tell an attacker the type of computer system that is being used so that other research can be conducted to pinpoint vulnerabilities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0774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Tailgating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behind an authorized individual through an access door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employee could conspire with an unauthorized person to allow him to walk in with him (called piggybacking)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Watching an authorized user enter a security code on a keypad is known as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shoulder </a:t>
            </a:r>
            <a:r>
              <a:rPr lang="en-US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surfing</a:t>
            </a: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Questions</a:t>
            </a:r>
            <a:endParaRPr lang="en-US" sz="2800" b="1" dirty="0">
              <a:solidFill>
                <a:srgbClr val="008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295400"/>
            <a:ext cx="8415338" cy="515525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 following is not a primary trait of malware?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diffusion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.circulation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infection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Concealment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these could NOT be defined as a logic bomb?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If the company’s stock price drops below $100, then credit 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Juni’s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 with 10 additional years of retirement credit.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Erase all data if Matilda’s name is removed from the list of employees.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Reformat the hard drive three months after Sigrid left the company.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Send spam email to 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Moa’s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inbox on Tuesday.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 sends phishing messages only to wealthy individuals.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Whaling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Spear phishing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Target phishing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Microing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70263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 is malicious software that enters a computer system without the owner’s knowledge or consent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 that spreads include computer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worms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Ransomware prevents a user’s device from properly and fully functioning until a fee is paid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rootkit can hide its presence or the presence of other malware on the computer by accessing lower layers of the O</a:t>
            </a:r>
            <a:r>
              <a:rPr lang="en-US" altLang="en-US" sz="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types of malware are designed to collect data from the user’s computer and make it available to the attacker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Spyware, keylogger, and adware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245475" cy="43858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logic bomb is computer code that is typically added to a legitimate program but lies dormant until triggered by a specific logical event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backdoor gives access to a computer, program, or service that circumvents any normal security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protections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popular payload of malware is software that will allow the infected computer to be placed under the remote control of an attacker (known as a bot)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bot computers can be used to created a botnet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engineering is a means of gathering information for an attack from individuals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social engineering approaches include phishing, dumpster diving, and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tailgating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772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malware have the primary traits of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circulation: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Worms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(1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245475" cy="37548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virus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malicious computer code that reproduces itself on the same computer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virus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infects an executable program file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a series of instructions that can be grouped together as a single command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data file virus is a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 virus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is written in a script known as a macro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infection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Appender infection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virus appends itself to end of a file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 detected by virus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(2 of 6)</a:t>
            </a:r>
          </a:p>
        </p:txBody>
      </p:sp>
      <p:pic>
        <p:nvPicPr>
          <p:cNvPr id="6" name="Picture 5" descr="Figure 2-1 Appender infection. An illustration shows the appender infection. A page displays the following commands: program code: jump; code line 1; code line 2; code line 3; code line 4; etc. The program loops to the virus code below after the jump command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708" y="1667256"/>
            <a:ext cx="2538984" cy="40477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(3 of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538818"/>
            <a:ext cx="8550275" cy="43181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viruses today go to great lengths to avoid detection (called an armored virus)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armored virus infection techniques include:</a:t>
            </a:r>
          </a:p>
          <a:p>
            <a:pPr lvl="1"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Swiss cheese infection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viruses inject themselves into executable code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code is “scrambled” to make it more difficult to detect</a:t>
            </a:r>
          </a:p>
          <a:p>
            <a:pPr lvl="1">
              <a:lnSpc>
                <a:spcPct val="100000"/>
              </a:lnSpc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infection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virus splits into several parts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placed at random positions in host program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parts may contain unnecessary “garbage” doe to mask their true purpose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some viruses can mutate or change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oligomorphic virus changes its internal code to one of a set of number of predefined mutations whenever executed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polymorphic virus completely changes from its original form when executed</a:t>
            </a:r>
          </a:p>
          <a:p>
            <a:pPr lvl="2"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metamorphic virus can rewrite its own code and appear different each time it is executed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(4 of 6)</a:t>
            </a:r>
          </a:p>
        </p:txBody>
      </p:sp>
      <p:pic>
        <p:nvPicPr>
          <p:cNvPr id="6" name="Picture 5" descr="Figure 2-2 Swiss cheese infection. A flowchart shows the Swiss cheese infection. The commands in the program code are in the following order: jump; decrypt part 1; decrypt part 2; decrypt part 3; decrypt part 4; decrypt part 5. Decrypt part 5 is connects to the encrypted virus code below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96" y="1679946"/>
            <a:ext cx="3483864" cy="391058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2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362&quot;&gt;&lt;/object&gt;&lt;object type=&quot;2&quot; unique_id=&quot;10363&quot;&gt;&lt;object type=&quot;3&quot; unique_id=&quot;10364&quot;&gt;&lt;property id=&quot;20148&quot; value=&quot;5&quot;/&gt;&lt;property id=&quot;20300&quot; value=&quot;Slide 1 - &amp;quot;CompTIA Security+ Guide to Network Security Fundamentals, Sixth Edition&amp;quot;&quot;/&gt;&lt;property id=&quot;20307&quot; value=&quot;353&quot;/&gt;&lt;/object&gt;&lt;object type=&quot;3&quot; unique_id=&quot;10365&quot;&gt;&lt;property id=&quot;20148&quot; value=&quot;5&quot;/&gt;&lt;property id=&quot;20300&quot; value=&quot;Slide 2 - &amp;quot;Objectives&amp;quot;&quot;/&gt;&lt;property id=&quot;20307&quot; value=&quot;354&quot;/&gt;&lt;/object&gt;&lt;object type=&quot;3&quot; unique_id=&quot;10366&quot;&gt;&lt;property id=&quot;20148&quot; value=&quot;5&quot;/&gt;&lt;property id=&quot;20300&quot; value=&quot;Slide 3 - &amp;quot;Attacks Using Malware (1 of 2)&amp;quot;&quot;/&gt;&lt;property id=&quot;20307&quot; value=&quot;309&quot;/&gt;&lt;/object&gt;&lt;object type=&quot;3&quot; unique_id=&quot;10367&quot;&gt;&lt;property id=&quot;20148&quot; value=&quot;5&quot;/&gt;&lt;property id=&quot;20300&quot; value=&quot;Slide 4 - &amp;quot;Attacks Using Malware (2 of 2)&amp;quot;&quot;/&gt;&lt;property id=&quot;20307&quot; value=&quot;310&quot;/&gt;&lt;/object&gt;&lt;object type=&quot;3&quot; unique_id=&quot;10368&quot;&gt;&lt;property id=&quot;20148&quot; value=&quot;5&quot;/&gt;&lt;property id=&quot;20300&quot; value=&quot;Slide 5 - &amp;quot;Circulation&amp;quot;&quot;/&gt;&lt;property id=&quot;20307&quot; value=&quot;311&quot;/&gt;&lt;/object&gt;&lt;object type=&quot;3&quot; unique_id=&quot;10369&quot;&gt;&lt;property id=&quot;20148&quot; value=&quot;5&quot;/&gt;&lt;property id=&quot;20300&quot; value=&quot;Slide 6 - &amp;quot;Virus (1 of 6)&amp;quot;&quot;/&gt;&lt;property id=&quot;20307&quot; value=&quot;312&quot;/&gt;&lt;/object&gt;&lt;object type=&quot;3&quot; unique_id=&quot;10370&quot;&gt;&lt;property id=&quot;20148&quot; value=&quot;5&quot;/&gt;&lt;property id=&quot;20300&quot; value=&quot;Slide 7 - &amp;quot;Virus (2 of 6)&amp;quot;&quot;/&gt;&lt;property id=&quot;20307&quot; value=&quot;314&quot;/&gt;&lt;/object&gt;&lt;object type=&quot;3&quot; unique_id=&quot;10371&quot;&gt;&lt;property id=&quot;20148&quot; value=&quot;5&quot;/&gt;&lt;property id=&quot;20300&quot; value=&quot;Slide 8 - &amp;quot;Virus (3 of 6)&amp;quot;&quot;/&gt;&lt;property id=&quot;20307&quot; value=&quot;313&quot;/&gt;&lt;/object&gt;&lt;object type=&quot;3&quot; unique_id=&quot;10372&quot;&gt;&lt;property id=&quot;20148&quot; value=&quot;5&quot;/&gt;&lt;property id=&quot;20300&quot; value=&quot;Slide 9 - &amp;quot;Virus (4 of 6)&amp;quot;&quot;/&gt;&lt;property id=&quot;20307&quot; value=&quot;315&quot;/&gt;&lt;/object&gt;&lt;object type=&quot;3&quot; unique_id=&quot;10373&quot;&gt;&lt;property id=&quot;20148&quot; value=&quot;5&quot;/&gt;&lt;property id=&quot;20300&quot; value=&quot;Slide 10 - &amp;quot;Virus (5 of 6)&amp;quot;&quot;/&gt;&lt;property id=&quot;20307&quot; value=&quot;350&quot;/&gt;&lt;/object&gt;&lt;object type=&quot;3&quot; unique_id=&quot;10374&quot;&gt;&lt;property id=&quot;20148&quot; value=&quot;5&quot;/&gt;&lt;property id=&quot;20300&quot; value=&quot;Slide 11 - &amp;quot;Virus (6 of 6)&amp;quot;&quot;/&gt;&lt;property id=&quot;20307&quot; value=&quot;316&quot;/&gt;&lt;/object&gt;&lt;object type=&quot;3&quot; unique_id=&quot;10375&quot;&gt;&lt;property id=&quot;20148&quot; value=&quot;5&quot;/&gt;&lt;property id=&quot;20300&quot; value=&quot;Slide 12 - &amp;quot;Worm (1 of 2)&amp;quot;&quot;/&gt;&lt;property id=&quot;20307&quot; value=&quot;317&quot;/&gt;&lt;/object&gt;&lt;object type=&quot;3&quot; unique_id=&quot;10376&quot;&gt;&lt;property id=&quot;20148&quot; value=&quot;5&quot;/&gt;&lt;property id=&quot;20300&quot; value=&quot;Slide 13 - &amp;quot;Worm (2 of 2)&amp;quot;&quot;/&gt;&lt;property id=&quot;20307&quot; value=&quot;318&quot;/&gt;&lt;/object&gt;&lt;object type=&quot;3&quot; unique_id=&quot;10377&quot;&gt;&lt;property id=&quot;20148&quot; value=&quot;5&quot;/&gt;&lt;property id=&quot;20300&quot; value=&quot;Slide 14 - &amp;quot;Infection&amp;quot;&quot;/&gt;&lt;property id=&quot;20307&quot; value=&quot;319&quot;/&gt;&lt;/object&gt;&lt;object type=&quot;3&quot; unique_id=&quot;10378&quot;&gt;&lt;property id=&quot;20148&quot; value=&quot;5&quot;/&gt;&lt;property id=&quot;20300&quot; value=&quot;Slide 15 - &amp;quot;Trojans&amp;quot;&quot;/&gt;&lt;property id=&quot;20307&quot; value=&quot;320&quot;/&gt;&lt;/object&gt;&lt;object type=&quot;3&quot; unique_id=&quot;10379&quot;&gt;&lt;property id=&quot;20148&quot; value=&quot;5&quot;/&gt;&lt;property id=&quot;20300&quot; value=&quot;Slide 16 - &amp;quot;Ransomware (1 of 3)&amp;quot;&quot;/&gt;&lt;property id=&quot;20307&quot; value=&quot;321&quot;/&gt;&lt;/object&gt;&lt;object type=&quot;3&quot; unique_id=&quot;10380&quot;&gt;&lt;property id=&quot;20148&quot; value=&quot;5&quot;/&gt;&lt;property id=&quot;20300&quot; value=&quot;Slide 17 - &amp;quot;Ransomware (2 of 3)&amp;quot;&quot;/&gt;&lt;property id=&quot;20307&quot; value=&quot;322&quot;/&gt;&lt;/object&gt;&lt;object type=&quot;3&quot; unique_id=&quot;10381&quot;&gt;&lt;property id=&quot;20148&quot; value=&quot;5&quot;/&gt;&lt;property id=&quot;20300&quot; value=&quot;Slide 18 - &amp;quot;Ransomware (3 of 3)&amp;quot;&quot;/&gt;&lt;property id=&quot;20307&quot; value=&quot;351&quot;/&gt;&lt;/object&gt;&lt;object type=&quot;3&quot; unique_id=&quot;10382&quot;&gt;&lt;property id=&quot;20148&quot; value=&quot;5&quot;/&gt;&lt;property id=&quot;20300&quot; value=&quot;Slide 19 - &amp;quot;Crypto-malware (1 of 2)&amp;quot;&quot;/&gt;&lt;property id=&quot;20307&quot; value=&quot;323&quot;/&gt;&lt;/object&gt;&lt;object type=&quot;3&quot; unique_id=&quot;10383&quot;&gt;&lt;property id=&quot;20148&quot; value=&quot;5&quot;/&gt;&lt;property id=&quot;20300&quot; value=&quot;Slide 20 - &amp;quot;Crypto-malware (2 of 2)&amp;quot;&quot;/&gt;&lt;property id=&quot;20307&quot; value=&quot;324&quot;/&gt;&lt;/object&gt;&lt;object type=&quot;3&quot; unique_id=&quot;10384&quot;&gt;&lt;property id=&quot;20148&quot; value=&quot;5&quot;/&gt;&lt;property id=&quot;20300&quot; value=&quot;Slide 21 - &amp;quot;Concealment (1 of 2)&amp;quot;&quot;/&gt;&lt;property id=&quot;20307&quot; value=&quot;325&quot;/&gt;&lt;/object&gt;&lt;object type=&quot;3&quot; unique_id=&quot;10385&quot;&gt;&lt;property id=&quot;20148&quot; value=&quot;5&quot;/&gt;&lt;property id=&quot;20300&quot; value=&quot;Slide 22 - &amp;quot;Concealment (2 of 2)&amp;quot;&quot;/&gt;&lt;property id=&quot;20307&quot; value=&quot;326&quot;/&gt;&lt;/object&gt;&lt;object type=&quot;3&quot; unique_id=&quot;10386&quot;&gt;&lt;property id=&quot;20148&quot; value=&quot;5&quot;/&gt;&lt;property id=&quot;20300&quot; value=&quot;Slide 23 - &amp;quot;Payload Capabilities&amp;quot;&quot;/&gt;&lt;property id=&quot;20307&quot; value=&quot;327&quot;/&gt;&lt;/object&gt;&lt;object type=&quot;3&quot; unique_id=&quot;10387&quot;&gt;&lt;property id=&quot;20148&quot; value=&quot;5&quot;/&gt;&lt;property id=&quot;20300&quot; value=&quot;Slide 24 - &amp;quot;Collect Data (1 of 6)&amp;quot;&quot;/&gt;&lt;property id=&quot;20307&quot; value=&quot;328&quot;/&gt;&lt;/object&gt;&lt;object type=&quot;3&quot; unique_id=&quot;10388&quot;&gt;&lt;property id=&quot;20148&quot; value=&quot;5&quot;/&gt;&lt;property id=&quot;20300&quot; value=&quot;Slide 25 - &amp;quot;Collect Data (2 of 6)&amp;quot;&quot;/&gt;&lt;property id=&quot;20307&quot; value=&quot;329&quot;/&gt;&lt;/object&gt;&lt;object type=&quot;3&quot; unique_id=&quot;10389&quot;&gt;&lt;property id=&quot;20148&quot; value=&quot;5&quot;/&gt;&lt;property id=&quot;20300&quot; value=&quot;Slide 26 - &amp;quot;Collect Data (3 of 6)&amp;quot;&quot;/&gt;&lt;property id=&quot;20307&quot; value=&quot;330&quot;/&gt;&lt;/object&gt;&lt;object type=&quot;3&quot; unique_id=&quot;10390&quot;&gt;&lt;property id=&quot;20148&quot; value=&quot;5&quot;/&gt;&lt;property id=&quot;20300&quot; value=&quot;Slide 27 - &amp;quot;Collect Data (4 of 6)&amp;quot;&quot;/&gt;&lt;property id=&quot;20307&quot; value=&quot;331&quot;/&gt;&lt;/object&gt;&lt;object type=&quot;3&quot; unique_id=&quot;10391&quot;&gt;&lt;property id=&quot;20148&quot; value=&quot;5&quot;/&gt;&lt;property id=&quot;20300&quot; value=&quot;Slide 28 - &amp;quot;Collect Data (5 of 6)&amp;quot;&quot;/&gt;&lt;property id=&quot;20307&quot; value=&quot;352&quot;/&gt;&lt;/object&gt;&lt;object type=&quot;3&quot; unique_id=&quot;10392&quot;&gt;&lt;property id=&quot;20148&quot; value=&quot;5&quot;/&gt;&lt;property id=&quot;20300&quot; value=&quot;Slide 29 - &amp;quot;Collect Data (6 of 6)&amp;quot;&quot;/&gt;&lt;property id=&quot;20307&quot; value=&quot;332&quot;/&gt;&lt;/object&gt;&lt;object type=&quot;3&quot; unique_id=&quot;10393&quot;&gt;&lt;property id=&quot;20148&quot; value=&quot;5&quot;/&gt;&lt;property id=&quot;20300&quot; value=&quot;Slide 30 - &amp;quot;Delete Data&amp;quot;&quot;/&gt;&lt;property id=&quot;20307&quot; value=&quot;333&quot;/&gt;&lt;/object&gt;&lt;object type=&quot;3&quot; unique_id=&quot;10394&quot;&gt;&lt;property id=&quot;20148&quot; value=&quot;5&quot;/&gt;&lt;property id=&quot;20300&quot; value=&quot;Slide 31 - &amp;quot;Modify System Security&amp;quot;&quot;/&gt;&lt;property id=&quot;20307&quot; value=&quot;334&quot;/&gt;&lt;/object&gt;&lt;object type=&quot;3&quot; unique_id=&quot;10395&quot;&gt;&lt;property id=&quot;20148&quot; value=&quot;5&quot;/&gt;&lt;property id=&quot;20300&quot; value=&quot;Slide 32 - &amp;quot;Launch Attacks (1 of 2)&amp;quot;&quot;/&gt;&lt;property id=&quot;20307&quot; value=&quot;335&quot;/&gt;&lt;/object&gt;&lt;object type=&quot;3&quot; unique_id=&quot;10396&quot;&gt;&lt;property id=&quot;20148&quot; value=&quot;5&quot;/&gt;&lt;property id=&quot;20300&quot; value=&quot;Slide 33 - &amp;quot;Launch Attacks (2 of 2)&amp;quot;&quot;/&gt;&lt;property id=&quot;20307&quot; value=&quot;336&quot;/&gt;&lt;/object&gt;&lt;object type=&quot;3&quot; unique_id=&quot;10397&quot;&gt;&lt;property id=&quot;20148&quot; value=&quot;5&quot;/&gt;&lt;property id=&quot;20300&quot; value=&quot;Slide 34 - &amp;quot;Social Engineering Attacks&amp;quot;&quot;/&gt;&lt;property id=&quot;20307&quot; value=&quot;337&quot;/&gt;&lt;/object&gt;&lt;object type=&quot;3&quot; unique_id=&quot;10398&quot;&gt;&lt;property id=&quot;20148&quot; value=&quot;5&quot;/&gt;&lt;property id=&quot;20300&quot; value=&quot;Slide 35 - &amp;quot;Psychological Approaches&amp;quot;&quot;/&gt;&lt;property id=&quot;20307&quot; value=&quot;338&quot;/&gt;&lt;/object&gt;&lt;object type=&quot;3&quot; unique_id=&quot;10399&quot;&gt;&lt;property id=&quot;20148&quot; value=&quot;5&quot;/&gt;&lt;property id=&quot;20300&quot; value=&quot;Slide 36 - &amp;quot;Impersonation&amp;quot;&quot;/&gt;&lt;property id=&quot;20307&quot; value=&quot;339&quot;/&gt;&lt;/object&gt;&lt;object type=&quot;3&quot; unique_id=&quot;10400&quot;&gt;&lt;property id=&quot;20148&quot; value=&quot;5&quot;/&gt;&lt;property id=&quot;20300&quot; value=&quot;Slide 37 - &amp;quot;Phishing (1 of 2)&amp;quot;&quot;/&gt;&lt;property id=&quot;20307&quot; value=&quot;340&quot;/&gt;&lt;/object&gt;&lt;object type=&quot;3&quot; unique_id=&quot;10401&quot;&gt;&lt;property id=&quot;20148&quot; value=&quot;5&quot;/&gt;&lt;property id=&quot;20300&quot; value=&quot;Slide 38 - &amp;quot;Phishing (2 of 2)&amp;quot;&quot;/&gt;&lt;property id=&quot;20307&quot; value=&quot;342&quot;/&gt;&lt;/object&gt;&lt;object type=&quot;3&quot; unique_id=&quot;10402&quot;&gt;&lt;property id=&quot;20148&quot; value=&quot;5&quot;/&gt;&lt;property id=&quot;20300&quot; value=&quot;Slide 39 - &amp;quot;Spam (1 of 2)&amp;quot;&quot;/&gt;&lt;property id=&quot;20307&quot; value=&quot;341&quot;/&gt;&lt;/object&gt;&lt;object type=&quot;3&quot; unique_id=&quot;10403&quot;&gt;&lt;property id=&quot;20148&quot; value=&quot;5&quot;/&gt;&lt;property id=&quot;20300&quot; value=&quot;Slide 40 - &amp;quot;Spam (2 of 2)&amp;quot;&quot;/&gt;&lt;property id=&quot;20307&quot; value=&quot;343&quot;/&gt;&lt;/object&gt;&lt;object type=&quot;3&quot; unique_id=&quot;10404&quot;&gt;&lt;property id=&quot;20148&quot; value=&quot;5&quot;/&gt;&lt;property id=&quot;20300&quot; value=&quot;Slide 41 - &amp;quot;Hoaxes&amp;quot;&quot;/&gt;&lt;property id=&quot;20307&quot; value=&quot;344&quot;/&gt;&lt;/object&gt;&lt;object type=&quot;3&quot; unique_id=&quot;10405&quot;&gt;&lt;property id=&quot;20148&quot; value=&quot;5&quot;/&gt;&lt;property id=&quot;20300&quot; value=&quot;Slide 42 - &amp;quot;Watering Hole Attack&amp;quot;&quot;/&gt;&lt;property id=&quot;20307&quot; value=&quot;345&quot;/&gt;&lt;/object&gt;&lt;object type=&quot;3&quot; unique_id=&quot;10406&quot;&gt;&lt;property id=&quot;20148&quot; value=&quot;5&quot;/&gt;&lt;property id=&quot;20300&quot; value=&quot;Slide 43 - &amp;quot;Physical Procedures&amp;quot;&quot;/&gt;&lt;property id=&quot;20307&quot; value=&quot;346&quot;/&gt;&lt;/object&gt;&lt;object type=&quot;3&quot; unique_id=&quot;10407&quot;&gt;&lt;property id=&quot;20148&quot; value=&quot;5&quot;/&gt;&lt;property id=&quot;20300&quot; value=&quot;Slide 44 - &amp;quot;Dumpster Diving (1 of 2)&amp;quot;&quot;/&gt;&lt;property id=&quot;20307&quot; value=&quot;347&quot;/&gt;&lt;/object&gt;&lt;object type=&quot;3&quot; unique_id=&quot;10408&quot;&gt;&lt;property id=&quot;20148&quot; value=&quot;5&quot;/&gt;&lt;property id=&quot;20300&quot; value=&quot;Slide 45 - &amp;quot;Dumpster Diving (2 of 2)&amp;quot;&quot;/&gt;&lt;property id=&quot;20307&quot; value=&quot;349&quot;/&gt;&lt;/object&gt;&lt;object type=&quot;3&quot; unique_id=&quot;10409&quot;&gt;&lt;property id=&quot;20148&quot; value=&quot;5&quot;/&gt;&lt;property id=&quot;20300&quot; value=&quot;Slide 46 - &amp;quot;Tailgating&amp;quot;&quot;/&gt;&lt;property id=&quot;20307&quot; value=&quot;348&quot;/&gt;&lt;/object&gt;&lt;object type=&quot;3&quot; unique_id=&quot;10410&quot;&gt;&lt;property id=&quot;20148&quot; value=&quot;5&quot;/&gt;&lt;property id=&quot;20300&quot; value=&quot;Slide 47 - &amp;quot;Chapter Summary (1 of 2)&amp;quot;&quot;/&gt;&lt;property id=&quot;20307&quot; value=&quot;307&quot;/&gt;&lt;/object&gt;&lt;object type=&quot;3&quot; unique_id=&quot;10411&quot;&gt;&lt;property id=&quot;20148&quot; value=&quot;5&quot;/&gt;&lt;property id=&quot;20300&quot; value=&quot;Slide 48 - &amp;quot;Chapter Summary (2 of 2)&amp;quot;&quot;/&gt;&lt;property id=&quot;20307&quot; value=&quot;308&quot;/&gt;&lt;/object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5A427EF908A548A4EC7035E7C8D6DC" ma:contentTypeVersion="9" ma:contentTypeDescription="Create a new document." ma:contentTypeScope="" ma:versionID="b9ceb4d63311861786196b7fbe8b9c28">
  <xsd:schema xmlns:xsd="http://www.w3.org/2001/XMLSchema" xmlns:xs="http://www.w3.org/2001/XMLSchema" xmlns:p="http://schemas.microsoft.com/office/2006/metadata/properties" xmlns:ns2="3a9a39b8-e83f-4f24-bd02-d0ecf56368c2" xmlns:ns3="6aa0805a-2da3-44c1-bf31-ae54d57bcb9d" targetNamespace="http://schemas.microsoft.com/office/2006/metadata/properties" ma:root="true" ma:fieldsID="1f61aba84f331d918759f0a4e2f1df99" ns2:_="" ns3:_="">
    <xsd:import namespace="3a9a39b8-e83f-4f24-bd02-d0ecf56368c2"/>
    <xsd:import namespace="6aa0805a-2da3-44c1-bf31-ae54d57bcb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a39b8-e83f-4f24-bd02-d0ecf5636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0805a-2da3-44c1-bf31-ae54d57bc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AE2B9F-0605-47C3-9118-71EFE9821DB9}"/>
</file>

<file path=customXml/itemProps2.xml><?xml version="1.0" encoding="utf-8"?>
<ds:datastoreItem xmlns:ds="http://schemas.openxmlformats.org/officeDocument/2006/customXml" ds:itemID="{7ACD0256-44F0-47D5-BD9D-5F3EC3D75AAE}"/>
</file>

<file path=customXml/itemProps3.xml><?xml version="1.0" encoding="utf-8"?>
<ds:datastoreItem xmlns:ds="http://schemas.openxmlformats.org/officeDocument/2006/customXml" ds:itemID="{310DA17E-634A-4C86-AE1C-E05468A168E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13421</TotalTime>
  <Words>4973</Words>
  <Application>Microsoft Office PowerPoint</Application>
  <PresentationFormat>On-screen Show (4:3)</PresentationFormat>
  <Paragraphs>339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CompTIA Security+ Guide to Network Security Fundamentals, Sixth Edition</vt:lpstr>
      <vt:lpstr>Objectives</vt:lpstr>
      <vt:lpstr>Attacks Using Malware (1 of 2)</vt:lpstr>
      <vt:lpstr>Attacks Using Malware (2 of 2)</vt:lpstr>
      <vt:lpstr>Circulation</vt:lpstr>
      <vt:lpstr>Virus (1 of 6)</vt:lpstr>
      <vt:lpstr>Virus (2 of 6)</vt:lpstr>
      <vt:lpstr>Virus (3 of 6)</vt:lpstr>
      <vt:lpstr>Virus (4 of 6)</vt:lpstr>
      <vt:lpstr>Virus (5 of 6)</vt:lpstr>
      <vt:lpstr>Virus (6 of 6)</vt:lpstr>
      <vt:lpstr>Worm (1 of 2)</vt:lpstr>
      <vt:lpstr>Worm (2 of 2)</vt:lpstr>
      <vt:lpstr>Infection</vt:lpstr>
      <vt:lpstr>Trojans</vt:lpstr>
      <vt:lpstr>Ransomware (1 of 3)</vt:lpstr>
      <vt:lpstr>Ransomware (2 of 3)</vt:lpstr>
      <vt:lpstr>Ransomware (3 of 3)</vt:lpstr>
      <vt:lpstr>Crypto-malware (1 of 2)</vt:lpstr>
      <vt:lpstr>Crypto-malware (2 of 2)</vt:lpstr>
      <vt:lpstr>Concealment (1 of 2)</vt:lpstr>
      <vt:lpstr>Concealment (2 of 2)</vt:lpstr>
      <vt:lpstr>Payload Capabilities</vt:lpstr>
      <vt:lpstr>Collect Data (1 of 6)</vt:lpstr>
      <vt:lpstr>Collect Data (2 of 6)</vt:lpstr>
      <vt:lpstr>Collect Data (3 of 6)</vt:lpstr>
      <vt:lpstr>Collect Data (4 of 6)</vt:lpstr>
      <vt:lpstr>Collect Data (5 of 6)</vt:lpstr>
      <vt:lpstr>Collect Data (6 of 6)</vt:lpstr>
      <vt:lpstr>Delete Data</vt:lpstr>
      <vt:lpstr>Modify System Security</vt:lpstr>
      <vt:lpstr>Launch Attacks (1 of 2)</vt:lpstr>
      <vt:lpstr>Launch Attacks (2 of 2)</vt:lpstr>
      <vt:lpstr>Social Engineering Attacks</vt:lpstr>
      <vt:lpstr>Psychological Approaches</vt:lpstr>
      <vt:lpstr>Impersonation</vt:lpstr>
      <vt:lpstr>Phishing (1 of 2)</vt:lpstr>
      <vt:lpstr>Phishing (2 of 2)</vt:lpstr>
      <vt:lpstr>Spam (1 of 2)</vt:lpstr>
      <vt:lpstr>Spam (2 of 2)</vt:lpstr>
      <vt:lpstr>Hoaxes</vt:lpstr>
      <vt:lpstr>Watering Hole Attack</vt:lpstr>
      <vt:lpstr>Physical Procedures</vt:lpstr>
      <vt:lpstr>Dumpster Diving (1 of 2)</vt:lpstr>
      <vt:lpstr>Dumpster Diving (2 of 2)</vt:lpstr>
      <vt:lpstr>Tailgating</vt:lpstr>
      <vt:lpstr>Review Questions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Security+ Guide to Network Security Fundamentals, Sixth Edition</dc:title>
  <dc:subject>Computer Science</dc:subject>
  <dc:creator>Ciampa</dc:creator>
  <cp:keywords>Network Security</cp:keywords>
  <cp:lastModifiedBy>Roberto Rayon</cp:lastModifiedBy>
  <cp:revision>643</cp:revision>
  <cp:lastPrinted>2010-11-12T17:54:40Z</cp:lastPrinted>
  <dcterms:created xsi:type="dcterms:W3CDTF">2007-02-15T20:50:52Z</dcterms:created>
  <dcterms:modified xsi:type="dcterms:W3CDTF">2018-09-05T16:15:05Z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  <property fmtid="{D5CDD505-2E9C-101B-9397-08002B2CF9AE}" pid="8" name="ContentTypeId">
    <vt:lpwstr>0x010100315A427EF908A548A4EC7035E7C8D6DC</vt:lpwstr>
  </property>
</Properties>
</file>