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44.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9.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tags/tag1.xml" ContentType="application/vnd.openxmlformats-officedocument.presentationml.tag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51"/>
  </p:notesMasterIdLst>
  <p:handoutMasterIdLst>
    <p:handoutMasterId r:id="rId52"/>
  </p:handoutMasterIdLst>
  <p:sldIdLst>
    <p:sldId id="353" r:id="rId2"/>
    <p:sldId id="257" r:id="rId3"/>
    <p:sldId id="309" r:id="rId4"/>
    <p:sldId id="310" r:id="rId5"/>
    <p:sldId id="311" r:id="rId6"/>
    <p:sldId id="312" r:id="rId7"/>
    <p:sldId id="313" r:id="rId8"/>
    <p:sldId id="314" r:id="rId9"/>
    <p:sldId id="350"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28" r:id="rId24"/>
    <p:sldId id="329" r:id="rId25"/>
    <p:sldId id="351" r:id="rId26"/>
    <p:sldId id="330" r:id="rId27"/>
    <p:sldId id="331" r:id="rId28"/>
    <p:sldId id="332" r:id="rId29"/>
    <p:sldId id="333" r:id="rId30"/>
    <p:sldId id="334" r:id="rId31"/>
    <p:sldId id="335" r:id="rId32"/>
    <p:sldId id="336" r:id="rId33"/>
    <p:sldId id="352"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4" r:id="rId48"/>
    <p:sldId id="307" r:id="rId49"/>
    <p:sldId id="308" r:id="rId50"/>
  </p:sldIdLst>
  <p:sldSz cx="9144000" cy="6858000" type="screen4x3"/>
  <p:notesSz cx="9372600" cy="7086600"/>
  <p:custDataLst>
    <p:tags r:id="rId5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183" autoAdjust="0"/>
    <p:restoredTop sz="96279" autoAdjust="0"/>
  </p:normalViewPr>
  <p:slideViewPr>
    <p:cSldViewPr>
      <p:cViewPr varScale="1">
        <p:scale>
          <a:sx n="68" d="100"/>
          <a:sy n="68" d="100"/>
        </p:scale>
        <p:origin x="62" y="509"/>
      </p:cViewPr>
      <p:guideLst>
        <p:guide orient="horz" pos="2160"/>
        <p:guide pos="2880"/>
      </p:guideLst>
    </p:cSldViewPr>
  </p:slideViewPr>
  <p:outlineViewPr>
    <p:cViewPr>
      <p:scale>
        <a:sx n="33" d="100"/>
        <a:sy n="33" d="100"/>
      </p:scale>
      <p:origin x="0" y="-38916"/>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9/5/2018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9/5/2018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8909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48</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49</a:t>
            </a:fld>
            <a:endParaRPr lang="en-US" dirty="0"/>
          </a:p>
        </p:txBody>
      </p:sp>
    </p:spTree>
    <p:extLst>
      <p:ext uri="{BB962C8B-B14F-4D97-AF65-F5344CB8AC3E}">
        <p14:creationId xmlns:p14="http://schemas.microsoft.com/office/powerpoint/2010/main" val="2976098089"/>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578465"/>
            <a:ext cx="6781693" cy="244535"/>
          </a:xfrm>
        </p:spPr>
        <p:txBody>
          <a:bodyPr/>
          <a:lstStyle>
            <a:lvl1pPr>
              <a:defRPr sz="600"/>
            </a:lvl1p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a:solidFill>
                  <a:srgbClr val="0080A9"/>
                </a:solidFill>
                <a:latin typeface="Arial" panose="020B0604020202020204" pitchFamily="34" charset="0"/>
                <a:cs typeface="Arial" panose="020B0604020202020204" pitchFamily="34" charset="0"/>
              </a:rPr>
              <a:t>CompTIA Security+ Guide to Network Security Fundamentals, </a:t>
            </a:r>
            <a:r>
              <a:rPr lang="en-US" b="1" dirty="0" smtClean="0">
                <a:solidFill>
                  <a:srgbClr val="0080A9"/>
                </a:solidFill>
                <a:latin typeface="Arial" panose="020B0604020202020204" pitchFamily="34" charset="0"/>
                <a:cs typeface="Arial" panose="020B0604020202020204" pitchFamily="34" charset="0"/>
              </a:rPr>
              <a:t>Sixth </a:t>
            </a:r>
            <a:r>
              <a:rPr lang="en-US" b="1" dirty="0">
                <a:solidFill>
                  <a:srgbClr val="0080A9"/>
                </a:solidFill>
                <a:latin typeface="Arial" panose="020B0604020202020204" pitchFamily="34" charset="0"/>
                <a:cs typeface="Arial" panose="020B0604020202020204" pitchFamily="34" charset="0"/>
              </a:rPr>
              <a:t>Edition</a:t>
            </a:r>
          </a:p>
        </p:txBody>
      </p:sp>
      <p:sp>
        <p:nvSpPr>
          <p:cNvPr id="3" name="Subtitle 2"/>
          <p:cNvSpPr>
            <a:spLocks noGrp="1"/>
          </p:cNvSpPr>
          <p:nvPr>
            <p:ph type="subTitle" idx="1"/>
          </p:nvPr>
        </p:nvSpPr>
        <p:spPr>
          <a:xfrm>
            <a:off x="698500" y="3352800"/>
            <a:ext cx="7747000" cy="797141"/>
          </a:xfrm>
        </p:spPr>
        <p:txBody>
          <a:bodyPr/>
          <a:lstStyle/>
          <a:p>
            <a:r>
              <a:rPr lang="en-US" sz="2200" b="1" dirty="0">
                <a:solidFill>
                  <a:schemeClr val="tx1"/>
                </a:solidFill>
                <a:latin typeface="Arial" panose="020B0604020202020204" pitchFamily="34" charset="0"/>
                <a:cs typeface="Arial" panose="020B0604020202020204" pitchFamily="34" charset="0"/>
              </a:rPr>
              <a:t>Chapter 3</a:t>
            </a:r>
          </a:p>
          <a:p>
            <a:r>
              <a:rPr lang="en-US" sz="2200" dirty="0">
                <a:solidFill>
                  <a:schemeClr val="tx1"/>
                </a:solidFill>
                <a:latin typeface="Arial" panose="020B0604020202020204" pitchFamily="34" charset="0"/>
                <a:cs typeface="Arial" panose="020B0604020202020204" pitchFamily="34" charset="0"/>
              </a:rPr>
              <a:t>Basic Cryptography</a:t>
            </a: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2815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(7 of 7)</a:t>
            </a:r>
          </a:p>
        </p:txBody>
      </p:sp>
      <p:sp>
        <p:nvSpPr>
          <p:cNvPr id="3" name="Content Placeholder 2"/>
          <p:cNvSpPr>
            <a:spLocks noGrp="1"/>
          </p:cNvSpPr>
          <p:nvPr>
            <p:ph idx="1"/>
          </p:nvPr>
        </p:nvSpPr>
        <p:spPr>
          <a:xfrm>
            <a:off x="365124" y="1538818"/>
            <a:ext cx="8423275" cy="4308872"/>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Modern cryptographic algorithms rely upon underlying mathematical formulas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Depend upon the quality of random numbers (no identifiable pattern or sequence)</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Software relies upon a </a:t>
            </a:r>
            <a:r>
              <a:rPr lang="en-US" altLang="en-US" b="1" dirty="0" smtClean="0">
                <a:solidFill>
                  <a:schemeClr val="tx1"/>
                </a:solidFill>
                <a:latin typeface="Arial" panose="020B0604020202020204" pitchFamily="34" charset="0"/>
                <a:cs typeface="Arial" panose="020B0604020202020204" pitchFamily="34" charset="0"/>
              </a:rPr>
              <a:t>pseudorandom number generator (P</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R</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N</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G)</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An algorithm for creating a sequence of numbers whose properties approximate those of a random number</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Two factors that can thwart threat actors from discovering the underlying key to cryptographic algorithms:</a:t>
            </a:r>
          </a:p>
          <a:p>
            <a:pPr lvl="1">
              <a:lnSpc>
                <a:spcPct val="100000"/>
              </a:lnSpc>
            </a:pPr>
            <a:r>
              <a:rPr lang="en-US" altLang="en-US" sz="2000" b="1" dirty="0" smtClean="0">
                <a:solidFill>
                  <a:schemeClr val="tx1"/>
                </a:solidFill>
                <a:latin typeface="Arial" panose="020B0604020202020204" pitchFamily="34" charset="0"/>
                <a:cs typeface="Arial" panose="020B0604020202020204" pitchFamily="34" charset="0"/>
              </a:rPr>
              <a:t>Diffusion</a:t>
            </a:r>
            <a:r>
              <a:rPr lang="en-US" altLang="en-US" sz="2000" dirty="0" smtClean="0">
                <a:solidFill>
                  <a:schemeClr val="tx1"/>
                </a:solidFill>
                <a:latin typeface="Arial" panose="020B0604020202020204" pitchFamily="34" charset="0"/>
                <a:cs typeface="Arial" panose="020B0604020202020204" pitchFamily="34" charset="0"/>
              </a:rPr>
              <a:t> – if a single character of plaintext is changed then it should result in multiple characters of the ciphertext changing</a:t>
            </a:r>
          </a:p>
          <a:p>
            <a:pPr lvl="1">
              <a:lnSpc>
                <a:spcPct val="100000"/>
              </a:lnSpc>
            </a:pPr>
            <a:r>
              <a:rPr lang="en-US" altLang="en-US" sz="2000" b="1" dirty="0" smtClean="0">
                <a:solidFill>
                  <a:schemeClr val="tx1"/>
                </a:solidFill>
                <a:latin typeface="Arial" panose="020B0604020202020204" pitchFamily="34" charset="0"/>
                <a:cs typeface="Arial" panose="020B0604020202020204" pitchFamily="34" charset="0"/>
              </a:rPr>
              <a:t>Confusion</a:t>
            </a:r>
            <a:r>
              <a:rPr lang="en-US" altLang="en-US" sz="2000" dirty="0" smtClean="0">
                <a:solidFill>
                  <a:schemeClr val="tx1"/>
                </a:solidFill>
                <a:latin typeface="Arial" panose="020B0604020202020204" pitchFamily="34" charset="0"/>
                <a:cs typeface="Arial" panose="020B0604020202020204" pitchFamily="34" charset="0"/>
              </a:rPr>
              <a:t> – the key does not relate in a simple way to the ciphertext</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948341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Cryptography and Security (1 of 3)</a:t>
            </a:r>
          </a:p>
        </p:txBody>
      </p:sp>
      <p:sp>
        <p:nvSpPr>
          <p:cNvPr id="3" name="Content Placeholder 2"/>
          <p:cNvSpPr>
            <a:spLocks noGrp="1"/>
          </p:cNvSpPr>
          <p:nvPr>
            <p:ph idx="1"/>
          </p:nvPr>
        </p:nvSpPr>
        <p:spPr>
          <a:xfrm>
            <a:off x="365125" y="1538818"/>
            <a:ext cx="8415338" cy="4576637"/>
          </a:xfrm>
        </p:spPr>
        <p:txBody>
          <a:bodyPr/>
          <a:lstStyle/>
          <a:p>
            <a:r>
              <a:rPr lang="en-US" altLang="en-US" sz="1800" dirty="0">
                <a:solidFill>
                  <a:schemeClr val="tx1"/>
                </a:solidFill>
                <a:latin typeface="Arial" panose="020B0604020202020204" pitchFamily="34" charset="0"/>
                <a:cs typeface="Arial" panose="020B0604020202020204" pitchFamily="34" charset="0"/>
              </a:rPr>
              <a:t>Cryptography can provide five basic protections</a:t>
            </a:r>
          </a:p>
          <a:p>
            <a:pPr lvl="1"/>
            <a:r>
              <a:rPr lang="en-US" altLang="en-US" b="1" dirty="0">
                <a:solidFill>
                  <a:schemeClr val="tx1"/>
                </a:solidFill>
                <a:latin typeface="Arial" panose="020B0604020202020204" pitchFamily="34" charset="0"/>
                <a:cs typeface="Arial" panose="020B0604020202020204" pitchFamily="34" charset="0"/>
              </a:rPr>
              <a:t>Confidentiality</a:t>
            </a:r>
          </a:p>
          <a:p>
            <a:pPr lvl="2"/>
            <a:r>
              <a:rPr lang="en-US" altLang="en-US" sz="1800" dirty="0">
                <a:solidFill>
                  <a:schemeClr val="tx1"/>
                </a:solidFill>
                <a:latin typeface="Arial" panose="020B0604020202020204" pitchFamily="34" charset="0"/>
                <a:cs typeface="Arial" panose="020B0604020202020204" pitchFamily="34" charset="0"/>
              </a:rPr>
              <a:t>Ensures only authorized parties can view it</a:t>
            </a:r>
          </a:p>
          <a:p>
            <a:pPr lvl="1"/>
            <a:r>
              <a:rPr lang="en-US" altLang="en-US" b="1" dirty="0">
                <a:solidFill>
                  <a:schemeClr val="tx1"/>
                </a:solidFill>
                <a:latin typeface="Arial" panose="020B0604020202020204" pitchFamily="34" charset="0"/>
                <a:cs typeface="Arial" panose="020B0604020202020204" pitchFamily="34" charset="0"/>
              </a:rPr>
              <a:t>Integrity</a:t>
            </a:r>
          </a:p>
          <a:p>
            <a:pPr lvl="2"/>
            <a:r>
              <a:rPr lang="en-US" altLang="en-US" sz="1800" dirty="0">
                <a:solidFill>
                  <a:schemeClr val="tx1"/>
                </a:solidFill>
                <a:latin typeface="Arial" panose="020B0604020202020204" pitchFamily="34" charset="0"/>
                <a:cs typeface="Arial" panose="020B0604020202020204" pitchFamily="34" charset="0"/>
              </a:rPr>
              <a:t>Ensures information is correct and unaltered</a:t>
            </a:r>
          </a:p>
          <a:p>
            <a:pPr lvl="1"/>
            <a:r>
              <a:rPr lang="en-US" altLang="en-US" b="1" dirty="0" smtClean="0">
                <a:solidFill>
                  <a:schemeClr val="tx1"/>
                </a:solidFill>
                <a:latin typeface="Arial" panose="020B0604020202020204" pitchFamily="34" charset="0"/>
                <a:cs typeface="Arial" panose="020B0604020202020204" pitchFamily="34" charset="0"/>
              </a:rPr>
              <a:t>Authentication</a:t>
            </a:r>
            <a:endParaRPr lang="en-US" altLang="en-US" b="1" dirty="0">
              <a:solidFill>
                <a:schemeClr val="tx1"/>
              </a:solidFill>
              <a:latin typeface="Arial" panose="020B0604020202020204" pitchFamily="34" charset="0"/>
              <a:cs typeface="Arial" panose="020B0604020202020204" pitchFamily="34" charset="0"/>
            </a:endParaRPr>
          </a:p>
          <a:p>
            <a:pPr lvl="2"/>
            <a:r>
              <a:rPr lang="en-US" altLang="en-US" sz="1800" dirty="0">
                <a:solidFill>
                  <a:schemeClr val="tx1"/>
                </a:solidFill>
                <a:latin typeface="Arial" panose="020B0604020202020204" pitchFamily="34" charset="0"/>
                <a:cs typeface="Arial" panose="020B0604020202020204" pitchFamily="34" charset="0"/>
              </a:rPr>
              <a:t>Ensures sender can be verified through cryptography</a:t>
            </a:r>
          </a:p>
          <a:p>
            <a:pPr lvl="1"/>
            <a:r>
              <a:rPr lang="en-US" altLang="en-US" b="1" dirty="0">
                <a:solidFill>
                  <a:schemeClr val="tx1"/>
                </a:solidFill>
                <a:latin typeface="Arial" panose="020B0604020202020204" pitchFamily="34" charset="0"/>
                <a:cs typeface="Arial" panose="020B0604020202020204" pitchFamily="34" charset="0"/>
              </a:rPr>
              <a:t>Non-repudiation</a:t>
            </a:r>
          </a:p>
          <a:p>
            <a:pPr lvl="2"/>
            <a:r>
              <a:rPr lang="en-US" altLang="en-US" sz="1800" dirty="0">
                <a:solidFill>
                  <a:schemeClr val="tx1"/>
                </a:solidFill>
                <a:latin typeface="Arial" panose="020B0604020202020204" pitchFamily="34" charset="0"/>
                <a:cs typeface="Arial" panose="020B0604020202020204" pitchFamily="34" charset="0"/>
              </a:rPr>
              <a:t>Proves that a user performed an </a:t>
            </a:r>
            <a:r>
              <a:rPr lang="en-US" altLang="en-US" sz="1800" dirty="0" smtClean="0">
                <a:solidFill>
                  <a:schemeClr val="tx1"/>
                </a:solidFill>
                <a:latin typeface="Arial" panose="020B0604020202020204" pitchFamily="34" charset="0"/>
                <a:cs typeface="Arial" panose="020B0604020202020204" pitchFamily="34" charset="0"/>
              </a:rPr>
              <a:t>action</a:t>
            </a:r>
          </a:p>
          <a:p>
            <a:pPr lvl="1"/>
            <a:r>
              <a:rPr lang="en-US" altLang="en-US" b="1" dirty="0" smtClean="0">
                <a:solidFill>
                  <a:schemeClr val="tx1"/>
                </a:solidFill>
                <a:latin typeface="Arial" panose="020B0604020202020204" pitchFamily="34" charset="0"/>
                <a:cs typeface="Arial" panose="020B0604020202020204" pitchFamily="34" charset="0"/>
              </a:rPr>
              <a:t>Obfuscation</a:t>
            </a:r>
          </a:p>
          <a:p>
            <a:pPr lvl="2"/>
            <a:r>
              <a:rPr lang="en-US" altLang="en-US" sz="1800" dirty="0" smtClean="0">
                <a:solidFill>
                  <a:schemeClr val="tx1"/>
                </a:solidFill>
                <a:latin typeface="Arial" panose="020B0604020202020204" pitchFamily="34" charset="0"/>
                <a:cs typeface="Arial" panose="020B0604020202020204" pitchFamily="34" charset="0"/>
              </a:rPr>
              <a:t>Making something obscure or unclear</a:t>
            </a:r>
            <a:endParaRPr lang="en-US" altLang="en-US" sz="1800" dirty="0">
              <a:solidFill>
                <a:schemeClr val="tx1"/>
              </a:solidFill>
              <a:latin typeface="Arial" panose="020B0604020202020204" pitchFamily="34" charset="0"/>
              <a:cs typeface="Arial" panose="020B0604020202020204" pitchFamily="34" charset="0"/>
            </a:endParaRPr>
          </a:p>
          <a:p>
            <a:r>
              <a:rPr lang="en-US" sz="1800" dirty="0" smtClean="0">
                <a:solidFill>
                  <a:schemeClr val="tx1"/>
                </a:solidFill>
                <a:latin typeface="Arial" panose="020B0604020202020204" pitchFamily="34" charset="0"/>
                <a:cs typeface="Arial" panose="020B0604020202020204" pitchFamily="34" charset="0"/>
              </a:rPr>
              <a:t>Security through obscurity</a:t>
            </a:r>
          </a:p>
          <a:p>
            <a:pPr lvl="1"/>
            <a:r>
              <a:rPr lang="en-US" dirty="0" smtClean="0">
                <a:solidFill>
                  <a:schemeClr val="tx1"/>
                </a:solidFill>
                <a:latin typeface="Arial" panose="020B0604020202020204" pitchFamily="34" charset="0"/>
                <a:cs typeface="Arial" panose="020B0604020202020204" pitchFamily="34" charset="0"/>
              </a:rPr>
              <a:t>An approach in security where virtually any system can be made secure as long as outsiders are unaware of it or how it functions</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247646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Cryptography and Security (2 of 3)</a:t>
            </a:r>
          </a:p>
        </p:txBody>
      </p:sp>
      <p:graphicFrame>
        <p:nvGraphicFramePr>
          <p:cNvPr id="6" name="Table 5" descr="A table titled, information protections by cryptography. The table has 5 rows and 3 columns. The columns have the following headings from left to right. Characteristic, description, protection. The row entries are as follows. Row 1. Characteristic, confidentiality; description, ensures that only authorized parties can view the information; protection, encrypted information can only be viewed by those who have been provided the key. Row 2. Characteristic, integrity; description, ensures that the information is correct and no unauthorized person or malicious software has altered that data; protection, encrypted information cannot be changed except by authorized users who have the key. Row 3. Characteristic, authentication provides proof of the genuineness; description, provides proof of the genuineness of the user; protection, proof that the sender was legitimate and not an imposter can be obtained. Row 4. Characteristic, non-repudiation; description, proves that a user performed an action; protection, individuals are prevented from fraudulently denying that they were involved in a transaction. Row 5. Characteristic, obfuscation; description, makes something obscure or unclear; protection, by hiding the details the original cannot be determined."/>
          <p:cNvGraphicFramePr>
            <a:graphicFrameLocks noGrp="1"/>
          </p:cNvGraphicFramePr>
          <p:nvPr>
            <p:extLst>
              <p:ext uri="{D42A27DB-BD31-4B8C-83A1-F6EECF244321}">
                <p14:modId xmlns:p14="http://schemas.microsoft.com/office/powerpoint/2010/main" val="3861865268"/>
              </p:ext>
            </p:extLst>
          </p:nvPr>
        </p:nvGraphicFramePr>
        <p:xfrm>
          <a:off x="1788992" y="1571767"/>
          <a:ext cx="6233616" cy="4241800"/>
        </p:xfrm>
        <a:graphic>
          <a:graphicData uri="http://schemas.openxmlformats.org/drawingml/2006/table">
            <a:tbl>
              <a:tblPr firstRow="1" bandRow="1">
                <a:tableStyleId>{5C22544A-7EE6-4342-B048-85BDC9FD1C3A}</a:tableStyleId>
              </a:tblPr>
              <a:tblGrid>
                <a:gridCol w="1433016">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gridCol w="2590800">
                  <a:extLst>
                    <a:ext uri="{9D8B030D-6E8A-4147-A177-3AD203B41FA5}">
                      <a16:colId xmlns="" xmlns:a16="http://schemas.microsoft.com/office/drawing/2014/main" val="20002"/>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Characteristic </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Protection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Confidentiality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Ensures that only authorized parties can view the information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Encrypted information can</a:t>
                      </a:r>
                      <a:r>
                        <a:rPr lang="en-US" sz="1400" baseline="0" dirty="0" smtClean="0">
                          <a:solidFill>
                            <a:schemeClr val="tx1"/>
                          </a:solidFill>
                          <a:latin typeface="Arial" panose="020B0604020202020204" pitchFamily="34" charset="0"/>
                          <a:cs typeface="Arial" panose="020B0604020202020204" pitchFamily="34" charset="0"/>
                        </a:rPr>
                        <a:t> only be viewed by those who have been provided the key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Integrity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Ensures that the information is correct and no unauthorized person or malicious</a:t>
                      </a:r>
                      <a:r>
                        <a:rPr lang="en-US" sz="1400" baseline="0" dirty="0" smtClean="0">
                          <a:solidFill>
                            <a:schemeClr val="tx1"/>
                          </a:solidFill>
                          <a:latin typeface="Arial" panose="020B0604020202020204" pitchFamily="34" charset="0"/>
                          <a:cs typeface="Arial" panose="020B0604020202020204" pitchFamily="34" charset="0"/>
                        </a:rPr>
                        <a:t> software has altered that data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Encrypted information cannot be changed except by authorized users who have the</a:t>
                      </a:r>
                      <a:r>
                        <a:rPr lang="en-US" sz="1400" baseline="0" dirty="0" smtClean="0">
                          <a:solidFill>
                            <a:schemeClr val="tx1"/>
                          </a:solidFill>
                          <a:latin typeface="Arial" panose="020B0604020202020204" pitchFamily="34" charset="0"/>
                          <a:cs typeface="Arial" panose="020B0604020202020204" pitchFamily="34" charset="0"/>
                        </a:rPr>
                        <a:t> key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Authentication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Provides proof of the genuineness of the user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Proof that the sender</a:t>
                      </a:r>
                      <a:r>
                        <a:rPr lang="en-US" sz="1400" baseline="0" dirty="0" smtClean="0">
                          <a:solidFill>
                            <a:schemeClr val="tx1"/>
                          </a:solidFill>
                          <a:latin typeface="Arial" panose="020B0604020202020204" pitchFamily="34" charset="0"/>
                          <a:cs typeface="Arial" panose="020B0604020202020204" pitchFamily="34" charset="0"/>
                        </a:rPr>
                        <a:t> was legitimate and not an imposter can be obtained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Non-repudiation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Proves</a:t>
                      </a:r>
                      <a:r>
                        <a:rPr lang="en-US" sz="1400" baseline="0" dirty="0" smtClean="0">
                          <a:solidFill>
                            <a:schemeClr val="tx1"/>
                          </a:solidFill>
                          <a:latin typeface="Arial" panose="020B0604020202020204" pitchFamily="34" charset="0"/>
                          <a:cs typeface="Arial" panose="020B0604020202020204" pitchFamily="34" charset="0"/>
                        </a:rPr>
                        <a:t> that a user performed an action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Individuals are prevented from fraudulently denying that they were involved in a transaction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Obfuscation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Makes something obscure</a:t>
                      </a:r>
                      <a:r>
                        <a:rPr lang="en-US" sz="1400" baseline="0" dirty="0" smtClean="0">
                          <a:solidFill>
                            <a:schemeClr val="tx1"/>
                          </a:solidFill>
                          <a:latin typeface="Arial" panose="020B0604020202020204" pitchFamily="34" charset="0"/>
                          <a:cs typeface="Arial" panose="020B0604020202020204" pitchFamily="34" charset="0"/>
                        </a:rPr>
                        <a:t> or unclear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By hiding the</a:t>
                      </a:r>
                      <a:r>
                        <a:rPr lang="en-US" sz="1400" baseline="0" dirty="0" smtClean="0">
                          <a:solidFill>
                            <a:schemeClr val="tx1"/>
                          </a:solidFill>
                          <a:latin typeface="Arial" panose="020B0604020202020204" pitchFamily="34" charset="0"/>
                          <a:cs typeface="Arial" panose="020B0604020202020204" pitchFamily="34" charset="0"/>
                        </a:rPr>
                        <a:t> details the original cannot be determined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583875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Cryptography and Security (3 of 3)</a:t>
            </a:r>
          </a:p>
        </p:txBody>
      </p:sp>
      <p:sp>
        <p:nvSpPr>
          <p:cNvPr id="3" name="Content Placeholder 2"/>
          <p:cNvSpPr>
            <a:spLocks noGrp="1"/>
          </p:cNvSpPr>
          <p:nvPr>
            <p:ph idx="1"/>
          </p:nvPr>
        </p:nvSpPr>
        <p:spPr>
          <a:xfrm>
            <a:off x="365125" y="1538818"/>
            <a:ext cx="8014250" cy="1769715"/>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Cryptography can provide protection to data as that data resides in any of three states: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 in-use – data actions being performed by “endpoint devices”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 in-transit – actions that transmit the data across a network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 at-rest – data this is stored on electronic media</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957058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Cryptography Constraints (1 of 2)</a:t>
            </a:r>
          </a:p>
        </p:txBody>
      </p:sp>
      <p:sp>
        <p:nvSpPr>
          <p:cNvPr id="3" name="Content Placeholder 2"/>
          <p:cNvSpPr>
            <a:spLocks noGrp="1"/>
          </p:cNvSpPr>
          <p:nvPr>
            <p:ph idx="1"/>
          </p:nvPr>
        </p:nvSpPr>
        <p:spPr>
          <a:xfrm>
            <a:off x="365125" y="1538818"/>
            <a:ext cx="8014250" cy="4385816"/>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The number of small electronic devices (low-power devices) has grown significantly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These devices need to be protected from threat actors</a:t>
            </a:r>
          </a:p>
          <a:p>
            <a:pPr>
              <a:lnSpc>
                <a:spcPct val="100000"/>
              </a:lnSpc>
            </a:pPr>
            <a:r>
              <a:rPr lang="en-US" dirty="0" smtClean="0">
                <a:solidFill>
                  <a:schemeClr val="tx1"/>
                </a:solidFill>
                <a:latin typeface="Arial" panose="020B0604020202020204" pitchFamily="34" charset="0"/>
                <a:cs typeface="Arial" panose="020B0604020202020204" pitchFamily="34" charset="0"/>
              </a:rPr>
              <a:t>Applications that require extremely fast response times also face cryptography limitations</a:t>
            </a:r>
          </a:p>
          <a:p>
            <a:pPr>
              <a:lnSpc>
                <a:spcPct val="100000"/>
              </a:lnSpc>
            </a:pPr>
            <a:r>
              <a:rPr lang="en-US" b="1" dirty="0" smtClean="0">
                <a:solidFill>
                  <a:schemeClr val="tx1"/>
                </a:solidFill>
                <a:latin typeface="Arial" panose="020B0604020202020204" pitchFamily="34" charset="0"/>
                <a:cs typeface="Arial" panose="020B0604020202020204" pitchFamily="34" charset="0"/>
              </a:rPr>
              <a:t>Resource vs. security constraint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limitation in providing strong cryptography due to the tug-of-war between available resources (time and energy) and the security provided by cryptography</a:t>
            </a:r>
          </a:p>
          <a:p>
            <a:pPr>
              <a:lnSpc>
                <a:spcPct val="100000"/>
              </a:lnSpc>
            </a:pPr>
            <a:r>
              <a:rPr lang="en-US" dirty="0" smtClean="0">
                <a:solidFill>
                  <a:schemeClr val="tx1"/>
                </a:solidFill>
                <a:latin typeface="Arial" panose="020B0604020202020204" pitchFamily="34" charset="0"/>
                <a:cs typeface="Arial" panose="020B0604020202020204" pitchFamily="34" charset="0"/>
              </a:rPr>
              <a:t>It is important that there be </a:t>
            </a:r>
            <a:r>
              <a:rPr lang="en-US" b="1" dirty="0" smtClean="0">
                <a:solidFill>
                  <a:schemeClr val="tx1"/>
                </a:solidFill>
                <a:latin typeface="Arial" panose="020B0604020202020204" pitchFamily="34" charset="0"/>
                <a:cs typeface="Arial" panose="020B0604020202020204" pitchFamily="34" charset="0"/>
              </a:rPr>
              <a:t>high resiliency </a:t>
            </a:r>
            <a:r>
              <a:rPr lang="en-US" dirty="0" smtClean="0">
                <a:solidFill>
                  <a:schemeClr val="tx1"/>
                </a:solidFill>
                <a:latin typeface="Arial" panose="020B0604020202020204" pitchFamily="34" charset="0"/>
                <a:cs typeface="Arial" panose="020B0604020202020204" pitchFamily="34" charset="0"/>
              </a:rPr>
              <a:t>in cryptography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ability to quickly recover from these resource vs. security constraints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58173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Cryptography Constraints (2 of 2)</a:t>
            </a:r>
          </a:p>
        </p:txBody>
      </p:sp>
      <p:pic>
        <p:nvPicPr>
          <p:cNvPr id="6" name="Picture 5" descr="Figure 3-4 Resource versus security constraint. An illustration shows Resource versus security constraint. A triangular illustration shows a reciprocal exchange between security, energy and latency and an inverted triangle within explains the resource versus security constraint. Strong security causes Low power and Low latenc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42627" y="2089496"/>
            <a:ext cx="4265146" cy="292064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80784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Cryptographic Algorithms</a:t>
            </a:r>
          </a:p>
        </p:txBody>
      </p:sp>
      <p:sp>
        <p:nvSpPr>
          <p:cNvPr id="3" name="Content Placeholder 2"/>
          <p:cNvSpPr>
            <a:spLocks noGrp="1"/>
          </p:cNvSpPr>
          <p:nvPr>
            <p:ph idx="1"/>
          </p:nvPr>
        </p:nvSpPr>
        <p:spPr>
          <a:xfrm>
            <a:off x="365125" y="1538818"/>
            <a:ext cx="8014250" cy="369331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 fundamental difference in cryptographic algorithms is the amount of data processed at a time</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Stream cipher </a:t>
            </a:r>
            <a:r>
              <a:rPr lang="en-US" altLang="en-US" sz="2000" dirty="0">
                <a:solidFill>
                  <a:schemeClr val="tx1"/>
                </a:solidFill>
                <a:latin typeface="Arial" panose="020B0604020202020204" pitchFamily="34" charset="0"/>
                <a:cs typeface="Arial" panose="020B0604020202020204" pitchFamily="34" charset="0"/>
              </a:rPr>
              <a:t>- takes one character and replaces it with another</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Block cipher </a:t>
            </a:r>
            <a:r>
              <a:rPr lang="en-US" altLang="en-US" sz="2000" dirty="0">
                <a:solidFill>
                  <a:schemeClr val="tx1"/>
                </a:solidFill>
                <a:latin typeface="Arial" panose="020B0604020202020204" pitchFamily="34" charset="0"/>
                <a:cs typeface="Arial" panose="020B0604020202020204" pitchFamily="34" charset="0"/>
              </a:rPr>
              <a:t>- manipulates an entire block of plaintext at one time</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Sponge function </a:t>
            </a:r>
            <a:r>
              <a:rPr lang="en-US" altLang="en-US" sz="2000" dirty="0">
                <a:solidFill>
                  <a:schemeClr val="tx1"/>
                </a:solidFill>
                <a:latin typeface="Arial" panose="020B0604020202020204" pitchFamily="34" charset="0"/>
                <a:cs typeface="Arial" panose="020B0604020202020204" pitchFamily="34" charset="0"/>
              </a:rPr>
              <a:t>- takes as input a string of any length and returns a string of any requested variable length</a:t>
            </a:r>
          </a:p>
          <a:p>
            <a:pPr>
              <a:lnSpc>
                <a:spcPct val="100000"/>
              </a:lnSpc>
              <a:defRPr/>
            </a:pPr>
            <a:r>
              <a:rPr lang="en-US" altLang="en-US" dirty="0">
                <a:solidFill>
                  <a:schemeClr val="tx1"/>
                </a:solidFill>
                <a:latin typeface="Arial" panose="020B0604020202020204" pitchFamily="34" charset="0"/>
                <a:cs typeface="Arial" panose="020B0604020202020204" pitchFamily="34" charset="0"/>
              </a:rPr>
              <a:t>Three categories of cryptographic algorithms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Hash algorithms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Symmetric cryptographic algorithms</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Asymmetric cryptographic </a:t>
            </a:r>
            <a:r>
              <a:rPr lang="en-US" altLang="en-US" sz="2000" dirty="0" smtClean="0">
                <a:solidFill>
                  <a:schemeClr val="tx1"/>
                </a:solidFill>
                <a:latin typeface="Arial" panose="020B0604020202020204" pitchFamily="34" charset="0"/>
                <a:cs typeface="Arial" panose="020B0604020202020204" pitchFamily="34" charset="0"/>
              </a:rPr>
              <a:t>algorithms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51331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Hash Algorithms (1 of 5)</a:t>
            </a:r>
          </a:p>
        </p:txBody>
      </p:sp>
      <p:sp>
        <p:nvSpPr>
          <p:cNvPr id="3" name="Content Placeholder 2"/>
          <p:cNvSpPr>
            <a:spLocks noGrp="1"/>
          </p:cNvSpPr>
          <p:nvPr>
            <p:ph idx="1"/>
          </p:nvPr>
        </p:nvSpPr>
        <p:spPr>
          <a:xfrm>
            <a:off x="365125" y="1538818"/>
            <a:ext cx="8245475" cy="323165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Hash algorithms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Creates </a:t>
            </a:r>
            <a:r>
              <a:rPr lang="en-US" altLang="en-US" sz="2000" dirty="0">
                <a:solidFill>
                  <a:schemeClr val="tx1"/>
                </a:solidFill>
                <a:latin typeface="Arial" panose="020B0604020202020204" pitchFamily="34" charset="0"/>
                <a:cs typeface="Arial" panose="020B0604020202020204" pitchFamily="34" charset="0"/>
              </a:rPr>
              <a:t>a unique “digital fingerprint” of a set of data and is commonly called </a:t>
            </a:r>
            <a:r>
              <a:rPr lang="en-US" altLang="en-US" sz="2000" b="1" dirty="0">
                <a:solidFill>
                  <a:schemeClr val="tx1"/>
                </a:solidFill>
                <a:latin typeface="Arial" panose="020B0604020202020204" pitchFamily="34" charset="0"/>
                <a:cs typeface="Arial" panose="020B0604020202020204" pitchFamily="34" charset="0"/>
              </a:rPr>
              <a:t>hashing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This fingerprint, called a digest (sometimes called a message digest or hash), represents the contents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Its contents cannot be used to reveal original data set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Is primarily used for comparison purposes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Hashing is intended to be one way in that its digest cannot be reversed to reveal the original set of data</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04320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Hash Algorithms (2 of 5)</a:t>
            </a:r>
          </a:p>
        </p:txBody>
      </p:sp>
      <p:sp>
        <p:nvSpPr>
          <p:cNvPr id="3" name="Content Placeholder 2"/>
          <p:cNvSpPr>
            <a:spLocks noGrp="1"/>
          </p:cNvSpPr>
          <p:nvPr>
            <p:ph idx="1"/>
          </p:nvPr>
        </p:nvSpPr>
        <p:spPr>
          <a:xfrm>
            <a:off x="365125" y="1538818"/>
            <a:ext cx="8415338" cy="332398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Secure hashing algorithm characteristics:</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Fixed size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Short and long data sets have the same size hash</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Unique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Two different data sets cannot produce the same hash</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Original</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Data set cannot be created to have a predefined hash</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Secure</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Resulting hash cannot be reversed to determine original </a:t>
            </a:r>
            <a:r>
              <a:rPr lang="en-US" altLang="en-US" sz="2000" dirty="0" smtClean="0">
                <a:solidFill>
                  <a:schemeClr val="tx1"/>
                </a:solidFill>
                <a:latin typeface="Arial" panose="020B0604020202020204" pitchFamily="34" charset="0"/>
                <a:cs typeface="Arial" panose="020B0604020202020204" pitchFamily="34" charset="0"/>
              </a:rPr>
              <a:t>plaintext</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205933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Hash Algorithms (3 of 5)</a:t>
            </a:r>
          </a:p>
        </p:txBody>
      </p:sp>
      <p:sp>
        <p:nvSpPr>
          <p:cNvPr id="3" name="Content Placeholder 2"/>
          <p:cNvSpPr>
            <a:spLocks noGrp="1"/>
          </p:cNvSpPr>
          <p:nvPr>
            <p:ph idx="1"/>
          </p:nvPr>
        </p:nvSpPr>
        <p:spPr>
          <a:xfrm>
            <a:off x="365125" y="1538818"/>
            <a:ext cx="7940675" cy="615553"/>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Hashing is often used as a check to verify that the original contents of an item has not been changed</a:t>
            </a:r>
            <a:endParaRPr lang="en-US" dirty="0" smtClean="0">
              <a:solidFill>
                <a:schemeClr val="tx1"/>
              </a:solidFill>
              <a:latin typeface="Arial" panose="020B0604020202020204" pitchFamily="34" charset="0"/>
              <a:cs typeface="Arial" panose="020B0604020202020204" pitchFamily="34" charset="0"/>
            </a:endParaRPr>
          </a:p>
        </p:txBody>
      </p:sp>
      <p:pic>
        <p:nvPicPr>
          <p:cNvPr id="5" name="Picture 4" descr="Figure 3-5 Verifying file integrity with digests. A table shows verifying file integrity with digests. The table columns are image name, direct, torrent, size, version and S H Ay 1 sum. Row 1: Image Name: Kali Linux 64 bit; Direct I S O; Torrent, torrent; size, 2.9 g; version, 2016.2; S H Ay 1, 2 5 c c 6 d 5 3 ay 8 b d 8 8 8 6 f c b 4 8 e b 4 f b b 4 c d f ay c 8 9 5 c 6 5. Row 2: Image Name: Kali Linux 32 bit; Direct I S O; Torrent, torrent; size, 2.9 g; version, 2016.2; S H Ay 1, 9 b 4 e 1 6 7 b 0 6 7 7 b b 0 c ay 1 4 0 9 9 c 3 7 9 e 0 4 1 3 2 6 2 e e f c 8 c. Row 3: Image Name: Kali Linux 64 bit light; Direct I S O; Torrent, torrent; size, 1.1 g; version, 2016.2; S H Ay 1, f 7 b d c 3 ay 5 0 f 1 7 7 2 2 6 b 3 b ay d c 3 d 3 e ay f c f 1 d 5 9 b 9 ay 5 e 6. Source: https://www.kali.org/download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6652" y="2590800"/>
            <a:ext cx="7309148" cy="325954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43772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80A9"/>
                </a:solidFill>
                <a:latin typeface="Arial" panose="020B0604020202020204" pitchFamily="34" charset="0"/>
                <a:cs typeface="Arial" panose="020B0604020202020204" pitchFamily="34" charset="0"/>
              </a:rPr>
              <a:t>Objectives</a:t>
            </a:r>
          </a:p>
        </p:txBody>
      </p:sp>
      <p:sp>
        <p:nvSpPr>
          <p:cNvPr id="3" name="Text Placeholder 2"/>
          <p:cNvSpPr>
            <a:spLocks noGrp="1"/>
          </p:cNvSpPr>
          <p:nvPr>
            <p:ph type="body" idx="1"/>
          </p:nvPr>
        </p:nvSpPr>
        <p:spPr>
          <a:xfrm>
            <a:off x="2641600" y="2942670"/>
            <a:ext cx="6273800" cy="2238930"/>
          </a:xfrm>
        </p:spPr>
        <p:txBody>
          <a:bodyPr/>
          <a:lstStyle/>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3.1 </a:t>
            </a:r>
            <a:r>
              <a:rPr lang="en-US" altLang="en-US" sz="2000" dirty="0" smtClean="0">
                <a:solidFill>
                  <a:schemeClr val="tx1"/>
                </a:solidFill>
                <a:latin typeface="Arial" panose="020B0604020202020204" pitchFamily="34" charset="0"/>
                <a:cs typeface="Arial" panose="020B0604020202020204" pitchFamily="34" charset="0"/>
              </a:rPr>
              <a:t>Define </a:t>
            </a:r>
            <a:r>
              <a:rPr lang="en-US" altLang="en-US" sz="2000" dirty="0">
                <a:solidFill>
                  <a:schemeClr val="tx1"/>
                </a:solidFill>
                <a:latin typeface="Arial" panose="020B0604020202020204" pitchFamily="34" charset="0"/>
                <a:cs typeface="Arial" panose="020B0604020202020204" pitchFamily="34" charset="0"/>
              </a:rPr>
              <a:t>cryptography</a:t>
            </a:r>
          </a:p>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3.2 </a:t>
            </a:r>
            <a:r>
              <a:rPr lang="en-US" altLang="en-US" sz="2000" dirty="0" smtClean="0">
                <a:solidFill>
                  <a:schemeClr val="tx1"/>
                </a:solidFill>
                <a:latin typeface="Arial" panose="020B0604020202020204" pitchFamily="34" charset="0"/>
                <a:cs typeface="Arial" panose="020B0604020202020204" pitchFamily="34" charset="0"/>
              </a:rPr>
              <a:t>Describe </a:t>
            </a:r>
            <a:r>
              <a:rPr lang="en-US" altLang="en-US" sz="2000" dirty="0">
                <a:solidFill>
                  <a:schemeClr val="tx1"/>
                </a:solidFill>
                <a:latin typeface="Arial" panose="020B0604020202020204" pitchFamily="34" charset="0"/>
                <a:cs typeface="Arial" panose="020B0604020202020204" pitchFamily="34" charset="0"/>
              </a:rPr>
              <a:t>hash, symmetric, and asymmetric cryptographic </a:t>
            </a:r>
            <a:r>
              <a:rPr lang="en-US" altLang="en-US" sz="2000" dirty="0" smtClean="0">
                <a:solidFill>
                  <a:schemeClr val="tx1"/>
                </a:solidFill>
                <a:latin typeface="Arial" panose="020B0604020202020204" pitchFamily="34" charset="0"/>
                <a:cs typeface="Arial" panose="020B0604020202020204" pitchFamily="34" charset="0"/>
              </a:rPr>
              <a:t>algorithms</a:t>
            </a:r>
          </a:p>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3.3 </a:t>
            </a:r>
            <a:r>
              <a:rPr lang="en-US" altLang="en-US" sz="2000" dirty="0" smtClean="0">
                <a:solidFill>
                  <a:schemeClr val="tx1"/>
                </a:solidFill>
                <a:latin typeface="Arial" panose="020B0604020202020204" pitchFamily="34" charset="0"/>
                <a:cs typeface="Arial" panose="020B0604020202020204" pitchFamily="34" charset="0"/>
              </a:rPr>
              <a:t>Explain different cryptographic attacks</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sz="2000" b="1" dirty="0" smtClean="0">
                <a:solidFill>
                  <a:srgbClr val="0080A9"/>
                </a:solidFill>
                <a:latin typeface="Arial" panose="020B0604020202020204" pitchFamily="34" charset="0"/>
                <a:cs typeface="Arial" panose="020B0604020202020204" pitchFamily="34" charset="0"/>
              </a:rPr>
              <a:t>3.4 </a:t>
            </a:r>
            <a:r>
              <a:rPr lang="en-US" altLang="en-US" sz="2000" dirty="0" smtClean="0">
                <a:solidFill>
                  <a:schemeClr val="tx1"/>
                </a:solidFill>
                <a:latin typeface="Arial" panose="020B0604020202020204" pitchFamily="34" charset="0"/>
                <a:cs typeface="Arial" panose="020B0604020202020204" pitchFamily="34" charset="0"/>
              </a:rPr>
              <a:t>List </a:t>
            </a:r>
            <a:r>
              <a:rPr lang="en-US" altLang="en-US" sz="2000" dirty="0">
                <a:solidFill>
                  <a:schemeClr val="tx1"/>
                </a:solidFill>
                <a:latin typeface="Arial" panose="020B0604020202020204" pitchFamily="34" charset="0"/>
                <a:cs typeface="Arial" panose="020B0604020202020204" pitchFamily="34" charset="0"/>
              </a:rPr>
              <a:t>the various ways in which cryptography is used</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Hash Algorithms (4 of 5)</a:t>
            </a:r>
          </a:p>
        </p:txBody>
      </p:sp>
      <p:sp>
        <p:nvSpPr>
          <p:cNvPr id="3" name="Content Placeholder 2"/>
          <p:cNvSpPr>
            <a:spLocks noGrp="1"/>
          </p:cNvSpPr>
          <p:nvPr>
            <p:ph idx="1"/>
          </p:nvPr>
        </p:nvSpPr>
        <p:spPr>
          <a:xfrm>
            <a:off x="365125" y="1538818"/>
            <a:ext cx="8169275" cy="4078039"/>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Message Digest 5 (</a:t>
            </a:r>
            <a:r>
              <a:rPr lang="en-US" altLang="en-US" b="1" dirty="0" smtClean="0">
                <a:solidFill>
                  <a:schemeClr val="tx1"/>
                </a:solidFill>
                <a:latin typeface="Arial" panose="020B0604020202020204" pitchFamily="34" charset="0"/>
                <a:cs typeface="Arial" panose="020B0604020202020204" pitchFamily="34" charset="0"/>
              </a:rPr>
              <a:t>M</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D5</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Most well-known of the 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 hash algorithms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Message length padded to 512 bits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Weaknesses in compression function could lead to collisions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Some security experts recommend using a more secure hash algorithm</a:t>
            </a:r>
          </a:p>
          <a:p>
            <a:pPr>
              <a:lnSpc>
                <a:spcPct val="100000"/>
              </a:lnSpc>
            </a:pPr>
            <a:r>
              <a:rPr lang="en-US" altLang="en-US" b="1" dirty="0">
                <a:solidFill>
                  <a:schemeClr val="tx1"/>
                </a:solidFill>
                <a:latin typeface="Arial" panose="020B0604020202020204" pitchFamily="34" charset="0"/>
                <a:cs typeface="Arial" panose="020B0604020202020204" pitchFamily="34" charset="0"/>
              </a:rPr>
              <a:t>Secure Hash Algorithm (</a:t>
            </a:r>
            <a:r>
              <a:rPr lang="en-US" altLang="en-US" b="1" dirty="0" smtClean="0">
                <a:solidFill>
                  <a:schemeClr val="tx1"/>
                </a:solidFill>
                <a:latin typeface="Arial" panose="020B0604020202020204" pitchFamily="34" charset="0"/>
                <a:cs typeface="Arial" panose="020B0604020202020204" pitchFamily="34" charset="0"/>
              </a:rPr>
              <a:t>S</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H</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A</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More secure than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H</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A-2 is currently considered to be a secure hash</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H</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A-3 was announced as a new standard in 2015 and may be suitable for low-power devices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950174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Hash Algorithms (5 of 5)</a:t>
            </a:r>
          </a:p>
        </p:txBody>
      </p:sp>
      <p:sp>
        <p:nvSpPr>
          <p:cNvPr id="3" name="Content Placeholder 2"/>
          <p:cNvSpPr>
            <a:spLocks noGrp="1"/>
          </p:cNvSpPr>
          <p:nvPr>
            <p:ph idx="1"/>
          </p:nvPr>
        </p:nvSpPr>
        <p:spPr>
          <a:xfrm>
            <a:off x="365125" y="1538818"/>
            <a:ext cx="8415338" cy="3754874"/>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Race Integrity Primitives Evaluation Message Digest (</a:t>
            </a:r>
            <a:r>
              <a:rPr lang="en-US" altLang="en-US" b="1" dirty="0" smtClean="0">
                <a:solidFill>
                  <a:schemeClr val="tx1"/>
                </a:solidFill>
                <a:latin typeface="Arial" panose="020B0604020202020204" pitchFamily="34" charset="0"/>
                <a:cs typeface="Arial" panose="020B0604020202020204" pitchFamily="34" charset="0"/>
              </a:rPr>
              <a:t>R</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I</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E</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M</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D</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primary design feature is two different and independent parallel chains of computation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 results are combined at end of process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Several version of R</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I</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E</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M</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a:t>
            </a:r>
          </a:p>
          <a:p>
            <a:pPr lvl="2">
              <a:lnSpc>
                <a:spcPct val="100000"/>
              </a:lnSpc>
            </a:pPr>
            <a:r>
              <a:rPr lang="en-US" sz="2000"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D -128, </a:t>
            </a:r>
            <a:r>
              <a:rPr lang="en-US" sz="2000"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 </a:t>
            </a:r>
            <a:r>
              <a:rPr lang="en-US" sz="2000" dirty="0" smtClean="0">
                <a:solidFill>
                  <a:schemeClr val="tx1"/>
                </a:solidFill>
                <a:latin typeface="Arial" panose="020B0604020202020204" pitchFamily="34" charset="0"/>
                <a:cs typeface="Arial" panose="020B0604020202020204" pitchFamily="34" charset="0"/>
              </a:rPr>
              <a:t>-256, and </a:t>
            </a:r>
            <a:r>
              <a:rPr lang="en-US" sz="2000" dirty="0">
                <a:solidFill>
                  <a:schemeClr val="tx1"/>
                </a:solidFill>
                <a:latin typeface="Arial" panose="020B0604020202020204" pitchFamily="34" charset="0"/>
                <a:cs typeface="Arial" panose="020B0604020202020204" pitchFamily="34" charset="0"/>
              </a:rPr>
              <a:t>R</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I</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P</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E</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M</a:t>
            </a:r>
            <a:r>
              <a:rPr lang="en-US" sz="100" dirty="0">
                <a:solidFill>
                  <a:schemeClr val="tx1"/>
                </a:solidFill>
                <a:latin typeface="Arial" panose="020B0604020202020204" pitchFamily="34" charset="0"/>
                <a:cs typeface="Arial" panose="020B0604020202020204" pitchFamily="34" charset="0"/>
              </a:rPr>
              <a:t> </a:t>
            </a:r>
            <a:r>
              <a:rPr lang="en-US" sz="2000" dirty="0">
                <a:solidFill>
                  <a:schemeClr val="tx1"/>
                </a:solidFill>
                <a:latin typeface="Arial" panose="020B0604020202020204" pitchFamily="34" charset="0"/>
                <a:cs typeface="Arial" panose="020B0604020202020204" pitchFamily="34" charset="0"/>
              </a:rPr>
              <a:t>D </a:t>
            </a:r>
            <a:r>
              <a:rPr lang="en-US" sz="2000" dirty="0" smtClean="0">
                <a:solidFill>
                  <a:schemeClr val="tx1"/>
                </a:solidFill>
                <a:latin typeface="Arial" panose="020B0604020202020204" pitchFamily="34" charset="0"/>
                <a:cs typeface="Arial" panose="020B0604020202020204" pitchFamily="34" charset="0"/>
              </a:rPr>
              <a:t>-320</a:t>
            </a:r>
          </a:p>
          <a:p>
            <a:pPr>
              <a:lnSpc>
                <a:spcPct val="100000"/>
              </a:lnSpc>
              <a:defRPr/>
            </a:pPr>
            <a:r>
              <a:rPr lang="en-US" altLang="en-US" b="1" dirty="0">
                <a:solidFill>
                  <a:schemeClr val="tx1"/>
                </a:solidFill>
                <a:latin typeface="Arial" panose="020B0604020202020204" pitchFamily="34" charset="0"/>
                <a:cs typeface="Arial" panose="020B0604020202020204" pitchFamily="34" charset="0"/>
              </a:rPr>
              <a:t>Hashed Message Authentication Code (</a:t>
            </a:r>
            <a:r>
              <a:rPr lang="en-US" altLang="en-US" b="1" dirty="0" smtClean="0">
                <a:solidFill>
                  <a:schemeClr val="tx1"/>
                </a:solidFill>
                <a:latin typeface="Arial" panose="020B0604020202020204" pitchFamily="34" charset="0"/>
                <a:cs typeface="Arial" panose="020B0604020202020204" pitchFamily="34" charset="0"/>
              </a:rPr>
              <a:t>H</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M</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A</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C</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A hash variation providing improved security</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Uses a “shared secret key” possessed by sender and receiver</a:t>
            </a:r>
          </a:p>
          <a:p>
            <a:pPr lvl="1">
              <a:lnSpc>
                <a:spcPct val="100000"/>
              </a:lnSpc>
              <a:defRPr/>
            </a:pPr>
            <a:r>
              <a:rPr lang="en-US" altLang="en-US" sz="2000" dirty="0">
                <a:solidFill>
                  <a:schemeClr val="tx1"/>
                </a:solidFill>
                <a:latin typeface="Arial" panose="020B0604020202020204" pitchFamily="34" charset="0"/>
                <a:cs typeface="Arial" panose="020B0604020202020204" pitchFamily="34" charset="0"/>
              </a:rPr>
              <a:t>Receiver uses a key to decrypt the </a:t>
            </a:r>
            <a:r>
              <a:rPr lang="en-US" altLang="en-US" sz="2000" dirty="0" smtClean="0">
                <a:solidFill>
                  <a:schemeClr val="tx1"/>
                </a:solidFill>
                <a:latin typeface="Arial" panose="020B0604020202020204" pitchFamily="34" charset="0"/>
                <a:cs typeface="Arial" panose="020B0604020202020204" pitchFamily="34" charset="0"/>
              </a:rPr>
              <a:t>hash</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385988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Symmetric</a:t>
            </a:r>
            <a:r>
              <a:rPr lang="en-US" sz="2800" dirty="0" smtClean="0">
                <a:latin typeface="Arial" panose="020B0604020202020204" pitchFamily="34" charset="0"/>
                <a:cs typeface="Arial" panose="020B0604020202020204" pitchFamily="34" charset="0"/>
              </a:rPr>
              <a:t> </a:t>
            </a:r>
            <a:r>
              <a:rPr lang="en-US" sz="2800" b="1" dirty="0">
                <a:solidFill>
                  <a:srgbClr val="0080A9"/>
                </a:solidFill>
                <a:latin typeface="Arial" panose="020B0604020202020204" pitchFamily="34" charset="0"/>
                <a:cs typeface="Arial" panose="020B0604020202020204" pitchFamily="34" charset="0"/>
              </a:rPr>
              <a:t>Cryptographic Algorithms (1 of 5)</a:t>
            </a:r>
          </a:p>
        </p:txBody>
      </p:sp>
      <p:sp>
        <p:nvSpPr>
          <p:cNvPr id="3" name="Content Placeholder 2"/>
          <p:cNvSpPr>
            <a:spLocks noGrp="1"/>
          </p:cNvSpPr>
          <p:nvPr>
            <p:ph idx="1"/>
          </p:nvPr>
        </p:nvSpPr>
        <p:spPr>
          <a:xfrm>
            <a:off x="365125" y="1538818"/>
            <a:ext cx="8014250" cy="369331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Symmetric cryptographic algorithms - use the same single key to encrypt and decrypt a document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Original cryptographic algorithms were symmetric</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Also called </a:t>
            </a:r>
            <a:r>
              <a:rPr lang="en-US" altLang="en-US" sz="2000" b="1" dirty="0">
                <a:solidFill>
                  <a:schemeClr val="tx1"/>
                </a:solidFill>
                <a:latin typeface="Arial" panose="020B0604020202020204" pitchFamily="34" charset="0"/>
                <a:cs typeface="Arial" panose="020B0604020202020204" pitchFamily="34" charset="0"/>
              </a:rPr>
              <a:t>private key cryptography </a:t>
            </a:r>
            <a:r>
              <a:rPr lang="en-US" altLang="en-US" sz="2000" dirty="0">
                <a:solidFill>
                  <a:schemeClr val="tx1"/>
                </a:solidFill>
                <a:latin typeface="Arial" panose="020B0604020202020204" pitchFamily="34" charset="0"/>
                <a:cs typeface="Arial" panose="020B0604020202020204" pitchFamily="34" charset="0"/>
              </a:rPr>
              <a:t>(the key is kept private between sender and receiver)</a:t>
            </a:r>
          </a:p>
          <a:p>
            <a:pPr>
              <a:lnSpc>
                <a:spcPct val="100000"/>
              </a:lnSpc>
            </a:pPr>
            <a:r>
              <a:rPr lang="en-US" altLang="en-US" dirty="0">
                <a:solidFill>
                  <a:schemeClr val="tx1"/>
                </a:solidFill>
                <a:latin typeface="Arial" panose="020B0604020202020204" pitchFamily="34" charset="0"/>
                <a:cs typeface="Arial" panose="020B0604020202020204" pitchFamily="34" charset="0"/>
              </a:rPr>
              <a:t>Common algorithms include: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Data Encryption Standard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Triple Data Encryption Standard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Advanced Encryption Standard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Several other </a:t>
            </a:r>
            <a:r>
              <a:rPr lang="en-US" altLang="en-US" sz="2000" dirty="0" smtClean="0">
                <a:solidFill>
                  <a:schemeClr val="tx1"/>
                </a:solidFill>
                <a:latin typeface="Arial" panose="020B0604020202020204" pitchFamily="34" charset="0"/>
                <a:cs typeface="Arial" panose="020B0604020202020204" pitchFamily="34" charset="0"/>
              </a:rPr>
              <a:t>algorithms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224749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Symmetric Cryptographic Algorithms (2 of 5)</a:t>
            </a:r>
          </a:p>
        </p:txBody>
      </p:sp>
      <p:pic>
        <p:nvPicPr>
          <p:cNvPr id="6" name="Picture 5" descr="Figure 3-6 Symmetric(private key) cryptography. An illustration shows a cryptographic process of transmitting a plain text from Bob the sender to Alice the receiver through a symmetric or private key cryptography. The order of the encryption process is as follows: plaintext passes through an encryption algorithm with a key and is converted to a ciphertext. The ciphertext is transmitted to a remote user. The ciphertext passes through a decryption algorithm with a key resulting in the original plaintext message. The encryption and the decryption algorithms use identical key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5228" y="1371600"/>
            <a:ext cx="4939944" cy="455828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88382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Symmetric Cryptographic Algorithms (3 of 5)</a:t>
            </a:r>
          </a:p>
        </p:txBody>
      </p:sp>
      <p:sp>
        <p:nvSpPr>
          <p:cNvPr id="3" name="Content Placeholder 2"/>
          <p:cNvSpPr>
            <a:spLocks noGrp="1"/>
          </p:cNvSpPr>
          <p:nvPr>
            <p:ph idx="1"/>
          </p:nvPr>
        </p:nvSpPr>
        <p:spPr>
          <a:xfrm>
            <a:off x="365125" y="1538818"/>
            <a:ext cx="8415338" cy="3077766"/>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Data Encryption Standard (</a:t>
            </a:r>
            <a:r>
              <a:rPr lang="en-US" altLang="en-US" b="1" dirty="0" smtClean="0">
                <a:solidFill>
                  <a:schemeClr val="tx1"/>
                </a:solidFill>
                <a:latin typeface="Arial" panose="020B0604020202020204" pitchFamily="34" charset="0"/>
                <a:cs typeface="Arial" panose="020B0604020202020204" pitchFamily="34" charset="0"/>
              </a:rPr>
              <a:t>D</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E</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S</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Based on product originally designed in early 1970s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a 56-bit key and is a block cipher</a:t>
            </a:r>
          </a:p>
          <a:p>
            <a:pPr>
              <a:lnSpc>
                <a:spcPct val="100000"/>
              </a:lnSpc>
            </a:pPr>
            <a:r>
              <a:rPr lang="en-US" altLang="en-US" b="1" dirty="0">
                <a:solidFill>
                  <a:schemeClr val="tx1"/>
                </a:solidFill>
                <a:latin typeface="Arial" panose="020B0604020202020204" pitchFamily="34" charset="0"/>
                <a:cs typeface="Arial" panose="020B0604020202020204" pitchFamily="34" charset="0"/>
              </a:rPr>
              <a:t>Triple Data Encryption standard (</a:t>
            </a:r>
            <a:r>
              <a:rPr lang="en-US" altLang="en-US" b="1" dirty="0" smtClean="0">
                <a:solidFill>
                  <a:schemeClr val="tx1"/>
                </a:solidFill>
                <a:latin typeface="Arial" panose="020B0604020202020204" pitchFamily="34" charset="0"/>
                <a:cs typeface="Arial" panose="020B0604020202020204" pitchFamily="34" charset="0"/>
              </a:rPr>
              <a:t>3</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D</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E</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S</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Designed to replace </a:t>
            </a:r>
            <a:r>
              <a:rPr lang="en-US" altLang="en-US" sz="2000"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three rounds of encryption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Ciphertext of first round becomes input for second iteration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Most secure versions use different keys used for each </a:t>
            </a:r>
            <a:r>
              <a:rPr lang="en-US" altLang="en-US" sz="2000" dirty="0" smtClean="0">
                <a:solidFill>
                  <a:schemeClr val="tx1"/>
                </a:solidFill>
                <a:latin typeface="Arial" panose="020B0604020202020204" pitchFamily="34" charset="0"/>
                <a:cs typeface="Arial" panose="020B0604020202020204" pitchFamily="34" charset="0"/>
              </a:rPr>
              <a:t>round</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8437230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Symmetric Cryptographic Algorithms (4 of 5)</a:t>
            </a:r>
          </a:p>
        </p:txBody>
      </p:sp>
      <p:pic>
        <p:nvPicPr>
          <p:cNvPr id="6" name="Picture 5" descr="Figure 3-7 3 D E S. An illustration shows the process of 3 d e s. The process is listed as follows: plaintext goes though encryption algorithm 1 with key producing ciphertext 1. Cyphertext 1 goes through encryption 2 algorithm 2 with a new key producing ciphertext 2. Ciphertext 2 goes though encryption algorithm 3 with key 3 producing ciphertext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400" y="1285428"/>
            <a:ext cx="3026072" cy="463568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307315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Symmetric Cryptographic Algorithms (5 of 5)</a:t>
            </a:r>
          </a:p>
        </p:txBody>
      </p:sp>
      <p:sp>
        <p:nvSpPr>
          <p:cNvPr id="3" name="Content Placeholder 2"/>
          <p:cNvSpPr>
            <a:spLocks noGrp="1"/>
          </p:cNvSpPr>
          <p:nvPr>
            <p:ph idx="1"/>
          </p:nvPr>
        </p:nvSpPr>
        <p:spPr>
          <a:xfrm>
            <a:off x="365125" y="1538818"/>
            <a:ext cx="8415338" cy="4493538"/>
          </a:xfrm>
        </p:spPr>
        <p:txBody>
          <a:bodyPr/>
          <a:lstStyle/>
          <a:p>
            <a:pPr>
              <a:lnSpc>
                <a:spcPct val="100000"/>
              </a:lnSpc>
            </a:pPr>
            <a:r>
              <a:rPr lang="en-US" altLang="en-US" sz="1800" b="1" dirty="0">
                <a:solidFill>
                  <a:schemeClr val="tx1"/>
                </a:solidFill>
                <a:latin typeface="Arial" panose="020B0604020202020204" pitchFamily="34" charset="0"/>
                <a:cs typeface="Arial" panose="020B0604020202020204" pitchFamily="34" charset="0"/>
              </a:rPr>
              <a:t>Advanced Encryption Standard (</a:t>
            </a:r>
            <a:r>
              <a:rPr lang="en-US" altLang="en-US" sz="1800" b="1" dirty="0" smtClean="0">
                <a:solidFill>
                  <a:schemeClr val="tx1"/>
                </a:solidFill>
                <a:latin typeface="Arial" panose="020B0604020202020204" pitchFamily="34" charset="0"/>
                <a:cs typeface="Arial" panose="020B0604020202020204" pitchFamily="34" charset="0"/>
              </a:rPr>
              <a:t>A</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E</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S</a:t>
            </a:r>
            <a:r>
              <a:rPr lang="en-US" altLang="en-US" sz="1800"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 symmetric cipher approved by the </a:t>
            </a:r>
            <a:r>
              <a:rPr lang="en-US" altLang="en-US"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 </a:t>
            </a:r>
            <a:r>
              <a:rPr lang="en-US" altLang="en-US" dirty="0">
                <a:solidFill>
                  <a:schemeClr val="tx1"/>
                </a:solidFill>
                <a:latin typeface="Arial" panose="020B0604020202020204" pitchFamily="34" charset="0"/>
                <a:cs typeface="Arial" panose="020B0604020202020204" pitchFamily="34" charset="0"/>
              </a:rPr>
              <a:t>in 2000 as a replacement for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Performs </a:t>
            </a:r>
            <a:r>
              <a:rPr lang="en-US" altLang="en-US" dirty="0">
                <a:solidFill>
                  <a:schemeClr val="tx1"/>
                </a:solidFill>
                <a:latin typeface="Arial" panose="020B0604020202020204" pitchFamily="34" charset="0"/>
                <a:cs typeface="Arial" panose="020B0604020202020204" pitchFamily="34" charset="0"/>
              </a:rPr>
              <a:t>three steps on every block (128 bits) of plaintext</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Designed to be secure well into the future</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Other Algorithms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Rivest Cipher (</a:t>
            </a:r>
            <a:r>
              <a:rPr lang="en-US" altLang="en-US"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C</a:t>
            </a:r>
            <a:r>
              <a:rPr lang="en-US" altLang="en-US"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Family of cipher algorithms designed by Ron Rivest</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Blowfish</a:t>
            </a:r>
            <a:endParaRPr lang="en-US" altLang="en-US" dirty="0">
              <a:solidFill>
                <a:schemeClr val="tx1"/>
              </a:solidFill>
              <a:latin typeface="Arial" panose="020B0604020202020204" pitchFamily="34" charset="0"/>
              <a:cs typeface="Arial" panose="020B0604020202020204" pitchFamily="34" charset="0"/>
            </a:endParaRP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Block cipher operating on 64-bit blocks with key lengths from 32-448 bits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No significant weaknesses have been identified</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International Data Encryption Algorithm (</a:t>
            </a:r>
            <a:r>
              <a:rPr lang="en-US" altLang="en-US"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D</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A</a:t>
            </a:r>
            <a:r>
              <a:rPr lang="en-US" altLang="en-US"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Used in European nations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Block cipher processing 64 bits with a 128-bit key with 8 </a:t>
            </a:r>
            <a:r>
              <a:rPr lang="en-US" altLang="en-US" sz="1800" dirty="0" smtClean="0">
                <a:solidFill>
                  <a:schemeClr val="tx1"/>
                </a:solidFill>
                <a:latin typeface="Arial" panose="020B0604020202020204" pitchFamily="34" charset="0"/>
                <a:cs typeface="Arial" panose="020B0604020202020204" pitchFamily="34" charset="0"/>
              </a:rPr>
              <a:t>rounds</a:t>
            </a:r>
            <a:endParaRPr lang="en-US" altLang="en-US" sz="18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1451095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Algorithms (1 of 8)</a:t>
            </a:r>
          </a:p>
        </p:txBody>
      </p:sp>
      <p:sp>
        <p:nvSpPr>
          <p:cNvPr id="3" name="Content Placeholder 2"/>
          <p:cNvSpPr>
            <a:spLocks noGrp="1"/>
          </p:cNvSpPr>
          <p:nvPr>
            <p:ph idx="1"/>
          </p:nvPr>
        </p:nvSpPr>
        <p:spPr>
          <a:xfrm>
            <a:off x="365125" y="1538818"/>
            <a:ext cx="8415338" cy="300082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Weakness of symmetric algorithms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Distributing and maintaining a secure single key among multiple users distributed geographically</a:t>
            </a:r>
          </a:p>
          <a:p>
            <a:pPr>
              <a:lnSpc>
                <a:spcPct val="100000"/>
              </a:lnSpc>
            </a:pPr>
            <a:r>
              <a:rPr lang="en-US" altLang="en-US" dirty="0">
                <a:solidFill>
                  <a:schemeClr val="tx1"/>
                </a:solidFill>
                <a:latin typeface="Arial" panose="020B0604020202020204" pitchFamily="34" charset="0"/>
                <a:cs typeface="Arial" panose="020B0604020202020204" pitchFamily="34" charset="0"/>
              </a:rPr>
              <a:t>Asymmetric cryptographic algorithms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Also known as </a:t>
            </a:r>
            <a:r>
              <a:rPr lang="en-US" altLang="en-US" sz="2000" b="1" dirty="0">
                <a:solidFill>
                  <a:schemeClr val="tx1"/>
                </a:solidFill>
                <a:latin typeface="Arial" panose="020B0604020202020204" pitchFamily="34" charset="0"/>
                <a:cs typeface="Arial" panose="020B0604020202020204" pitchFamily="34" charset="0"/>
              </a:rPr>
              <a:t>public key cryptography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two mathematically related keys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Public key available to everyone and freely distributed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Private key known only to individual to whom it belongs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7179038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Algorithms (2 of 8)</a:t>
            </a:r>
          </a:p>
        </p:txBody>
      </p:sp>
      <p:pic>
        <p:nvPicPr>
          <p:cNvPr id="6" name="Picture 5" descr="Figure 3-8 Asymmetric (private key) cryptography. An illustration shows a cryptographic process of transmitting a plain text from Bob the sender to Alice the receiver through an asymmetric or public key cryptography. The order of the encryption process is as follows: plaintext passes through an encryption algorithm with Alice’s public key and is converted to a ciphertext. The ciphertext is transmitted to a remote user. The ciphertext passes through a decryption algorithm with Alice’s private key resulting in the original plaintext message. The encryption and the decryption algorithms use different key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1128" y="1381836"/>
            <a:ext cx="5394800" cy="437463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968419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Algorithms (3 of 8)</a:t>
            </a:r>
          </a:p>
        </p:txBody>
      </p:sp>
      <p:sp>
        <p:nvSpPr>
          <p:cNvPr id="3" name="Content Placeholder 2"/>
          <p:cNvSpPr>
            <a:spLocks noGrp="1"/>
          </p:cNvSpPr>
          <p:nvPr>
            <p:ph idx="1"/>
          </p:nvPr>
        </p:nvSpPr>
        <p:spPr>
          <a:xfrm>
            <a:off x="365125" y="1538818"/>
            <a:ext cx="8415338" cy="3847207"/>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Important principles</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Key pairs</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Public key</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Private key</a:t>
            </a:r>
          </a:p>
          <a:p>
            <a:pPr lvl="1">
              <a:lnSpc>
                <a:spcPct val="100000"/>
              </a:lnSpc>
            </a:pPr>
            <a:r>
              <a:rPr lang="en-US" altLang="en-US" sz="2000" b="1" dirty="0">
                <a:solidFill>
                  <a:schemeClr val="tx1"/>
                </a:solidFill>
                <a:latin typeface="Arial" panose="020B0604020202020204" pitchFamily="34" charset="0"/>
                <a:cs typeface="Arial" panose="020B0604020202020204" pitchFamily="34" charset="0"/>
              </a:rPr>
              <a:t>Both directions </a:t>
            </a:r>
            <a:r>
              <a:rPr lang="en-US" altLang="en-US" sz="2000" dirty="0">
                <a:solidFill>
                  <a:schemeClr val="tx1"/>
                </a:solidFill>
                <a:latin typeface="Arial" panose="020B0604020202020204" pitchFamily="34" charset="0"/>
                <a:cs typeface="Arial" panose="020B0604020202020204" pitchFamily="34" charset="0"/>
              </a:rPr>
              <a:t>- keys can work in both </a:t>
            </a:r>
            <a:r>
              <a:rPr lang="en-US" altLang="en-US" sz="2000" dirty="0" smtClean="0">
                <a:solidFill>
                  <a:schemeClr val="tx1"/>
                </a:solidFill>
                <a:latin typeface="Arial" panose="020B0604020202020204" pitchFamily="34" charset="0"/>
                <a:cs typeface="Arial" panose="020B0604020202020204" pitchFamily="34" charset="0"/>
              </a:rPr>
              <a:t>directions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Common asymmetric cryptographic algorithms: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A</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Elliptic Curve Cryptography</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Digital Signature Algorithm</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Those relating to Key Exchange</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3546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Defining Cryptography</a:t>
            </a:r>
          </a:p>
        </p:txBody>
      </p:sp>
      <p:sp>
        <p:nvSpPr>
          <p:cNvPr id="3" name="Content Placeholder 2"/>
          <p:cNvSpPr>
            <a:spLocks noGrp="1"/>
          </p:cNvSpPr>
          <p:nvPr>
            <p:ph idx="1"/>
          </p:nvPr>
        </p:nvSpPr>
        <p:spPr>
          <a:xfrm>
            <a:off x="365125" y="1538818"/>
            <a:ext cx="8415338" cy="176971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Defining cryptography involves: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Understanding what it is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Understanding what it can do</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Understanding how cryptography can be used as a security tool to protect </a:t>
            </a:r>
            <a:r>
              <a:rPr lang="en-US" altLang="en-US" sz="2000" dirty="0" smtClean="0">
                <a:solidFill>
                  <a:schemeClr val="tx1"/>
                </a:solidFill>
                <a:latin typeface="Arial" panose="020B0604020202020204" pitchFamily="34" charset="0"/>
                <a:cs typeface="Arial" panose="020B0604020202020204" pitchFamily="34" charset="0"/>
              </a:rPr>
              <a:t>data</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7878366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Algorithms (4 of 8)</a:t>
            </a:r>
          </a:p>
        </p:txBody>
      </p:sp>
      <p:sp>
        <p:nvSpPr>
          <p:cNvPr id="3" name="Content Placeholder 2"/>
          <p:cNvSpPr>
            <a:spLocks noGrp="1"/>
          </p:cNvSpPr>
          <p:nvPr>
            <p:ph idx="1"/>
          </p:nvPr>
        </p:nvSpPr>
        <p:spPr>
          <a:xfrm>
            <a:off x="365125" y="1538818"/>
            <a:ext cx="8415338" cy="4062651"/>
          </a:xfrm>
        </p:spPr>
        <p:txBody>
          <a:bodyPr/>
          <a:lstStyle/>
          <a:p>
            <a:pPr>
              <a:lnSpc>
                <a:spcPct val="100000"/>
              </a:lnSpc>
            </a:pPr>
            <a:r>
              <a:rPr lang="en-US" altLang="en-US" b="1" dirty="0" smtClean="0">
                <a:solidFill>
                  <a:schemeClr val="tx1"/>
                </a:solidFill>
                <a:latin typeface="Arial" panose="020B0604020202020204" pitchFamily="34" charset="0"/>
                <a:cs typeface="Arial" panose="020B0604020202020204" pitchFamily="34" charset="0"/>
              </a:rPr>
              <a:t>R</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S</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A</a:t>
            </a:r>
            <a:endParaRPr lang="en-US" altLang="en-US" b="1"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Published in 1977 and patented by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 </a:t>
            </a:r>
            <a:r>
              <a:rPr lang="en-US" altLang="en-US" sz="2000" dirty="0">
                <a:solidFill>
                  <a:schemeClr val="tx1"/>
                </a:solidFill>
                <a:latin typeface="Arial" panose="020B0604020202020204" pitchFamily="34" charset="0"/>
                <a:cs typeface="Arial" panose="020B0604020202020204" pitchFamily="34" charset="0"/>
              </a:rPr>
              <a:t>in 1983</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Most common asymmetric cryptography algorithm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two large prime numbers</a:t>
            </a:r>
          </a:p>
          <a:p>
            <a:pPr>
              <a:lnSpc>
                <a:spcPct val="100000"/>
              </a:lnSpc>
            </a:pPr>
            <a:r>
              <a:rPr lang="en-US" altLang="en-US" b="1" dirty="0">
                <a:solidFill>
                  <a:schemeClr val="tx1"/>
                </a:solidFill>
                <a:latin typeface="Arial" panose="020B0604020202020204" pitchFamily="34" charset="0"/>
                <a:cs typeface="Arial" panose="020B0604020202020204" pitchFamily="34" charset="0"/>
              </a:rPr>
              <a:t>Elliptic curve cryptography (</a:t>
            </a:r>
            <a:r>
              <a:rPr lang="en-US" altLang="en-US" b="1" dirty="0" smtClean="0">
                <a:solidFill>
                  <a:schemeClr val="tx1"/>
                </a:solidFill>
                <a:latin typeface="Arial" panose="020B0604020202020204" pitchFamily="34" charset="0"/>
                <a:cs typeface="Arial" panose="020B0604020202020204" pitchFamily="34" charset="0"/>
              </a:rPr>
              <a:t>E</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C</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C</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Users share one elliptic curve and one point on the curve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less computing power than prime number-based asymmetric cryptography</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Key sizes are </a:t>
            </a:r>
            <a:r>
              <a:rPr lang="en-US" altLang="en-US" sz="2000" dirty="0" smtClean="0">
                <a:solidFill>
                  <a:schemeClr val="tx1"/>
                </a:solidFill>
                <a:latin typeface="Arial" panose="020B0604020202020204" pitchFamily="34" charset="0"/>
                <a:cs typeface="Arial" panose="020B0604020202020204" pitchFamily="34" charset="0"/>
              </a:rPr>
              <a:t>smaller</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Considered as an alternative for prime-number-based asymmetric cryptography for mobile and wireless devices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52250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Algorithms (5 of 8)</a:t>
            </a:r>
          </a:p>
        </p:txBody>
      </p:sp>
      <p:pic>
        <p:nvPicPr>
          <p:cNvPr id="6" name="Picture 5" descr="Figure 3-9 Elliptic curve cryptography (E C C). A curve graph shows Elliptic curve cryptography or E C C. Point Ay is marked on the curve in the third quadrant, point B is marked on the curve in the first quadrant, C prime is marked on the curve in the first quadrant and point C is marked on the curve in the fourth quadrant; the curve passes through the following points: C: 2, minus 2; X: 0, minus 2; Ay: minus 2, minus 2; X prime: minus 2.5, 0; Y: 0, 2; B: 1, 1; C prime, 2, 2; a dotted line connects C and C. A line passes through the points Ay, B and C."/>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51830" y="1696861"/>
            <a:ext cx="5073396" cy="374003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577093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Algorithms (6 of 8)</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Digital </a:t>
            </a:r>
            <a:r>
              <a:rPr lang="en-US" altLang="en-US" b="1" dirty="0" smtClean="0">
                <a:solidFill>
                  <a:schemeClr val="tx1"/>
                </a:solidFill>
                <a:latin typeface="Arial" panose="020B0604020202020204" pitchFamily="34" charset="0"/>
                <a:cs typeface="Arial" panose="020B0604020202020204" pitchFamily="34" charset="0"/>
              </a:rPr>
              <a:t>Signature Algorithm (D</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S</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
            </a:r>
            <a:r>
              <a:rPr lang="en-US" altLang="en-US" sz="2000" dirty="0" smtClean="0">
                <a:solidFill>
                  <a:schemeClr val="tx1"/>
                </a:solidFill>
                <a:latin typeface="Arial" panose="020B0604020202020204" pitchFamily="34" charset="0"/>
                <a:cs typeface="Arial" panose="020B0604020202020204" pitchFamily="34" charset="0"/>
              </a:rPr>
              <a:t>igital signature - </a:t>
            </a:r>
            <a:r>
              <a:rPr lang="en-US" altLang="en-US" sz="2000" dirty="0">
                <a:solidFill>
                  <a:schemeClr val="tx1"/>
                </a:solidFill>
                <a:latin typeface="Arial" panose="020B0604020202020204" pitchFamily="34" charset="0"/>
                <a:cs typeface="Arial" panose="020B0604020202020204" pitchFamily="34" charset="0"/>
              </a:rPr>
              <a:t>an electronic verification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Verifies the sender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Prevents sender from disowning the message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Proves message </a:t>
            </a:r>
            <a:r>
              <a:rPr lang="en-US" altLang="en-US" sz="2000" dirty="0" smtClean="0">
                <a:solidFill>
                  <a:schemeClr val="tx1"/>
                </a:solidFill>
                <a:latin typeface="Arial" panose="020B0604020202020204" pitchFamily="34" charset="0"/>
                <a:cs typeface="Arial" panose="020B0604020202020204" pitchFamily="34" charset="0"/>
              </a:rPr>
              <a:t>integrity</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648957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Algorithms (7 of 8)</a:t>
            </a:r>
          </a:p>
        </p:txBody>
      </p:sp>
      <p:pic>
        <p:nvPicPr>
          <p:cNvPr id="6" name="Picture 5" descr="The sender, Bob sends a plaintext to the receiver, Alice with digital signature. The plaintext is encrypted by Hash algorithm with key. Step 1: Digest is generated. This digest is again encrypted with asymmetric cryptographic algorithm with Bob’s private key. Step 2: The plain text with digital signature is generated. Step 3: It is transmitted to the remote user. This is decrypted using asymmetric cryptographic algorithm with Bob’s private key. Step 4: The decryption gives the plaintext with digest. The plaintext with digest uses hash algorithm to generate the digest. Step 5: The digest in the step 4 and the generated digest are compared whether both the digests match."/>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2572" y="1447800"/>
            <a:ext cx="5391912" cy="446227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2524158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Asymmetric Cryptographic Algorithms (8 of 8)</a:t>
            </a:r>
          </a:p>
        </p:txBody>
      </p:sp>
      <p:sp>
        <p:nvSpPr>
          <p:cNvPr id="3" name="Content Placeholder 2"/>
          <p:cNvSpPr>
            <a:spLocks noGrp="1"/>
          </p:cNvSpPr>
          <p:nvPr>
            <p:ph idx="1"/>
          </p:nvPr>
        </p:nvSpPr>
        <p:spPr>
          <a:xfrm>
            <a:off x="365125" y="1538818"/>
            <a:ext cx="8093075" cy="247760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Key Exchange </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There are different solutions for a key exchange that occurs within the normal communications channel (in-band) of cryptography:</a:t>
            </a:r>
          </a:p>
          <a:p>
            <a:pPr lvl="2">
              <a:lnSpc>
                <a:spcPct val="100000"/>
              </a:lnSpc>
            </a:pPr>
            <a:r>
              <a:rPr lang="en-US" altLang="en-US" sz="2000" b="1" dirty="0">
                <a:solidFill>
                  <a:schemeClr val="tx1"/>
                </a:solidFill>
                <a:latin typeface="Arial" panose="020B0604020202020204" pitchFamily="34" charset="0"/>
                <a:cs typeface="Arial" panose="020B0604020202020204" pitchFamily="34" charset="0"/>
              </a:rPr>
              <a:t>Diffie-Hellman (</a:t>
            </a:r>
            <a:r>
              <a:rPr lang="en-US" altLang="en-US" sz="2000" b="1" dirty="0" smtClean="0">
                <a:solidFill>
                  <a:schemeClr val="tx1"/>
                </a:solidFill>
                <a:latin typeface="Arial" panose="020B0604020202020204" pitchFamily="34" charset="0"/>
                <a:cs typeface="Arial" panose="020B0604020202020204" pitchFamily="34" charset="0"/>
              </a:rPr>
              <a:t>D</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H</a:t>
            </a:r>
            <a:r>
              <a:rPr lang="en-US" altLang="en-US" sz="2000" b="1"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2000" b="1" dirty="0">
                <a:solidFill>
                  <a:schemeClr val="tx1"/>
                </a:solidFill>
                <a:latin typeface="Arial" panose="020B0604020202020204" pitchFamily="34" charset="0"/>
                <a:cs typeface="Arial" panose="020B0604020202020204" pitchFamily="34" charset="0"/>
              </a:rPr>
              <a:t>Diffie-Hellman Ephemeral (</a:t>
            </a:r>
            <a:r>
              <a:rPr lang="en-US" altLang="en-US" sz="2000" b="1" dirty="0" smtClean="0">
                <a:solidFill>
                  <a:schemeClr val="tx1"/>
                </a:solidFill>
                <a:latin typeface="Arial" panose="020B0604020202020204" pitchFamily="34" charset="0"/>
                <a:cs typeface="Arial" panose="020B0604020202020204" pitchFamily="34" charset="0"/>
              </a:rPr>
              <a:t>D</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H</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E</a:t>
            </a:r>
            <a:r>
              <a:rPr lang="en-US" altLang="en-US" sz="2000" b="1"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2000" b="1" dirty="0">
                <a:solidFill>
                  <a:schemeClr val="tx1"/>
                </a:solidFill>
                <a:latin typeface="Arial" panose="020B0604020202020204" pitchFamily="34" charset="0"/>
                <a:cs typeface="Arial" panose="020B0604020202020204" pitchFamily="34" charset="0"/>
              </a:rPr>
              <a:t>Elliptic Curve Diffie-Hellman (</a:t>
            </a:r>
            <a:r>
              <a:rPr lang="en-US" altLang="en-US" sz="2000" b="1" dirty="0" smtClean="0">
                <a:solidFill>
                  <a:schemeClr val="tx1"/>
                </a:solidFill>
                <a:latin typeface="Arial" panose="020B0604020202020204" pitchFamily="34" charset="0"/>
                <a:cs typeface="Arial" panose="020B0604020202020204" pitchFamily="34" charset="0"/>
              </a:rPr>
              <a:t>E</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C</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D</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2000" b="1" dirty="0" smtClean="0">
                <a:solidFill>
                  <a:schemeClr val="tx1"/>
                </a:solidFill>
                <a:latin typeface="Arial" panose="020B0604020202020204" pitchFamily="34" charset="0"/>
                <a:cs typeface="Arial" panose="020B0604020202020204" pitchFamily="34" charset="0"/>
              </a:rPr>
              <a:t>H</a:t>
            </a:r>
            <a:r>
              <a:rPr lang="en-US" altLang="en-US" sz="2000" b="1"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2000" b="1" dirty="0">
                <a:solidFill>
                  <a:schemeClr val="tx1"/>
                </a:solidFill>
                <a:latin typeface="Arial" panose="020B0604020202020204" pitchFamily="34" charset="0"/>
                <a:cs typeface="Arial" panose="020B0604020202020204" pitchFamily="34" charset="0"/>
              </a:rPr>
              <a:t>Perfect forward </a:t>
            </a:r>
            <a:r>
              <a:rPr lang="en-US" altLang="en-US" sz="2000" b="1" dirty="0" smtClean="0">
                <a:solidFill>
                  <a:schemeClr val="tx1"/>
                </a:solidFill>
                <a:latin typeface="Arial" panose="020B0604020202020204" pitchFamily="34" charset="0"/>
                <a:cs typeface="Arial" panose="020B0604020202020204" pitchFamily="34" charset="0"/>
              </a:rPr>
              <a:t>secrecy</a:t>
            </a:r>
            <a:endParaRPr lang="en-US" altLang="en-US" sz="2000" b="1"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566411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Cryptographic Attacks</a:t>
            </a:r>
          </a:p>
        </p:txBody>
      </p:sp>
      <p:sp>
        <p:nvSpPr>
          <p:cNvPr id="3" name="Content Placeholder 2"/>
          <p:cNvSpPr>
            <a:spLocks noGrp="1"/>
          </p:cNvSpPr>
          <p:nvPr>
            <p:ph idx="1"/>
          </p:nvPr>
        </p:nvSpPr>
        <p:spPr>
          <a:xfrm>
            <a:off x="365125" y="1538818"/>
            <a:ext cx="8415338" cy="1077218"/>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Several of the more common cryptographic attacks include those that: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Target algorithm weaknesses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Exploit collisions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954415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Algorithm Attacks (1 of 3)</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Methods attackers can focus on circumventing strong algorithms: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Known ciphertext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Downgrade attacks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Using deprecated algorithms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Taking advantage of improperly implemented algorithms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7159309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Algorithm Attacks (2 of 3)</a:t>
            </a:r>
          </a:p>
        </p:txBody>
      </p:sp>
      <p:sp>
        <p:nvSpPr>
          <p:cNvPr id="3" name="Content Placeholder 2"/>
          <p:cNvSpPr>
            <a:spLocks noGrp="1"/>
          </p:cNvSpPr>
          <p:nvPr>
            <p:ph idx="1"/>
          </p:nvPr>
        </p:nvSpPr>
        <p:spPr>
          <a:xfrm>
            <a:off x="365125" y="1538818"/>
            <a:ext cx="8415338" cy="1000274"/>
          </a:xfrm>
        </p:spPr>
        <p:txBody>
          <a:bodyPr/>
          <a:lstStyle/>
          <a:p>
            <a:pPr>
              <a:lnSpc>
                <a:spcPct val="100000"/>
              </a:lnSpc>
            </a:pPr>
            <a:r>
              <a:rPr lang="en-US" b="1" dirty="0" smtClean="0">
                <a:solidFill>
                  <a:schemeClr val="tx1"/>
                </a:solidFill>
                <a:latin typeface="Arial" panose="020B0604020202020204" pitchFamily="34" charset="0"/>
                <a:cs typeface="Arial" panose="020B0604020202020204" pitchFamily="34" charset="0"/>
              </a:rPr>
              <a:t>Known Ciphertext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Statistical tools can be used to attempt to discover a pattern in the ciphertexts, which can then be used to reveal the plaintext or key</a:t>
            </a:r>
          </a:p>
        </p:txBody>
      </p:sp>
      <p:graphicFrame>
        <p:nvGraphicFramePr>
          <p:cNvPr id="5" name="Table 4" descr="A table titled, known ciphertext analysis. The table has 4 rows and 3 columns. The columns have the following headings from left to right. Statistic, example, how used. The row entries are as follows. Row 1. Statistic, underlying language of plaintext; example, English; how used, by knowing which language is used for the plaintext message inferences can be made regarding statistical values of that language. Row 2. Statistic, distribution of characters; example, in English e is most commonly used letter, q is least commonly used; how used, patterns can emerge when more common letters are used more frequently. Row 3. Statistic, null ciphertexts; example, distinguishing between actual ciphertexts and injected null messages; how used, attacks may inject a frame that contains null values to compare it with the frames containing ciphertext. Row 4. Statistic, management frames; example, analyze content of network management information; how used, because network management frames typically contain information that remains constant this can help establish patterns."/>
          <p:cNvGraphicFramePr>
            <a:graphicFrameLocks noGrp="1"/>
          </p:cNvGraphicFramePr>
          <p:nvPr>
            <p:extLst>
              <p:ext uri="{D42A27DB-BD31-4B8C-83A1-F6EECF244321}">
                <p14:modId xmlns:p14="http://schemas.microsoft.com/office/powerpoint/2010/main" val="3067379407"/>
              </p:ext>
            </p:extLst>
          </p:nvPr>
        </p:nvGraphicFramePr>
        <p:xfrm>
          <a:off x="721056" y="2721592"/>
          <a:ext cx="7617375" cy="3387781"/>
        </p:xfrm>
        <a:graphic>
          <a:graphicData uri="http://schemas.openxmlformats.org/drawingml/2006/table">
            <a:tbl>
              <a:tblPr firstRow="1" bandRow="1">
                <a:tableStyleId>{5C22544A-7EE6-4342-B048-85BDC9FD1C3A}</a:tableStyleId>
              </a:tblPr>
              <a:tblGrid>
                <a:gridCol w="1802831">
                  <a:extLst>
                    <a:ext uri="{9D8B030D-6E8A-4147-A177-3AD203B41FA5}">
                      <a16:colId xmlns="" xmlns:a16="http://schemas.microsoft.com/office/drawing/2014/main" val="20000"/>
                    </a:ext>
                  </a:extLst>
                </a:gridCol>
                <a:gridCol w="2614125">
                  <a:extLst>
                    <a:ext uri="{9D8B030D-6E8A-4147-A177-3AD203B41FA5}">
                      <a16:colId xmlns="" xmlns:a16="http://schemas.microsoft.com/office/drawing/2014/main" val="20001"/>
                    </a:ext>
                  </a:extLst>
                </a:gridCol>
                <a:gridCol w="3200419">
                  <a:extLst>
                    <a:ext uri="{9D8B030D-6E8A-4147-A177-3AD203B41FA5}">
                      <a16:colId xmlns="" xmlns:a16="http://schemas.microsoft.com/office/drawing/2014/main" val="20002"/>
                    </a:ext>
                  </a:extLst>
                </a:gridCol>
              </a:tblGrid>
              <a:tr h="391995">
                <a:tc>
                  <a:txBody>
                    <a:bodyPr/>
                    <a:lstStyle/>
                    <a:p>
                      <a:r>
                        <a:rPr lang="en-US" sz="1300" dirty="0" smtClean="0">
                          <a:solidFill>
                            <a:schemeClr val="tx1"/>
                          </a:solidFill>
                          <a:latin typeface="Arial" panose="020B0604020202020204" pitchFamily="34" charset="0"/>
                          <a:cs typeface="Arial" panose="020B0604020202020204" pitchFamily="34" charset="0"/>
                        </a:rPr>
                        <a:t>Statistic</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Example</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How Used</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827205">
                <a:tc>
                  <a:txBody>
                    <a:bodyPr/>
                    <a:lstStyle/>
                    <a:p>
                      <a:r>
                        <a:rPr lang="en-US" sz="1300" dirty="0" smtClean="0">
                          <a:solidFill>
                            <a:schemeClr val="tx1"/>
                          </a:solidFill>
                          <a:latin typeface="Arial" panose="020B0604020202020204" pitchFamily="34" charset="0"/>
                          <a:cs typeface="Arial" panose="020B0604020202020204" pitchFamily="34" charset="0"/>
                        </a:rPr>
                        <a:t>Underlying language of plaintext</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English</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By knowing which</a:t>
                      </a:r>
                      <a:r>
                        <a:rPr lang="en-US" sz="1300" baseline="0" dirty="0" smtClean="0">
                          <a:solidFill>
                            <a:schemeClr val="tx1"/>
                          </a:solidFill>
                          <a:latin typeface="Arial" panose="020B0604020202020204" pitchFamily="34" charset="0"/>
                          <a:cs typeface="Arial" panose="020B0604020202020204" pitchFamily="34" charset="0"/>
                        </a:rPr>
                        <a:t> language is used for the plaintext message inferences can be made regarding statistical values of that language</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606532">
                <a:tc>
                  <a:txBody>
                    <a:bodyPr/>
                    <a:lstStyle/>
                    <a:p>
                      <a:r>
                        <a:rPr lang="en-US" sz="1300" dirty="0" smtClean="0">
                          <a:solidFill>
                            <a:schemeClr val="tx1"/>
                          </a:solidFill>
                          <a:latin typeface="Arial" panose="020B0604020202020204" pitchFamily="34" charset="0"/>
                          <a:cs typeface="Arial" panose="020B0604020202020204" pitchFamily="34" charset="0"/>
                        </a:rPr>
                        <a:t>Distribution of characters</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In English E is most commonly used letter, Q is least commonly used</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Patterns can emerge when more common</a:t>
                      </a:r>
                      <a:r>
                        <a:rPr lang="en-US" sz="1300" baseline="0" dirty="0" smtClean="0">
                          <a:solidFill>
                            <a:schemeClr val="tx1"/>
                          </a:solidFill>
                          <a:latin typeface="Arial" panose="020B0604020202020204" pitchFamily="34" charset="0"/>
                          <a:cs typeface="Arial" panose="020B0604020202020204" pitchFamily="34" charset="0"/>
                        </a:rPr>
                        <a:t> letters are used more frequently</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740266">
                <a:tc>
                  <a:txBody>
                    <a:bodyPr/>
                    <a:lstStyle/>
                    <a:p>
                      <a:r>
                        <a:rPr lang="en-US" sz="1300" dirty="0" smtClean="0">
                          <a:solidFill>
                            <a:schemeClr val="tx1"/>
                          </a:solidFill>
                          <a:latin typeface="Arial" panose="020B0604020202020204" pitchFamily="34" charset="0"/>
                          <a:cs typeface="Arial" panose="020B0604020202020204" pitchFamily="34" charset="0"/>
                        </a:rPr>
                        <a:t>Null ciphertexts</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Distinguishing</a:t>
                      </a:r>
                      <a:r>
                        <a:rPr lang="en-US" sz="1300" baseline="0" dirty="0" smtClean="0">
                          <a:solidFill>
                            <a:schemeClr val="tx1"/>
                          </a:solidFill>
                          <a:latin typeface="Arial" panose="020B0604020202020204" pitchFamily="34" charset="0"/>
                          <a:cs typeface="Arial" panose="020B0604020202020204" pitchFamily="34" charset="0"/>
                        </a:rPr>
                        <a:t> between actual ciphertexts and injected null messages</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Attacks may inject a frame that  contains</a:t>
                      </a:r>
                      <a:r>
                        <a:rPr lang="en-US" sz="1300" baseline="0" dirty="0" smtClean="0">
                          <a:solidFill>
                            <a:schemeClr val="tx1"/>
                          </a:solidFill>
                          <a:latin typeface="Arial" panose="020B0604020202020204" pitchFamily="34" charset="0"/>
                          <a:cs typeface="Arial" panose="020B0604020202020204" pitchFamily="34" charset="0"/>
                        </a:rPr>
                        <a:t> null values to compare it with the frames containing ciphertext </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91995">
                <a:tc>
                  <a:txBody>
                    <a:bodyPr/>
                    <a:lstStyle/>
                    <a:p>
                      <a:r>
                        <a:rPr lang="en-US" sz="1300" dirty="0" smtClean="0">
                          <a:solidFill>
                            <a:schemeClr val="tx1"/>
                          </a:solidFill>
                          <a:latin typeface="Arial" panose="020B0604020202020204" pitchFamily="34" charset="0"/>
                          <a:cs typeface="Arial" panose="020B0604020202020204" pitchFamily="34" charset="0"/>
                        </a:rPr>
                        <a:t>Management frames</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Analyze content of network</a:t>
                      </a:r>
                      <a:r>
                        <a:rPr lang="en-US" sz="1300" baseline="0" dirty="0" smtClean="0">
                          <a:solidFill>
                            <a:schemeClr val="tx1"/>
                          </a:solidFill>
                          <a:latin typeface="Arial" panose="020B0604020202020204" pitchFamily="34" charset="0"/>
                          <a:cs typeface="Arial" panose="020B0604020202020204" pitchFamily="34" charset="0"/>
                        </a:rPr>
                        <a:t> management information</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300" dirty="0" smtClean="0">
                          <a:solidFill>
                            <a:schemeClr val="tx1"/>
                          </a:solidFill>
                          <a:latin typeface="Arial" panose="020B0604020202020204" pitchFamily="34" charset="0"/>
                          <a:cs typeface="Arial" panose="020B0604020202020204" pitchFamily="34" charset="0"/>
                        </a:rPr>
                        <a:t>Because</a:t>
                      </a:r>
                      <a:r>
                        <a:rPr lang="en-US" sz="1300" baseline="0" dirty="0" smtClean="0">
                          <a:solidFill>
                            <a:schemeClr val="tx1"/>
                          </a:solidFill>
                          <a:latin typeface="Arial" panose="020B0604020202020204" pitchFamily="34" charset="0"/>
                          <a:cs typeface="Arial" panose="020B0604020202020204" pitchFamily="34" charset="0"/>
                        </a:rPr>
                        <a:t> network management frames typically contain information that remains constant this can help establish patterns</a:t>
                      </a:r>
                      <a:endParaRPr lang="en-US" sz="13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801391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Algorithm Attacks (3 of 3)</a:t>
            </a:r>
          </a:p>
        </p:txBody>
      </p:sp>
      <p:sp>
        <p:nvSpPr>
          <p:cNvPr id="3" name="Content Placeholder 2"/>
          <p:cNvSpPr>
            <a:spLocks noGrp="1"/>
          </p:cNvSpPr>
          <p:nvPr>
            <p:ph idx="1"/>
          </p:nvPr>
        </p:nvSpPr>
        <p:spPr>
          <a:xfrm>
            <a:off x="365125" y="1538818"/>
            <a:ext cx="8415338" cy="4385816"/>
          </a:xfrm>
        </p:spPr>
        <p:txBody>
          <a:bodyPr/>
          <a:lstStyle/>
          <a:p>
            <a:pPr>
              <a:lnSpc>
                <a:spcPct val="100000"/>
              </a:lnSpc>
            </a:pPr>
            <a:r>
              <a:rPr lang="en-US" b="1" dirty="0" smtClean="0">
                <a:solidFill>
                  <a:schemeClr val="tx1"/>
                </a:solidFill>
                <a:latin typeface="Arial" panose="020B0604020202020204" pitchFamily="34" charset="0"/>
                <a:cs typeface="Arial" panose="020B0604020202020204" pitchFamily="34" charset="0"/>
              </a:rPr>
              <a:t>Downgrade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threat actor forces the system to abandon the current higher security mode of operation and instead “fall back” to implementing an older and less secure mode</a:t>
            </a:r>
          </a:p>
          <a:p>
            <a:pPr>
              <a:lnSpc>
                <a:spcPct val="100000"/>
              </a:lnSpc>
            </a:pPr>
            <a:r>
              <a:rPr lang="en-US" b="1" dirty="0" smtClean="0">
                <a:solidFill>
                  <a:schemeClr val="tx1"/>
                </a:solidFill>
                <a:latin typeface="Arial" panose="020B0604020202020204" pitchFamily="34" charset="0"/>
                <a:cs typeface="Arial" panose="020B0604020202020204" pitchFamily="34" charset="0"/>
              </a:rPr>
              <a:t>Using Deprecated Algorithms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Means to use a cryptographic algorithm that should not be used because of known vulnerabilities</a:t>
            </a:r>
          </a:p>
          <a:p>
            <a:pPr>
              <a:lnSpc>
                <a:spcPct val="100000"/>
              </a:lnSpc>
            </a:pPr>
            <a:r>
              <a:rPr lang="en-US" b="1" dirty="0" smtClean="0">
                <a:solidFill>
                  <a:schemeClr val="tx1"/>
                </a:solidFill>
                <a:latin typeface="Arial" panose="020B0604020202020204" pitchFamily="34" charset="0"/>
                <a:cs typeface="Arial" panose="020B0604020202020204" pitchFamily="34" charset="0"/>
              </a:rPr>
              <a:t>Improper Implementation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Known as misconfiguration implementation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Many cryptographic algorithms have several configuration options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Unless careful consideration is given to these options the cryptography may be improperly implemented</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9948921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Collision Attacks</a:t>
            </a:r>
          </a:p>
        </p:txBody>
      </p:sp>
      <p:sp>
        <p:nvSpPr>
          <p:cNvPr id="3" name="Content Placeholder 2"/>
          <p:cNvSpPr>
            <a:spLocks noGrp="1"/>
          </p:cNvSpPr>
          <p:nvPr>
            <p:ph idx="1"/>
          </p:nvPr>
        </p:nvSpPr>
        <p:spPr>
          <a:xfrm>
            <a:off x="365125" y="1538818"/>
            <a:ext cx="8245475" cy="2923877"/>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When two files have the same hash this is known as a </a:t>
            </a:r>
            <a:r>
              <a:rPr lang="en-US" b="1" dirty="0" smtClean="0">
                <a:solidFill>
                  <a:schemeClr val="tx1"/>
                </a:solidFill>
                <a:latin typeface="Arial" panose="020B0604020202020204" pitchFamily="34" charset="0"/>
                <a:cs typeface="Arial" panose="020B0604020202020204" pitchFamily="34" charset="0"/>
              </a:rPr>
              <a:t>collision</a:t>
            </a:r>
          </a:p>
          <a:p>
            <a:pPr>
              <a:lnSpc>
                <a:spcPct val="100000"/>
              </a:lnSpc>
            </a:pPr>
            <a:r>
              <a:rPr lang="en-US" b="1" dirty="0" smtClean="0">
                <a:solidFill>
                  <a:schemeClr val="tx1"/>
                </a:solidFill>
                <a:latin typeface="Arial" panose="020B0604020202020204" pitchFamily="34" charset="0"/>
                <a:cs typeface="Arial" panose="020B0604020202020204" pitchFamily="34" charset="0"/>
              </a:rPr>
              <a:t>Collision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An attempt to find two input strings of a hash function that produce the same hash result</a:t>
            </a:r>
          </a:p>
          <a:p>
            <a:pPr>
              <a:lnSpc>
                <a:spcPct val="100000"/>
              </a:lnSpc>
            </a:pPr>
            <a:r>
              <a:rPr lang="en-US" b="1" dirty="0" smtClean="0">
                <a:solidFill>
                  <a:schemeClr val="tx1"/>
                </a:solidFill>
                <a:latin typeface="Arial" panose="020B0604020202020204" pitchFamily="34" charset="0"/>
                <a:cs typeface="Arial" panose="020B0604020202020204" pitchFamily="34" charset="0"/>
              </a:rPr>
              <a:t>Birthday attack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Based on the </a:t>
            </a:r>
            <a:r>
              <a:rPr lang="en-US" sz="2000" b="1" dirty="0" smtClean="0">
                <a:solidFill>
                  <a:schemeClr val="tx1"/>
                </a:solidFill>
                <a:latin typeface="Arial" panose="020B0604020202020204" pitchFamily="34" charset="0"/>
                <a:cs typeface="Arial" panose="020B0604020202020204" pitchFamily="34" charset="0"/>
              </a:rPr>
              <a:t>birthday paradox</a:t>
            </a:r>
            <a:r>
              <a:rPr lang="en-US" sz="2000" dirty="0" smtClean="0">
                <a:solidFill>
                  <a:schemeClr val="tx1"/>
                </a:solidFill>
                <a:latin typeface="Arial" panose="020B0604020202020204" pitchFamily="34" charset="0"/>
                <a:cs typeface="Arial" panose="020B0604020202020204" pitchFamily="34" charset="0"/>
              </a:rPr>
              <a:t>, which says that for there to be a 50 percent chance that someone in a given room shares your birthday, 253 people would need to be in the room</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667767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(1 of 7)</a:t>
            </a:r>
          </a:p>
        </p:txBody>
      </p:sp>
      <p:sp>
        <p:nvSpPr>
          <p:cNvPr id="3" name="Content Placeholder 2"/>
          <p:cNvSpPr>
            <a:spLocks noGrp="1"/>
          </p:cNvSpPr>
          <p:nvPr>
            <p:ph idx="1"/>
          </p:nvPr>
        </p:nvSpPr>
        <p:spPr>
          <a:xfrm>
            <a:off x="365126" y="1538818"/>
            <a:ext cx="8014250" cy="4308872"/>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Cryptography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Scrambling information so it cannot be read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Transforms information into secure form so unauthorized  persons cannot access it</a:t>
            </a:r>
          </a:p>
          <a:p>
            <a:pPr>
              <a:lnSpc>
                <a:spcPct val="100000"/>
              </a:lnSpc>
            </a:pPr>
            <a:r>
              <a:rPr lang="en-US" altLang="en-US" dirty="0">
                <a:solidFill>
                  <a:schemeClr val="tx1"/>
                </a:solidFill>
                <a:latin typeface="Arial" panose="020B0604020202020204" pitchFamily="34" charset="0"/>
                <a:cs typeface="Arial" panose="020B0604020202020204" pitchFamily="34" charset="0"/>
              </a:rPr>
              <a:t>Steganography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Hides the existence of 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image, audio, or video file can contain hidden messages embedded in the file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Achieved by dividing data and hiding in unused portions of the file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May hide data in the file header fields that describe the file, between sections of the </a:t>
            </a:r>
            <a:r>
              <a:rPr lang="en-US" sz="2000" b="1" dirty="0" smtClean="0">
                <a:solidFill>
                  <a:schemeClr val="tx1"/>
                </a:solidFill>
                <a:latin typeface="Arial" panose="020B0604020202020204" pitchFamily="34" charset="0"/>
                <a:cs typeface="Arial" panose="020B0604020202020204" pitchFamily="34" charset="0"/>
              </a:rPr>
              <a:t>metadata</a:t>
            </a:r>
            <a:r>
              <a:rPr lang="en-US" sz="2000" dirty="0" smtClean="0">
                <a:solidFill>
                  <a:schemeClr val="tx1"/>
                </a:solidFill>
                <a:latin typeface="Arial" panose="020B0604020202020204" pitchFamily="34" charset="0"/>
                <a:cs typeface="Arial" panose="020B0604020202020204" pitchFamily="34" charset="0"/>
              </a:rPr>
              <a:t> (data used to describe the content or structure of the actual data)</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80701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Using Cryptography</a:t>
            </a:r>
          </a:p>
        </p:txBody>
      </p:sp>
      <p:sp>
        <p:nvSpPr>
          <p:cNvPr id="3" name="Content Placeholder 2"/>
          <p:cNvSpPr>
            <a:spLocks noGrp="1"/>
          </p:cNvSpPr>
          <p:nvPr>
            <p:ph idx="1"/>
          </p:nvPr>
        </p:nvSpPr>
        <p:spPr>
          <a:xfrm>
            <a:off x="365125" y="1538818"/>
            <a:ext cx="8415338" cy="3924151"/>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Cryptography should be used to secure: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Data-in-transit, data-at-rest, and when possible data-in-use</a:t>
            </a:r>
          </a:p>
          <a:p>
            <a:pPr>
              <a:lnSpc>
                <a:spcPct val="100000"/>
              </a:lnSpc>
            </a:pPr>
            <a:r>
              <a:rPr lang="en-US" dirty="0" smtClean="0">
                <a:solidFill>
                  <a:schemeClr val="tx1"/>
                </a:solidFill>
                <a:latin typeface="Arial" panose="020B0604020202020204" pitchFamily="34" charset="0"/>
                <a:cs typeface="Arial" panose="020B0604020202020204" pitchFamily="34" charset="0"/>
              </a:rPr>
              <a:t>This includes: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Individual files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Databases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Removable media</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 on mobile devices</a:t>
            </a:r>
          </a:p>
          <a:p>
            <a:pPr>
              <a:lnSpc>
                <a:spcPct val="100000"/>
              </a:lnSpc>
            </a:pPr>
            <a:r>
              <a:rPr lang="en-US" dirty="0" smtClean="0">
                <a:solidFill>
                  <a:schemeClr val="tx1"/>
                </a:solidFill>
                <a:latin typeface="Arial" panose="020B0604020202020204" pitchFamily="34" charset="0"/>
                <a:cs typeface="Arial" panose="020B0604020202020204" pitchFamily="34" charset="0"/>
              </a:rPr>
              <a:t>Cryptography can be applied through:</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Software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Hardware</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9866027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Encryption Through Software (1 of 2)</a:t>
            </a:r>
          </a:p>
        </p:txBody>
      </p:sp>
      <p:sp>
        <p:nvSpPr>
          <p:cNvPr id="3" name="Content Placeholder 2"/>
          <p:cNvSpPr>
            <a:spLocks noGrp="1"/>
          </p:cNvSpPr>
          <p:nvPr>
            <p:ph idx="1"/>
          </p:nvPr>
        </p:nvSpPr>
        <p:spPr>
          <a:xfrm>
            <a:off x="365124" y="1538818"/>
            <a:ext cx="8423275" cy="3370153"/>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File and File System Cryptography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Encryption software can be used to encrypt or decrypt files </a:t>
            </a:r>
            <a:r>
              <a:rPr lang="en-US" altLang="en-US" sz="2000" dirty="0" smtClean="0">
                <a:solidFill>
                  <a:schemeClr val="tx1"/>
                </a:solidFill>
                <a:latin typeface="Arial" panose="020B0604020202020204" pitchFamily="34" charset="0"/>
                <a:cs typeface="Arial" panose="020B0604020202020204" pitchFamily="34" charset="0"/>
              </a:rPr>
              <a:t>one-by-one</a:t>
            </a:r>
          </a:p>
          <a:p>
            <a:pPr>
              <a:lnSpc>
                <a:spcPct val="100000"/>
              </a:lnSpc>
            </a:pPr>
            <a:r>
              <a:rPr lang="en-US" altLang="en-US" b="1" dirty="0" smtClean="0">
                <a:solidFill>
                  <a:schemeClr val="tx1"/>
                </a:solidFill>
                <a:latin typeface="Arial" panose="020B0604020202020204" pitchFamily="34" charset="0"/>
                <a:cs typeface="Arial" panose="020B0604020202020204" pitchFamily="34" charset="0"/>
              </a:rPr>
              <a:t>Pretty Good Privacy (P</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G</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Widely </a:t>
            </a:r>
            <a:r>
              <a:rPr lang="en-US" altLang="en-US" sz="2000" dirty="0">
                <a:solidFill>
                  <a:schemeClr val="tx1"/>
                </a:solidFill>
                <a:latin typeface="Arial" panose="020B0604020202020204" pitchFamily="34" charset="0"/>
                <a:cs typeface="Arial" panose="020B0604020202020204" pitchFamily="34" charset="0"/>
              </a:rPr>
              <a:t>used asymmetric cryptography system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for files and e-mails on Windows systems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G</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U </a:t>
            </a:r>
            <a:r>
              <a:rPr lang="en-US" altLang="en-US" sz="2000" dirty="0">
                <a:solidFill>
                  <a:schemeClr val="tx1"/>
                </a:solidFill>
                <a:latin typeface="Arial" panose="020B0604020202020204" pitchFamily="34" charset="0"/>
                <a:cs typeface="Arial" panose="020B0604020202020204" pitchFamily="34" charset="0"/>
              </a:rPr>
              <a:t>Privacy Guard (</a:t>
            </a:r>
            <a:r>
              <a:rPr lang="en-US" altLang="en-US" sz="2000" dirty="0" smtClean="0">
                <a:solidFill>
                  <a:schemeClr val="tx1"/>
                </a:solidFill>
                <a:latin typeface="Arial" panose="020B0604020202020204" pitchFamily="34" charset="0"/>
                <a:cs typeface="Arial" panose="020B0604020202020204" pitchFamily="34" charset="0"/>
              </a:rPr>
              <a:t>G</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NuP</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G</a:t>
            </a:r>
            <a:r>
              <a:rPr lang="en-US" altLang="en-US" sz="2000"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Open-source product that runs </a:t>
            </a:r>
            <a:r>
              <a:rPr lang="en-US" altLang="en-US" sz="2000" dirty="0">
                <a:solidFill>
                  <a:schemeClr val="tx1"/>
                </a:solidFill>
                <a:latin typeface="Arial" panose="020B0604020202020204" pitchFamily="34" charset="0"/>
                <a:cs typeface="Arial" panose="020B0604020202020204" pitchFamily="34" charset="0"/>
              </a:rPr>
              <a:t>on Windows, UNIX, and Linux operating systems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Open</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G</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  is another open-source alternative that is based on P</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G</a:t>
            </a:r>
            <a:r>
              <a:rPr lang="en-US" sz="100" dirty="0" smtClean="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P</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746468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Encryption Through Software (2 of 2)</a:t>
            </a:r>
          </a:p>
        </p:txBody>
      </p:sp>
      <p:sp>
        <p:nvSpPr>
          <p:cNvPr id="3" name="Content Placeholder 2"/>
          <p:cNvSpPr>
            <a:spLocks noGrp="1"/>
          </p:cNvSpPr>
          <p:nvPr>
            <p:ph idx="1"/>
          </p:nvPr>
        </p:nvSpPr>
        <p:spPr>
          <a:xfrm>
            <a:off x="365125" y="1538818"/>
            <a:ext cx="8415338" cy="4361194"/>
          </a:xfrm>
        </p:spPr>
        <p:txBody>
          <a:bodyPr/>
          <a:lstStyle/>
          <a:p>
            <a:pPr>
              <a:lnSpc>
                <a:spcPct val="100000"/>
              </a:lnSpc>
            </a:pPr>
            <a:r>
              <a:rPr lang="en-US" altLang="en-US" sz="1800" b="1" dirty="0" smtClean="0">
                <a:solidFill>
                  <a:schemeClr val="tx1"/>
                </a:solidFill>
                <a:latin typeface="Arial" panose="020B0604020202020204" pitchFamily="34" charset="0"/>
                <a:cs typeface="Arial" panose="020B0604020202020204" pitchFamily="34" charset="0"/>
              </a:rPr>
              <a:t>Operating System Encryption</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Microsoft Windows Encrypting File System (</a:t>
            </a:r>
            <a:r>
              <a:rPr lang="en-US" altLang="en-US" dirty="0" smtClean="0">
                <a:solidFill>
                  <a:schemeClr val="tx1"/>
                </a:solidFill>
                <a:latin typeface="Arial" panose="020B0604020202020204" pitchFamily="34" charset="0"/>
                <a:cs typeface="Arial" panose="020B0604020202020204" pitchFamily="34" charset="0"/>
              </a:rPr>
              <a:t>E</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a:t>
            </a:r>
            <a:r>
              <a:rPr lang="en-US" altLang="en-US" dirty="0">
                <a:solidFill>
                  <a:schemeClr val="tx1"/>
                </a:solidFill>
                <a:latin typeface="Arial" panose="020B0604020202020204" pitchFamily="34" charset="0"/>
                <a:cs typeface="Arial" panose="020B0604020202020204" pitchFamily="34" charset="0"/>
              </a:rPr>
              <a:t>)</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Cryptography system for Windows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Uses </a:t>
            </a:r>
            <a:r>
              <a:rPr lang="en-US" altLang="en-US" sz="1800" dirty="0" smtClean="0">
                <a:solidFill>
                  <a:schemeClr val="tx1"/>
                </a:solidFill>
                <a:latin typeface="Arial" panose="020B0604020202020204" pitchFamily="34" charset="0"/>
                <a:cs typeface="Arial" panose="020B0604020202020204" pitchFamily="34" charset="0"/>
              </a:rPr>
              <a:t>N</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F</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1800" dirty="0" smtClean="0">
                <a:solidFill>
                  <a:schemeClr val="tx1"/>
                </a:solidFill>
                <a:latin typeface="Arial" panose="020B0604020202020204" pitchFamily="34" charset="0"/>
                <a:cs typeface="Arial" panose="020B0604020202020204" pitchFamily="34" charset="0"/>
              </a:rPr>
              <a:t>S </a:t>
            </a:r>
            <a:r>
              <a:rPr lang="en-US" altLang="en-US" sz="1800" dirty="0">
                <a:solidFill>
                  <a:schemeClr val="tx1"/>
                </a:solidFill>
                <a:latin typeface="Arial" panose="020B0604020202020204" pitchFamily="34" charset="0"/>
                <a:cs typeface="Arial" panose="020B0604020202020204" pitchFamily="34" charset="0"/>
              </a:rPr>
              <a:t>file system</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Tightly integrated with the file system</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Encryption and decryption are transparent to the user</a:t>
            </a:r>
          </a:p>
          <a:p>
            <a:pPr>
              <a:lnSpc>
                <a:spcPct val="100000"/>
              </a:lnSpc>
            </a:pPr>
            <a:r>
              <a:rPr lang="en-US" altLang="en-US" sz="1800" b="1" dirty="0" smtClean="0">
                <a:solidFill>
                  <a:schemeClr val="tx1"/>
                </a:solidFill>
                <a:latin typeface="Arial" panose="020B0604020202020204" pitchFamily="34" charset="0"/>
                <a:cs typeface="Arial" panose="020B0604020202020204" pitchFamily="34" charset="0"/>
              </a:rPr>
              <a:t>Full Disk Encryption (F</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D</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E)</a:t>
            </a:r>
            <a:endParaRPr lang="en-US" altLang="en-US" sz="1800" b="1"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dirty="0">
                <a:solidFill>
                  <a:schemeClr val="tx1"/>
                </a:solidFill>
                <a:latin typeface="Arial" panose="020B0604020202020204" pitchFamily="34" charset="0"/>
                <a:cs typeface="Arial" panose="020B0604020202020204" pitchFamily="34" charset="0"/>
              </a:rPr>
              <a:t>Protects all data on a hard drive</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Example: </a:t>
            </a:r>
            <a:r>
              <a:rPr lang="en-US" altLang="en-US" b="1" dirty="0">
                <a:solidFill>
                  <a:schemeClr val="tx1"/>
                </a:solidFill>
                <a:latin typeface="Arial" panose="020B0604020202020204" pitchFamily="34" charset="0"/>
                <a:cs typeface="Arial" panose="020B0604020202020204" pitchFamily="34" charset="0"/>
              </a:rPr>
              <a:t>BitLocker</a:t>
            </a:r>
            <a:r>
              <a:rPr lang="en-US" altLang="en-US" dirty="0">
                <a:solidFill>
                  <a:schemeClr val="tx1"/>
                </a:solidFill>
                <a:latin typeface="Arial" panose="020B0604020202020204" pitchFamily="34" charset="0"/>
                <a:cs typeface="Arial" panose="020B0604020202020204" pitchFamily="34" charset="0"/>
              </a:rPr>
              <a:t> drive encryption software that is included in Microsoft Windows</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BitLocker encrypts the entire system volume, including the Windows Registry</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Prevents attackers from accessing data by booting from another </a:t>
            </a:r>
            <a:r>
              <a:rPr lang="en-US" altLang="en-US"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S </a:t>
            </a:r>
            <a:r>
              <a:rPr lang="en-US" altLang="en-US" dirty="0">
                <a:solidFill>
                  <a:schemeClr val="tx1"/>
                </a:solidFill>
                <a:latin typeface="Arial" panose="020B0604020202020204" pitchFamily="34" charset="0"/>
                <a:cs typeface="Arial" panose="020B0604020202020204" pitchFamily="34" charset="0"/>
              </a:rPr>
              <a:t>or placing the hard drive in another </a:t>
            </a:r>
            <a:r>
              <a:rPr lang="en-US" altLang="en-US" dirty="0" smtClean="0">
                <a:solidFill>
                  <a:schemeClr val="tx1"/>
                </a:solidFill>
                <a:latin typeface="Arial" panose="020B0604020202020204" pitchFamily="34" charset="0"/>
                <a:cs typeface="Arial" panose="020B0604020202020204" pitchFamily="34" charset="0"/>
              </a:rPr>
              <a:t>computer</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954900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Hardware Encryption (1 of 4)</a:t>
            </a:r>
          </a:p>
        </p:txBody>
      </p:sp>
      <p:sp>
        <p:nvSpPr>
          <p:cNvPr id="3" name="Content Placeholder 2"/>
          <p:cNvSpPr>
            <a:spLocks noGrp="1"/>
          </p:cNvSpPr>
          <p:nvPr>
            <p:ph idx="1"/>
          </p:nvPr>
        </p:nvSpPr>
        <p:spPr>
          <a:xfrm>
            <a:off x="365125" y="1538818"/>
            <a:ext cx="8415338" cy="276998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Software encryption can be subject to attacks to exploit its vulnerabilities</a:t>
            </a:r>
          </a:p>
          <a:p>
            <a:pPr>
              <a:lnSpc>
                <a:spcPct val="100000"/>
              </a:lnSpc>
            </a:pPr>
            <a:r>
              <a:rPr lang="en-US" altLang="en-US" dirty="0">
                <a:solidFill>
                  <a:schemeClr val="tx1"/>
                </a:solidFill>
                <a:latin typeface="Arial" panose="020B0604020202020204" pitchFamily="34" charset="0"/>
                <a:cs typeface="Arial" panose="020B0604020202020204" pitchFamily="34" charset="0"/>
              </a:rPr>
              <a:t>Cryptography can be embedded in hardware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Provides higher degree of security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be applied to </a:t>
            </a:r>
            <a:r>
              <a:rPr lang="en-US" altLang="en-US" sz="2000"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B </a:t>
            </a:r>
            <a:r>
              <a:rPr lang="en-US" altLang="en-US" sz="2000" dirty="0">
                <a:solidFill>
                  <a:schemeClr val="tx1"/>
                </a:solidFill>
                <a:latin typeface="Arial" panose="020B0604020202020204" pitchFamily="34" charset="0"/>
                <a:cs typeface="Arial" panose="020B0604020202020204" pitchFamily="34" charset="0"/>
              </a:rPr>
              <a:t>devices and standard hard drives</a:t>
            </a:r>
          </a:p>
          <a:p>
            <a:pPr>
              <a:lnSpc>
                <a:spcPct val="100000"/>
              </a:lnSpc>
            </a:pPr>
            <a:r>
              <a:rPr lang="en-US" altLang="en-US" dirty="0">
                <a:solidFill>
                  <a:schemeClr val="tx1"/>
                </a:solidFill>
                <a:latin typeface="Arial" panose="020B0604020202020204" pitchFamily="34" charset="0"/>
                <a:cs typeface="Arial" panose="020B0604020202020204" pitchFamily="34" charset="0"/>
              </a:rPr>
              <a:t>Hardware encryption options include: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Trusted platform module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Hardware security </a:t>
            </a:r>
            <a:r>
              <a:rPr lang="en-US" altLang="en-US" sz="2000" dirty="0" smtClean="0">
                <a:solidFill>
                  <a:schemeClr val="tx1"/>
                </a:solidFill>
                <a:latin typeface="Arial" panose="020B0604020202020204" pitchFamily="34" charset="0"/>
                <a:cs typeface="Arial" panose="020B0604020202020204" pitchFamily="34" charset="0"/>
              </a:rPr>
              <a:t>model</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1754441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Hardware Encryption (2 of 4)</a:t>
            </a:r>
          </a:p>
        </p:txBody>
      </p:sp>
      <p:sp>
        <p:nvSpPr>
          <p:cNvPr id="3" name="Content Placeholder 2"/>
          <p:cNvSpPr>
            <a:spLocks noGrp="1"/>
          </p:cNvSpPr>
          <p:nvPr>
            <p:ph idx="1"/>
          </p:nvPr>
        </p:nvSpPr>
        <p:spPr>
          <a:xfrm>
            <a:off x="365124" y="1538818"/>
            <a:ext cx="8550275" cy="4062651"/>
          </a:xfrm>
        </p:spPr>
        <p:txBody>
          <a:bodyPr/>
          <a:lstStyle/>
          <a:p>
            <a:pPr>
              <a:lnSpc>
                <a:spcPct val="100000"/>
              </a:lnSpc>
            </a:pPr>
            <a:r>
              <a:rPr lang="en-US" altLang="en-US" sz="1800" b="1" dirty="0" smtClean="0">
                <a:solidFill>
                  <a:schemeClr val="tx1"/>
                </a:solidFill>
                <a:latin typeface="Arial" panose="020B0604020202020204" pitchFamily="34" charset="0"/>
                <a:cs typeface="Arial" panose="020B0604020202020204" pitchFamily="34" charset="0"/>
              </a:rPr>
              <a:t>U</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S</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B </a:t>
            </a:r>
            <a:r>
              <a:rPr lang="en-US" altLang="en-US" sz="1800" b="1" dirty="0">
                <a:solidFill>
                  <a:schemeClr val="tx1"/>
                </a:solidFill>
                <a:latin typeface="Arial" panose="020B0604020202020204" pitchFamily="34" charset="0"/>
                <a:cs typeface="Arial" panose="020B0604020202020204" pitchFamily="34" charset="0"/>
              </a:rPr>
              <a:t>device encryption</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Encrypted hardware-based flash drives can be used</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Will not connect a computer until correct password has been provided</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All data copied to the drive is automatically encrypted</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Tamper-resistant external cases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Administrators can remotely control and track activity on the devices</a:t>
            </a:r>
          </a:p>
          <a:p>
            <a:pPr lvl="2">
              <a:lnSpc>
                <a:spcPct val="100000"/>
              </a:lnSpc>
            </a:pPr>
            <a:r>
              <a:rPr lang="en-US" altLang="en-US" sz="1800" dirty="0">
                <a:solidFill>
                  <a:schemeClr val="tx1"/>
                </a:solidFill>
                <a:latin typeface="Arial" panose="020B0604020202020204" pitchFamily="34" charset="0"/>
                <a:cs typeface="Arial" panose="020B0604020202020204" pitchFamily="34" charset="0"/>
              </a:rPr>
              <a:t>Stolen drives can be remotely disabled</a:t>
            </a:r>
          </a:p>
          <a:p>
            <a:pPr>
              <a:lnSpc>
                <a:spcPct val="100000"/>
              </a:lnSpc>
            </a:pPr>
            <a:r>
              <a:rPr lang="en-US" altLang="en-US" sz="1800" b="1" dirty="0" smtClean="0">
                <a:solidFill>
                  <a:schemeClr val="tx1"/>
                </a:solidFill>
                <a:latin typeface="Arial" panose="020B0604020202020204" pitchFamily="34" charset="0"/>
                <a:cs typeface="Arial" panose="020B0604020202020204" pitchFamily="34" charset="0"/>
              </a:rPr>
              <a:t>Self-Encrypting Drives (S</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E</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sz="1800" b="1" dirty="0" smtClean="0">
                <a:solidFill>
                  <a:schemeClr val="tx1"/>
                </a:solidFill>
                <a:latin typeface="Arial" panose="020B0604020202020204" pitchFamily="34" charset="0"/>
                <a:cs typeface="Arial" panose="020B0604020202020204" pitchFamily="34" charset="0"/>
              </a:rPr>
              <a:t>Ds)</a:t>
            </a:r>
            <a:endParaRPr lang="en-US" altLang="en-US" sz="1800" b="1"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dirty="0">
                <a:solidFill>
                  <a:schemeClr val="tx1"/>
                </a:solidFill>
                <a:latin typeface="Arial" panose="020B0604020202020204" pitchFamily="34" charset="0"/>
                <a:cs typeface="Arial" panose="020B0604020202020204" pitchFamily="34" charset="0"/>
              </a:rPr>
              <a:t>Self-encrypting hard disk drives protect all files stored on them</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The drive and host device perform authentication process during initial power up</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If authentication fails, the drive can be configured to deny access or even delete encryption keys so all data is permanently </a:t>
            </a:r>
            <a:r>
              <a:rPr lang="en-US" altLang="en-US" dirty="0" smtClean="0">
                <a:solidFill>
                  <a:schemeClr val="tx1"/>
                </a:solidFill>
                <a:latin typeface="Arial" panose="020B0604020202020204" pitchFamily="34" charset="0"/>
                <a:cs typeface="Arial" panose="020B0604020202020204" pitchFamily="34" charset="0"/>
              </a:rPr>
              <a:t>unreadable</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86028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Hardware Encryption (3 of 4)</a:t>
            </a:r>
          </a:p>
        </p:txBody>
      </p:sp>
      <p:sp>
        <p:nvSpPr>
          <p:cNvPr id="3" name="Content Placeholder 2"/>
          <p:cNvSpPr>
            <a:spLocks noGrp="1"/>
          </p:cNvSpPr>
          <p:nvPr>
            <p:ph idx="1"/>
          </p:nvPr>
        </p:nvSpPr>
        <p:spPr>
          <a:xfrm>
            <a:off x="365125" y="1538818"/>
            <a:ext cx="8415338" cy="2539157"/>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Trusted Platform Module (</a:t>
            </a:r>
            <a:r>
              <a:rPr lang="en-US" altLang="en-US" b="1" dirty="0" smtClean="0">
                <a:solidFill>
                  <a:schemeClr val="tx1"/>
                </a:solidFill>
                <a:latin typeface="Arial" panose="020B0604020202020204" pitchFamily="34" charset="0"/>
                <a:cs typeface="Arial" panose="020B0604020202020204" pitchFamily="34" charset="0"/>
              </a:rPr>
              <a:t>T</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M</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chip on a computer’s motherboard that provides cryptographic services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Includes a true random number generator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Entirely done in hardware so it cannot be subject to software attack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Prevents computer from booting if files or data have been altered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Prompts for password if hard drive moved to a new </a:t>
            </a:r>
            <a:r>
              <a:rPr lang="en-US" altLang="en-US" sz="2000" dirty="0" smtClean="0">
                <a:solidFill>
                  <a:schemeClr val="tx1"/>
                </a:solidFill>
                <a:latin typeface="Arial" panose="020B0604020202020204" pitchFamily="34" charset="0"/>
                <a:cs typeface="Arial" panose="020B0604020202020204" pitchFamily="34" charset="0"/>
              </a:rPr>
              <a:t>computer</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94944170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Hardware Encryption (4 of 4)</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Hardware Security Module (</a:t>
            </a:r>
            <a:r>
              <a:rPr lang="en-US" altLang="en-US" b="1" dirty="0" smtClean="0">
                <a:solidFill>
                  <a:schemeClr val="tx1"/>
                </a:solidFill>
                <a:latin typeface="Arial" panose="020B0604020202020204" pitchFamily="34" charset="0"/>
                <a:cs typeface="Arial" panose="020B0604020202020204" pitchFamily="34" charset="0"/>
              </a:rPr>
              <a:t>H</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S</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M</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secure cryptographic processor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Includes an onboard key generator and key storage facility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Performs accelerated symmetric and asymmetric encryption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Can provide services to multiple devices over a </a:t>
            </a:r>
            <a:r>
              <a:rPr lang="en-US" altLang="en-US" sz="2000" dirty="0" smtClean="0">
                <a:solidFill>
                  <a:schemeClr val="tx1"/>
                </a:solidFill>
                <a:latin typeface="Arial" panose="020B0604020202020204" pitchFamily="34" charset="0"/>
                <a:cs typeface="Arial" panose="020B0604020202020204" pitchFamily="34" charset="0"/>
              </a:rPr>
              <a:t>LAN</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0626429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Review Questions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295400"/>
            <a:ext cx="8415338" cy="5616922"/>
          </a:xfrm>
        </p:spPr>
        <p:txBody>
          <a:bodyPr/>
          <a:lstStyle/>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What is the latest version of the Secure Hash Algorithm?</a:t>
            </a:r>
            <a:endParaRPr lang="en-US" sz="1100" b="1"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SHA-2</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SHA-3</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SHA-4</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SHA-5</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of the following key exchanges uses the same keys each time?</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a:t>
            </a:r>
            <a:r>
              <a:rPr lang="en-US" sz="1100" dirty="0" err="1" smtClean="0">
                <a:solidFill>
                  <a:schemeClr val="tx1"/>
                </a:solidFill>
                <a:latin typeface="Arial" panose="020B0604020202020204" pitchFamily="34" charset="0"/>
                <a:cs typeface="Arial" panose="020B0604020202020204" pitchFamily="34" charset="0"/>
              </a:rPr>
              <a:t>Diffie</a:t>
            </a:r>
            <a:r>
              <a:rPr lang="en-US" sz="1100" dirty="0" smtClean="0">
                <a:solidFill>
                  <a:schemeClr val="tx1"/>
                </a:solidFill>
                <a:latin typeface="Arial" panose="020B0604020202020204" pitchFamily="34" charset="0"/>
                <a:cs typeface="Arial" panose="020B0604020202020204" pitchFamily="34" charset="0"/>
              </a:rPr>
              <a:t>-Hellman-RSA </a:t>
            </a:r>
            <a:r>
              <a:rPr lang="en-US" sz="1100" dirty="0">
                <a:solidFill>
                  <a:schemeClr val="tx1"/>
                </a:solidFill>
                <a:latin typeface="Arial" panose="020B0604020202020204" pitchFamily="34" charset="0"/>
                <a:cs typeface="Arial" panose="020B0604020202020204" pitchFamily="34" charset="0"/>
              </a:rPr>
              <a:t>(DHRSA)</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a:t>
            </a:r>
            <a:r>
              <a:rPr lang="en-US" sz="1100" dirty="0" err="1" smtClean="0">
                <a:solidFill>
                  <a:schemeClr val="tx1"/>
                </a:solidFill>
                <a:latin typeface="Arial" panose="020B0604020202020204" pitchFamily="34" charset="0"/>
                <a:cs typeface="Arial" panose="020B0604020202020204" pitchFamily="34" charset="0"/>
              </a:rPr>
              <a:t>Diffie</a:t>
            </a:r>
            <a:r>
              <a:rPr lang="en-US" sz="1100" dirty="0" smtClean="0">
                <a:solidFill>
                  <a:schemeClr val="tx1"/>
                </a:solidFill>
                <a:latin typeface="Arial" panose="020B0604020202020204" pitchFamily="34" charset="0"/>
                <a:cs typeface="Arial" panose="020B0604020202020204" pitchFamily="34" charset="0"/>
              </a:rPr>
              <a:t>-Hellman </a:t>
            </a:r>
            <a:r>
              <a:rPr lang="en-US" sz="1100" dirty="0">
                <a:solidFill>
                  <a:schemeClr val="tx1"/>
                </a:solidFill>
                <a:latin typeface="Arial" panose="020B0604020202020204" pitchFamily="34" charset="0"/>
                <a:cs typeface="Arial" panose="020B0604020202020204" pitchFamily="34" charset="0"/>
              </a:rPr>
              <a:t>Ephemeral (DHE)</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a:t>
            </a:r>
            <a:r>
              <a:rPr lang="en-US" sz="1100" dirty="0" err="1" smtClean="0">
                <a:solidFill>
                  <a:schemeClr val="tx1"/>
                </a:solidFill>
                <a:latin typeface="Arial" panose="020B0604020202020204" pitchFamily="34" charset="0"/>
                <a:cs typeface="Arial" panose="020B0604020202020204" pitchFamily="34" charset="0"/>
              </a:rPr>
              <a:t>Diffie</a:t>
            </a:r>
            <a:r>
              <a:rPr lang="en-US" sz="1100" dirty="0" smtClean="0">
                <a:solidFill>
                  <a:schemeClr val="tx1"/>
                </a:solidFill>
                <a:latin typeface="Arial" panose="020B0604020202020204" pitchFamily="34" charset="0"/>
                <a:cs typeface="Arial" panose="020B0604020202020204" pitchFamily="34" charset="0"/>
              </a:rPr>
              <a:t>-Hellman </a:t>
            </a:r>
            <a:r>
              <a:rPr lang="en-US" sz="1100" dirty="0">
                <a:solidFill>
                  <a:schemeClr val="tx1"/>
                </a:solidFill>
                <a:latin typeface="Arial" panose="020B0604020202020204" pitchFamily="34" charset="0"/>
                <a:cs typeface="Arial" panose="020B0604020202020204" pitchFamily="34" charset="0"/>
              </a:rPr>
              <a:t>(</a:t>
            </a:r>
            <a:r>
              <a:rPr lang="en-US" sz="1100" dirty="0" smtClean="0">
                <a:solidFill>
                  <a:schemeClr val="tx1"/>
                </a:solidFill>
                <a:latin typeface="Arial" panose="020B0604020202020204" pitchFamily="34" charset="0"/>
                <a:cs typeface="Arial" panose="020B0604020202020204" pitchFamily="34" charset="0"/>
              </a:rPr>
              <a:t>DH)</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Elliptic </a:t>
            </a:r>
            <a:r>
              <a:rPr lang="en-US" sz="1100" dirty="0">
                <a:solidFill>
                  <a:schemeClr val="tx1"/>
                </a:solidFill>
                <a:latin typeface="Arial" panose="020B0604020202020204" pitchFamily="34" charset="0"/>
                <a:cs typeface="Arial" panose="020B0604020202020204" pitchFamily="34" charset="0"/>
              </a:rPr>
              <a:t>Curve </a:t>
            </a:r>
            <a:r>
              <a:rPr lang="en-US" sz="1100" dirty="0" err="1">
                <a:solidFill>
                  <a:schemeClr val="tx1"/>
                </a:solidFill>
                <a:latin typeface="Arial" panose="020B0604020202020204" pitchFamily="34" charset="0"/>
                <a:cs typeface="Arial" panose="020B0604020202020204" pitchFamily="34" charset="0"/>
              </a:rPr>
              <a:t>Diffie</a:t>
            </a:r>
            <a:r>
              <a:rPr lang="en-US" sz="1100" dirty="0">
                <a:solidFill>
                  <a:schemeClr val="tx1"/>
                </a:solidFill>
                <a:latin typeface="Arial" panose="020B0604020202020204" pitchFamily="34" charset="0"/>
                <a:cs typeface="Arial" panose="020B0604020202020204" pitchFamily="34" charset="0"/>
              </a:rPr>
              <a:t>-Hellman (ECDH</a:t>
            </a:r>
            <a:r>
              <a:rPr lang="en-US" sz="1100" dirty="0" smtClean="0">
                <a:solidFill>
                  <a:schemeClr val="tx1"/>
                </a:solidFill>
                <a:latin typeface="Arial" panose="020B0604020202020204" pitchFamily="34" charset="0"/>
                <a:cs typeface="Arial" panose="020B0604020202020204" pitchFamily="34" charset="0"/>
              </a:rPr>
              <a:t>)</a:t>
            </a: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Proving that a user sent an email message is known as _____.</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non-repudiation</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repudiation </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integrity</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availability</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endParaRPr lang="en-US" dirty="0">
              <a:solidFill>
                <a:schemeClr val="tx1"/>
              </a:solidFill>
              <a:latin typeface="Arial" panose="020B0604020202020204" pitchFamily="34" charset="0"/>
              <a:cs typeface="Arial" panose="020B0604020202020204" pitchFamily="34" charset="0"/>
            </a:endParaRPr>
          </a:p>
          <a:p>
            <a:pPr marL="0" indent="0">
              <a:lnSpc>
                <a:spcPct val="100000"/>
              </a:lnSpc>
              <a:buNone/>
            </a:pP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401441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1000"/>
                                  </p:stCondLst>
                                  <p:childTnLst>
                                    <p:animClr clrSpc="rgb" dir="cw">
                                      <p:cBhvr override="childStyle">
                                        <p:cTn id="6" dur="10" fill="hold"/>
                                        <p:tgtEl>
                                          <p:spTgt spid="3">
                                            <p:txEl>
                                              <p:pRg st="2" end="2"/>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1000"/>
                                  </p:stCondLst>
                                  <p:childTnLst>
                                    <p:animClr clrSpc="rgb" dir="cw">
                                      <p:cBhvr override="childStyle">
                                        <p:cTn id="10" dur="10" fill="hold"/>
                                        <p:tgtEl>
                                          <p:spTgt spid="3">
                                            <p:txEl>
                                              <p:pRg st="8" end="8"/>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1000"/>
                                  </p:stCondLst>
                                  <p:childTnLst>
                                    <p:animClr clrSpc="rgb" dir="cw">
                                      <p:cBhvr override="childStyle">
                                        <p:cTn id="14" dur="10" fill="hold"/>
                                        <p:tgtEl>
                                          <p:spTgt spid="3">
                                            <p:txEl>
                                              <p:pRg st="11" end="11"/>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(1 of 2)</a:t>
            </a:r>
          </a:p>
        </p:txBody>
      </p:sp>
      <p:sp>
        <p:nvSpPr>
          <p:cNvPr id="2" name="Content Placeholder 1"/>
          <p:cNvSpPr>
            <a:spLocks noGrp="1"/>
          </p:cNvSpPr>
          <p:nvPr>
            <p:ph idx="1"/>
          </p:nvPr>
        </p:nvSpPr>
        <p:spPr>
          <a:xfrm>
            <a:off x="365125" y="1538818"/>
            <a:ext cx="8415338" cy="415498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Cryptography is the </a:t>
            </a:r>
            <a:r>
              <a:rPr lang="en-US" altLang="en-US" dirty="0" smtClean="0">
                <a:solidFill>
                  <a:schemeClr val="tx1"/>
                </a:solidFill>
                <a:latin typeface="Arial" panose="020B0604020202020204" pitchFamily="34" charset="0"/>
                <a:cs typeface="Arial" panose="020B0604020202020204" pitchFamily="34" charset="0"/>
              </a:rPr>
              <a:t>practice </a:t>
            </a:r>
            <a:r>
              <a:rPr lang="en-US" altLang="en-US" dirty="0">
                <a:solidFill>
                  <a:schemeClr val="tx1"/>
                </a:solidFill>
                <a:latin typeface="Arial" panose="020B0604020202020204" pitchFamily="34" charset="0"/>
                <a:cs typeface="Arial" panose="020B0604020202020204" pitchFamily="34" charset="0"/>
              </a:rPr>
              <a:t>of transforming information into a secure form while being transmitted or </a:t>
            </a:r>
            <a:r>
              <a:rPr lang="en-US" altLang="en-US" dirty="0" smtClean="0">
                <a:solidFill>
                  <a:schemeClr val="tx1"/>
                </a:solidFill>
                <a:latin typeface="Arial" panose="020B0604020202020204" pitchFamily="34" charset="0"/>
                <a:cs typeface="Arial" panose="020B0604020202020204" pitchFamily="34" charset="0"/>
              </a:rPr>
              <a:t>stored</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The strength of a cryptographic algorithm depends upon several factors</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Cryptography can provide confidentiality, integrity, authentication, non-repudiation, and obfuscation</a:t>
            </a:r>
            <a:endParaRPr lang="en-US" altLang="en-US"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a:solidFill>
                  <a:schemeClr val="tx1"/>
                </a:solidFill>
                <a:latin typeface="Arial" panose="020B0604020202020204" pitchFamily="34" charset="0"/>
                <a:cs typeface="Arial" panose="020B0604020202020204" pitchFamily="34" charset="0"/>
              </a:rPr>
              <a:t>Hashing creates a unique digital fingerprint that represents contents of original material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Used only for comparison</a:t>
            </a:r>
          </a:p>
          <a:p>
            <a:pPr>
              <a:lnSpc>
                <a:spcPct val="100000"/>
              </a:lnSpc>
            </a:pPr>
            <a:r>
              <a:rPr lang="en-US" altLang="en-US" dirty="0">
                <a:solidFill>
                  <a:schemeClr val="tx1"/>
                </a:solidFill>
                <a:latin typeface="Arial" panose="020B0604020202020204" pitchFamily="34" charset="0"/>
                <a:cs typeface="Arial" panose="020B0604020202020204" pitchFamily="34" charset="0"/>
              </a:rPr>
              <a:t>Symmetric cryptography uses a single key to encrypt and decrypt a message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Stream ciphers and block ciphers</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(2 of 2)</a:t>
            </a:r>
          </a:p>
        </p:txBody>
      </p:sp>
      <p:sp>
        <p:nvSpPr>
          <p:cNvPr id="2" name="Content Placeholder 1"/>
          <p:cNvSpPr>
            <a:spLocks noGrp="1"/>
          </p:cNvSpPr>
          <p:nvPr>
            <p:ph idx="1"/>
          </p:nvPr>
        </p:nvSpPr>
        <p:spPr>
          <a:xfrm>
            <a:off x="365125" y="1538818"/>
            <a:ext cx="8415338" cy="2000548"/>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Asymmetric cryptography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Public key cryptography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Uses two keys: public key and private key</a:t>
            </a:r>
          </a:p>
          <a:p>
            <a:pPr>
              <a:lnSpc>
                <a:spcPct val="100000"/>
              </a:lnSpc>
            </a:pPr>
            <a:r>
              <a:rPr lang="en-US" altLang="en-US" dirty="0">
                <a:solidFill>
                  <a:schemeClr val="tx1"/>
                </a:solidFill>
                <a:latin typeface="Arial" panose="020B0604020202020204" pitchFamily="34" charset="0"/>
                <a:cs typeface="Arial" panose="020B0604020202020204" pitchFamily="34" charset="0"/>
              </a:rPr>
              <a:t>Cryptography can be applied through hardware or software</a:t>
            </a:r>
          </a:p>
          <a:p>
            <a:pPr>
              <a:lnSpc>
                <a:spcPct val="100000"/>
              </a:lnSpc>
            </a:pPr>
            <a:r>
              <a:rPr lang="en-US" altLang="en-US" dirty="0">
                <a:solidFill>
                  <a:schemeClr val="tx1"/>
                </a:solidFill>
                <a:latin typeface="Arial" panose="020B0604020202020204" pitchFamily="34" charset="0"/>
                <a:cs typeface="Arial" panose="020B0604020202020204" pitchFamily="34" charset="0"/>
              </a:rPr>
              <a:t>Hardware encryption cannot be exploited like software cryptography</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(2 of 7)</a:t>
            </a:r>
          </a:p>
        </p:txBody>
      </p:sp>
      <p:pic>
        <p:nvPicPr>
          <p:cNvPr id="6" name="Picture 5" descr="Figure 3-1 Data hidden by steganograhy. An illustration shows the data hidden by steganography in an image. The following shows how the message is hidden in an image: message to be hidden: the secret password; message in binary form: 0 1 1 1 0 1 0 1, 0 1 1 0 1 0 0; message hidden in metadata, 0 1 1 1 0 1 0 1, 0 1 1 0 1 0 0 is placed between metadata header 1 and 2; metadata header 1 contains the: header size, file size, reserved space 1, reserved space 2, offset address for start data; metadata header 2 contains the: image width, image height, number of graphic planes, number of bits per pixel, compression type, number of colors; the output file from the metadata shows the statue of liberty. Photo: Chris Parypa Photography/Shutterstock.co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7682" y="1794300"/>
            <a:ext cx="6667686" cy="357699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994019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(3 of 7)</a:t>
            </a:r>
          </a:p>
        </p:txBody>
      </p:sp>
      <p:sp>
        <p:nvSpPr>
          <p:cNvPr id="3" name="Content Placeholder 2"/>
          <p:cNvSpPr>
            <a:spLocks noGrp="1"/>
          </p:cNvSpPr>
          <p:nvPr>
            <p:ph idx="1"/>
          </p:nvPr>
        </p:nvSpPr>
        <p:spPr>
          <a:xfrm>
            <a:off x="365125" y="1538818"/>
            <a:ext cx="8415338"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Encryption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Changing original text into a secret message using cryptography</a:t>
            </a:r>
          </a:p>
          <a:p>
            <a:pPr>
              <a:lnSpc>
                <a:spcPct val="100000"/>
              </a:lnSpc>
            </a:pPr>
            <a:r>
              <a:rPr lang="en-US" altLang="en-US" dirty="0">
                <a:solidFill>
                  <a:schemeClr val="tx1"/>
                </a:solidFill>
                <a:latin typeface="Arial" panose="020B0604020202020204" pitchFamily="34" charset="0"/>
                <a:cs typeface="Arial" panose="020B0604020202020204" pitchFamily="34" charset="0"/>
              </a:rPr>
              <a:t>Decryption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Changing secret message back to original form</a:t>
            </a:r>
          </a:p>
          <a:p>
            <a:pPr>
              <a:lnSpc>
                <a:spcPct val="100000"/>
              </a:lnSpc>
            </a:pPr>
            <a:r>
              <a:rPr lang="en-US" altLang="en-US" dirty="0">
                <a:solidFill>
                  <a:schemeClr val="tx1"/>
                </a:solidFill>
                <a:latin typeface="Arial" panose="020B0604020202020204" pitchFamily="34" charset="0"/>
                <a:cs typeface="Arial" panose="020B0604020202020204" pitchFamily="34" charset="0"/>
              </a:rPr>
              <a:t>Plaintext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Unencrypted data </a:t>
            </a:r>
            <a:r>
              <a:rPr lang="en-US" altLang="en-US" sz="2000" dirty="0">
                <a:solidFill>
                  <a:schemeClr val="tx1"/>
                </a:solidFill>
                <a:latin typeface="Arial" panose="020B0604020202020204" pitchFamily="34" charset="0"/>
                <a:cs typeface="Arial" panose="020B0604020202020204" pitchFamily="34" charset="0"/>
              </a:rPr>
              <a:t>to be </a:t>
            </a:r>
            <a:r>
              <a:rPr lang="en-US" altLang="en-US" sz="2000" dirty="0" smtClean="0">
                <a:solidFill>
                  <a:schemeClr val="tx1"/>
                </a:solidFill>
                <a:latin typeface="Arial" panose="020B0604020202020204" pitchFamily="34" charset="0"/>
                <a:cs typeface="Arial" panose="020B0604020202020204" pitchFamily="34" charset="0"/>
              </a:rPr>
              <a:t>encrypted or is the output of decryption</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Ciphertext</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The scrambled and unreadable output of encryption</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Cleartext </a:t>
            </a:r>
            <a:r>
              <a:rPr lang="en-US" altLang="en-US" dirty="0">
                <a:solidFill>
                  <a:schemeClr val="tx1"/>
                </a:solidFill>
                <a:latin typeface="Arial" panose="020B0604020202020204" pitchFamily="34" charset="0"/>
                <a:cs typeface="Arial" panose="020B0604020202020204" pitchFamily="34" charset="0"/>
              </a:rPr>
              <a:t>data</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Data stored or transmitted without encryption</a:t>
            </a: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746425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(4 of 7)</a:t>
            </a:r>
          </a:p>
        </p:txBody>
      </p:sp>
      <p:sp>
        <p:nvSpPr>
          <p:cNvPr id="3" name="Content Placeholder 2"/>
          <p:cNvSpPr>
            <a:spLocks noGrp="1"/>
          </p:cNvSpPr>
          <p:nvPr>
            <p:ph idx="1"/>
          </p:nvPr>
        </p:nvSpPr>
        <p:spPr>
          <a:xfrm>
            <a:off x="365125" y="1538818"/>
            <a:ext cx="8423275" cy="3970318"/>
          </a:xfrm>
        </p:spPr>
        <p:txBody>
          <a:bodyPr/>
          <a:lstStyle/>
          <a:p>
            <a:pPr>
              <a:lnSpc>
                <a:spcPct val="100000"/>
              </a:lnSpc>
            </a:pPr>
            <a:r>
              <a:rPr lang="en-US" altLang="en-US" sz="1800" dirty="0">
                <a:solidFill>
                  <a:schemeClr val="tx1"/>
                </a:solidFill>
                <a:latin typeface="Arial" panose="020B0604020202020204" pitchFamily="34" charset="0"/>
                <a:cs typeface="Arial" panose="020B0604020202020204" pitchFamily="34" charset="0"/>
              </a:rPr>
              <a:t>Plaintext data is input into a </a:t>
            </a:r>
            <a:r>
              <a:rPr lang="en-US" altLang="en-US" sz="1800" b="1" dirty="0">
                <a:solidFill>
                  <a:schemeClr val="tx1"/>
                </a:solidFill>
                <a:latin typeface="Arial" panose="020B0604020202020204" pitchFamily="34" charset="0"/>
                <a:cs typeface="Arial" panose="020B0604020202020204" pitchFamily="34" charset="0"/>
              </a:rPr>
              <a:t>cryptographic </a:t>
            </a:r>
            <a:r>
              <a:rPr lang="en-US" altLang="en-US" sz="1800" b="1" dirty="0" smtClean="0">
                <a:solidFill>
                  <a:schemeClr val="tx1"/>
                </a:solidFill>
                <a:latin typeface="Arial" panose="020B0604020202020204" pitchFamily="34" charset="0"/>
                <a:cs typeface="Arial" panose="020B0604020202020204" pitchFamily="34" charset="0"/>
              </a:rPr>
              <a:t>algorithm </a:t>
            </a:r>
            <a:r>
              <a:rPr lang="en-US" altLang="en-US" sz="1800" dirty="0" smtClean="0">
                <a:solidFill>
                  <a:schemeClr val="tx1"/>
                </a:solidFill>
                <a:latin typeface="Arial" panose="020B0604020202020204" pitchFamily="34" charset="0"/>
                <a:cs typeface="Arial" panose="020B0604020202020204" pitchFamily="34" charset="0"/>
              </a:rPr>
              <a:t>(also called a </a:t>
            </a:r>
            <a:r>
              <a:rPr lang="en-US" altLang="en-US" sz="1800" b="1" dirty="0" smtClean="0">
                <a:solidFill>
                  <a:schemeClr val="tx1"/>
                </a:solidFill>
                <a:latin typeface="Arial" panose="020B0604020202020204" pitchFamily="34" charset="0"/>
                <a:cs typeface="Arial" panose="020B0604020202020204" pitchFamily="34" charset="0"/>
              </a:rPr>
              <a:t>cipher</a:t>
            </a:r>
            <a:r>
              <a:rPr lang="en-US" altLang="en-US" sz="1800" dirty="0" smtClean="0">
                <a:solidFill>
                  <a:schemeClr val="tx1"/>
                </a:solidFill>
                <a:latin typeface="Arial" panose="020B0604020202020204" pitchFamily="34" charset="0"/>
                <a:cs typeface="Arial" panose="020B0604020202020204" pitchFamily="34" charset="0"/>
              </a:rPr>
              <a:t>)</a:t>
            </a:r>
            <a:endParaRPr lang="en-US" altLang="en-US" sz="1800" b="1"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dirty="0">
                <a:solidFill>
                  <a:schemeClr val="tx1"/>
                </a:solidFill>
                <a:latin typeface="Arial" panose="020B0604020202020204" pitchFamily="34" charset="0"/>
                <a:cs typeface="Arial" panose="020B0604020202020204" pitchFamily="34" charset="0"/>
              </a:rPr>
              <a:t>Consists of procedures based on a mathematical formula used to encrypt and decrypt the data</a:t>
            </a:r>
          </a:p>
          <a:p>
            <a:pPr>
              <a:lnSpc>
                <a:spcPct val="100000"/>
              </a:lnSpc>
            </a:pPr>
            <a:r>
              <a:rPr lang="en-US" altLang="en-US" sz="1800" dirty="0">
                <a:solidFill>
                  <a:schemeClr val="tx1"/>
                </a:solidFill>
                <a:latin typeface="Arial" panose="020B0604020202020204" pitchFamily="34" charset="0"/>
                <a:cs typeface="Arial" panose="020B0604020202020204" pitchFamily="34" charset="0"/>
              </a:rPr>
              <a:t>Key</a:t>
            </a:r>
          </a:p>
          <a:p>
            <a:pPr lvl="1">
              <a:lnSpc>
                <a:spcPct val="100000"/>
              </a:lnSpc>
            </a:pPr>
            <a:r>
              <a:rPr lang="en-US" altLang="en-US" dirty="0">
                <a:solidFill>
                  <a:schemeClr val="tx1"/>
                </a:solidFill>
                <a:latin typeface="Arial" panose="020B0604020202020204" pitchFamily="34" charset="0"/>
                <a:cs typeface="Arial" panose="020B0604020202020204" pitchFamily="34" charset="0"/>
              </a:rPr>
              <a:t>A mathematical value entered into the algorithm to produce </a:t>
            </a:r>
            <a:r>
              <a:rPr lang="en-US" altLang="en-US" dirty="0" smtClean="0">
                <a:solidFill>
                  <a:schemeClr val="tx1"/>
                </a:solidFill>
                <a:latin typeface="Arial" panose="020B0604020202020204" pitchFamily="34" charset="0"/>
                <a:cs typeface="Arial" panose="020B0604020202020204" pitchFamily="34" charset="0"/>
              </a:rPr>
              <a:t>ciphertext</a:t>
            </a:r>
            <a:endParaRPr lang="en-US" altLang="en-US"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dirty="0">
                <a:solidFill>
                  <a:schemeClr val="tx1"/>
                </a:solidFill>
                <a:latin typeface="Arial" panose="020B0604020202020204" pitchFamily="34" charset="0"/>
                <a:cs typeface="Arial" panose="020B0604020202020204" pitchFamily="34" charset="0"/>
              </a:rPr>
              <a:t>The reverse process uses the key to decrypt the </a:t>
            </a:r>
            <a:r>
              <a:rPr lang="en-US" altLang="en-US" dirty="0" smtClean="0">
                <a:solidFill>
                  <a:schemeClr val="tx1"/>
                </a:solidFill>
                <a:latin typeface="Arial" panose="020B0604020202020204" pitchFamily="34" charset="0"/>
                <a:cs typeface="Arial" panose="020B0604020202020204" pitchFamily="34" charset="0"/>
              </a:rPr>
              <a:t>message</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Substitution cipher</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Substitutes one character for another</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One type is a R</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O</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T13, in which the entire alphabet is rotated 13 steps (A = N)</a:t>
            </a:r>
          </a:p>
          <a:p>
            <a:pPr>
              <a:lnSpc>
                <a:spcPct val="100000"/>
              </a:lnSpc>
            </a:pPr>
            <a:r>
              <a:rPr lang="en-US" altLang="en-US" sz="1800" dirty="0" smtClean="0">
                <a:solidFill>
                  <a:schemeClr val="tx1"/>
                </a:solidFill>
                <a:latin typeface="Arial" panose="020B0604020202020204" pitchFamily="34" charset="0"/>
                <a:cs typeface="Arial" panose="020B0604020202020204" pitchFamily="34" charset="0"/>
              </a:rPr>
              <a:t>XOR cipher</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Based on the binary </a:t>
            </a:r>
            <a:r>
              <a:rPr lang="en-US" altLang="en-US" dirty="0">
                <a:solidFill>
                  <a:schemeClr val="tx1"/>
                </a:solidFill>
                <a:latin typeface="Arial" panose="020B0604020202020204" pitchFamily="34" charset="0"/>
                <a:cs typeface="Arial" panose="020B0604020202020204" pitchFamily="34" charset="0"/>
              </a:rPr>
              <a:t>o</a:t>
            </a:r>
            <a:r>
              <a:rPr lang="en-US" altLang="en-US" dirty="0" smtClean="0">
                <a:solidFill>
                  <a:schemeClr val="tx1"/>
                </a:solidFill>
                <a:latin typeface="Arial" panose="020B0604020202020204" pitchFamily="34" charset="0"/>
                <a:cs typeface="Arial" panose="020B0604020202020204" pitchFamily="34" charset="0"/>
              </a:rPr>
              <a:t>peration eXclusive OR that compares two bits</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857999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(5 of 7)</a:t>
            </a:r>
          </a:p>
        </p:txBody>
      </p:sp>
      <p:pic>
        <p:nvPicPr>
          <p:cNvPr id="6" name="Picture 5" descr="Figure 3-2 Cryptographic process. An illustration shows a cryptographic process of transmitting a plain text through an encryption algorithm to a remote user. The order of the encryption process is as follows: plaintext passes through an encryption algorithm with a key and is converted to a ciphertext. The ciphertext is transmitted to a remote user. The ciphertext passes through a decryption algorithm with a key resulting in the original plaintext message.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33414" y="1697039"/>
            <a:ext cx="4110228" cy="3780619"/>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1152162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Cryptography? (6 of 7)</a:t>
            </a:r>
          </a:p>
        </p:txBody>
      </p:sp>
      <p:pic>
        <p:nvPicPr>
          <p:cNvPr id="3" name="Picture 2" descr="The cryptographic algorithms are as follows: substitution cipher, r o t 13, and x o r cipher. In substitution cipher the alphabets from a to z are replaced with numbers from 1 to 26. The substitution of numbers for alphabets are as follows: 1 for a, 2 for b, 3 for c, 4 for d, 5 for e, 6 for f, 7 for g, 8 for h, 9 for I, 10 for j, 11 for k, 12 for l, 13 for m, 14 for n, 15 for o, 16 for p, 17 for q, 18 for r, 19 for s, 20 for t, 21 for u, 22 for v, 23 for w, 24 for x, 25 for y, 26 for z. Example: security. When the word, security is encrypted with substitution cipher it gives the following result: 19, 5, 3, 21, 18, 9, 20, 25. In r o t 13, the alphabets from a to m are replaced with the alphabets from n to z. a = n, b = o, c = p, e = r, f = s, g = t, h = u, I = v, j = w, k = x, l = y, m = z. Example: security. When the word security is encrypted with r o t 13, the result is as follows: f r p h e v g l. In x o r cipher, the word is x o r-ed with flapjack. The truth table of x o r consists of three rows and four columns. The columns are listed from left to right are as follows: a, b, a x o r b. The row entries are as follows. Row 1. a, 0. B, 0. a x o r b, 0. Row 2. a, 0. B, 1. a x o r b, 1. Row 3. A, 1. B, 0. a x o r b, 1. Row 4. A, 1. B, 1. a x o r b, 0. Example: security. The word security is x o r-ed with flapjack and the result is as follows: 1 5 0 9 0 2 0 5 1 8 0 8 1 7 1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278194"/>
            <a:ext cx="5980752" cy="465697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2336472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6.0&quot;&gt;&lt;object type=&quot;1&quot; unique_id=&quot;10001&quot;&gt;&lt;object type=&quot;8&quot; unique_id=&quot;10612&quot;&gt;&lt;/object&gt;&lt;object type=&quot;2&quot; unique_id=&quot;10613&quot;&gt;&lt;object type=&quot;3&quot; unique_id=&quot;10614&quot;&gt;&lt;property id=&quot;20148&quot; value=&quot;5&quot;/&gt;&lt;property id=&quot;20300&quot; value=&quot;Slide 1 - &amp;quot;CompTIA Security+ Guide to Network Security Fundamentals, Sixth Edition&amp;quot;&quot;/&gt;&lt;property id=&quot;20307&quot; value=&quot;353&quot;/&gt;&lt;/object&gt;&lt;object type=&quot;3&quot; unique_id=&quot;10615&quot;&gt;&lt;property id=&quot;20148&quot; value=&quot;5&quot;/&gt;&lt;property id=&quot;20300&quot; value=&quot;Slide 2 - &amp;quot;Objectives&amp;quot;&quot;/&gt;&lt;property id=&quot;20307&quot; value=&quot;257&quot;/&gt;&lt;/object&gt;&lt;object type=&quot;3&quot; unique_id=&quot;10616&quot;&gt;&lt;property id=&quot;20148&quot; value=&quot;5&quot;/&gt;&lt;property id=&quot;20300&quot; value=&quot;Slide 3 - &amp;quot;Defining Cryptography&amp;quot;&quot;/&gt;&lt;property id=&quot;20307&quot; value=&quot;309&quot;/&gt;&lt;/object&gt;&lt;object type=&quot;3&quot; unique_id=&quot;10617&quot;&gt;&lt;property id=&quot;20148&quot; value=&quot;5&quot;/&gt;&lt;property id=&quot;20300&quot; value=&quot;Slide 4 - &amp;quot;What is Cryptography? (1 of 7)&amp;quot;&quot;/&gt;&lt;property id=&quot;20307&quot; value=&quot;310&quot;/&gt;&lt;/object&gt;&lt;object type=&quot;3&quot; unique_id=&quot;10618&quot;&gt;&lt;property id=&quot;20148&quot; value=&quot;5&quot;/&gt;&lt;property id=&quot;20300&quot; value=&quot;Slide 5 - &amp;quot;What is Cryptography? (2 of 7)&amp;quot;&quot;/&gt;&lt;property id=&quot;20307&quot; value=&quot;311&quot;/&gt;&lt;/object&gt;&lt;object type=&quot;3&quot; unique_id=&quot;10619&quot;&gt;&lt;property id=&quot;20148&quot; value=&quot;5&quot;/&gt;&lt;property id=&quot;20300&quot; value=&quot;Slide 6 - &amp;quot;What is Cryptography? (3 of 7)&amp;quot;&quot;/&gt;&lt;property id=&quot;20307&quot; value=&quot;312&quot;/&gt;&lt;/object&gt;&lt;object type=&quot;3&quot; unique_id=&quot;10620&quot;&gt;&lt;property id=&quot;20148&quot; value=&quot;5&quot;/&gt;&lt;property id=&quot;20300&quot; value=&quot;Slide 7 - &amp;quot;What is Cryptography? (4 of 7)&amp;quot;&quot;/&gt;&lt;property id=&quot;20307&quot; value=&quot;313&quot;/&gt;&lt;/object&gt;&lt;object type=&quot;3&quot; unique_id=&quot;10621&quot;&gt;&lt;property id=&quot;20148&quot; value=&quot;5&quot;/&gt;&lt;property id=&quot;20300&quot; value=&quot;Slide 8 - &amp;quot;What is Cryptography? (5 of 7)&amp;quot;&quot;/&gt;&lt;property id=&quot;20307&quot; value=&quot;314&quot;/&gt;&lt;/object&gt;&lt;object type=&quot;3&quot; unique_id=&quot;10622&quot;&gt;&lt;property id=&quot;20148&quot; value=&quot;5&quot;/&gt;&lt;property id=&quot;20300&quot; value=&quot;Slide 9 - &amp;quot;What is Cryptography? (6 of 7)&amp;quot;&quot;/&gt;&lt;property id=&quot;20307&quot; value=&quot;350&quot;/&gt;&lt;/object&gt;&lt;object type=&quot;3&quot; unique_id=&quot;10623&quot;&gt;&lt;property id=&quot;20148&quot; value=&quot;5&quot;/&gt;&lt;property id=&quot;20300&quot; value=&quot;Slide 10 - &amp;quot;What is Cryptography? (7 of 7)&amp;quot;&quot;/&gt;&lt;property id=&quot;20307&quot; value=&quot;315&quot;/&gt;&lt;/object&gt;&lt;object type=&quot;3&quot; unique_id=&quot;10624&quot;&gt;&lt;property id=&quot;20148&quot; value=&quot;5&quot;/&gt;&lt;property id=&quot;20300&quot; value=&quot;Slide 11 - &amp;quot;Cryptography and Security (1 of 3)&amp;quot;&quot;/&gt;&lt;property id=&quot;20307&quot; value=&quot;316&quot;/&gt;&lt;/object&gt;&lt;object type=&quot;3&quot; unique_id=&quot;10625&quot;&gt;&lt;property id=&quot;20148&quot; value=&quot;5&quot;/&gt;&lt;property id=&quot;20300&quot; value=&quot;Slide 12 - &amp;quot;Cryptography and Security (2 of 3)&amp;quot;&quot;/&gt;&lt;property id=&quot;20307&quot; value=&quot;317&quot;/&gt;&lt;/object&gt;&lt;object type=&quot;3&quot; unique_id=&quot;10626&quot;&gt;&lt;property id=&quot;20148&quot; value=&quot;5&quot;/&gt;&lt;property id=&quot;20300&quot; value=&quot;Slide 13 - &amp;quot;Cryptography and Security (3 of 3)&amp;quot;&quot;/&gt;&lt;property id=&quot;20307&quot; value=&quot;318&quot;/&gt;&lt;/object&gt;&lt;object type=&quot;3&quot; unique_id=&quot;10627&quot;&gt;&lt;property id=&quot;20148&quot; value=&quot;5&quot;/&gt;&lt;property id=&quot;20300&quot; value=&quot;Slide 14 - &amp;quot;Cryptography Constraints (1 of 2)&amp;quot;&quot;/&gt;&lt;property id=&quot;20307&quot; value=&quot;319&quot;/&gt;&lt;/object&gt;&lt;object type=&quot;3&quot; unique_id=&quot;10628&quot;&gt;&lt;property id=&quot;20148&quot; value=&quot;5&quot;/&gt;&lt;property id=&quot;20300&quot; value=&quot;Slide 15 - &amp;quot;Cryptography Constraints (2 of 2)&amp;quot;&quot;/&gt;&lt;property id=&quot;20307&quot; value=&quot;320&quot;/&gt;&lt;/object&gt;&lt;object type=&quot;3&quot; unique_id=&quot;10629&quot;&gt;&lt;property id=&quot;20148&quot; value=&quot;5&quot;/&gt;&lt;property id=&quot;20300&quot; value=&quot;Slide 16 - &amp;quot;Cryptographic Algorithms&amp;quot;&quot;/&gt;&lt;property id=&quot;20307&quot; value=&quot;321&quot;/&gt;&lt;/object&gt;&lt;object type=&quot;3&quot; unique_id=&quot;10630&quot;&gt;&lt;property id=&quot;20148&quot; value=&quot;5&quot;/&gt;&lt;property id=&quot;20300&quot; value=&quot;Slide 17 - &amp;quot;Hash Algorithms (1 of 5)&amp;quot;&quot;/&gt;&lt;property id=&quot;20307&quot; value=&quot;322&quot;/&gt;&lt;/object&gt;&lt;object type=&quot;3&quot; unique_id=&quot;10631&quot;&gt;&lt;property id=&quot;20148&quot; value=&quot;5&quot;/&gt;&lt;property id=&quot;20300&quot; value=&quot;Slide 18 - &amp;quot;Hash Algorithms (2 of 5)&amp;quot;&quot;/&gt;&lt;property id=&quot;20307&quot; value=&quot;323&quot;/&gt;&lt;/object&gt;&lt;object type=&quot;3&quot; unique_id=&quot;10632&quot;&gt;&lt;property id=&quot;20148&quot; value=&quot;5&quot;/&gt;&lt;property id=&quot;20300&quot; value=&quot;Slide 19 - &amp;quot;Hash Algorithms (3 of 5)&amp;quot;&quot;/&gt;&lt;property id=&quot;20307&quot; value=&quot;324&quot;/&gt;&lt;/object&gt;&lt;object type=&quot;3&quot; unique_id=&quot;10633&quot;&gt;&lt;property id=&quot;20148&quot; value=&quot;5&quot;/&gt;&lt;property id=&quot;20300&quot; value=&quot;Slide 20 - &amp;quot;Hash Algorithms (4 of 5)&amp;quot;&quot;/&gt;&lt;property id=&quot;20307&quot; value=&quot;325&quot;/&gt;&lt;/object&gt;&lt;object type=&quot;3&quot; unique_id=&quot;10634&quot;&gt;&lt;property id=&quot;20148&quot; value=&quot;5&quot;/&gt;&lt;property id=&quot;20300&quot; value=&quot;Slide 21 - &amp;quot;Hash Algorithms (5 of 5)&amp;quot;&quot;/&gt;&lt;property id=&quot;20307&quot; value=&quot;326&quot;/&gt;&lt;/object&gt;&lt;object type=&quot;3&quot; unique_id=&quot;10635&quot;&gt;&lt;property id=&quot;20148&quot; value=&quot;5&quot;/&gt;&lt;property id=&quot;20300&quot; value=&quot;Slide 22 - &amp;quot;Symmetric Cryptographic Algorithms (1 of 5)&amp;quot;&quot;/&gt;&lt;property id=&quot;20307&quot; value=&quot;327&quot;/&gt;&lt;/object&gt;&lt;object type=&quot;3&quot; unique_id=&quot;10636&quot;&gt;&lt;property id=&quot;20148&quot; value=&quot;5&quot;/&gt;&lt;property id=&quot;20300&quot; value=&quot;Slide 23 - &amp;quot;Symmetric Cryptographic Algorithms (2 of 5)&amp;quot;&quot;/&gt;&lt;property id=&quot;20307&quot; value=&quot;328&quot;/&gt;&lt;/object&gt;&lt;object type=&quot;3&quot; unique_id=&quot;10637&quot;&gt;&lt;property id=&quot;20148&quot; value=&quot;5&quot;/&gt;&lt;property id=&quot;20300&quot; value=&quot;Slide 24 - &amp;quot;Symmetric Cryptographic Algorithms (3 of 5)&amp;quot;&quot;/&gt;&lt;property id=&quot;20307&quot; value=&quot;329&quot;/&gt;&lt;/object&gt;&lt;object type=&quot;3&quot; unique_id=&quot;10638&quot;&gt;&lt;property id=&quot;20148&quot; value=&quot;5&quot;/&gt;&lt;property id=&quot;20300&quot; value=&quot;Slide 25 - &amp;quot;Symmetric Cryptographic Algorithms (4 of 5)&amp;quot;&quot;/&gt;&lt;property id=&quot;20307&quot; value=&quot;351&quot;/&gt;&lt;/object&gt;&lt;object type=&quot;3&quot; unique_id=&quot;10639&quot;&gt;&lt;property id=&quot;20148&quot; value=&quot;5&quot;/&gt;&lt;property id=&quot;20300&quot; value=&quot;Slide 26 - &amp;quot;Symmetric Cryptographic Algorithms (5 of 5)&amp;quot;&quot;/&gt;&lt;property id=&quot;20307&quot; value=&quot;330&quot;/&gt;&lt;/object&gt;&lt;object type=&quot;3&quot; unique_id=&quot;10640&quot;&gt;&lt;property id=&quot;20148&quot; value=&quot;5&quot;/&gt;&lt;property id=&quot;20300&quot; value=&quot;Slide 27 - &amp;quot;Asymmetric Cryptographic Algorithms (1 of 8)&amp;quot;&quot;/&gt;&lt;property id=&quot;20307&quot; value=&quot;331&quot;/&gt;&lt;/object&gt;&lt;object type=&quot;3&quot; unique_id=&quot;10641&quot;&gt;&lt;property id=&quot;20148&quot; value=&quot;5&quot;/&gt;&lt;property id=&quot;20300&quot; value=&quot;Slide 28 - &amp;quot;Asymmetric Cryptographic Algorithms (2 of 8)&amp;quot;&quot;/&gt;&lt;property id=&quot;20307&quot; value=&quot;332&quot;/&gt;&lt;/object&gt;&lt;object type=&quot;3&quot; unique_id=&quot;10642&quot;&gt;&lt;property id=&quot;20148&quot; value=&quot;5&quot;/&gt;&lt;property id=&quot;20300&quot; value=&quot;Slide 29 - &amp;quot;Asymmetric Cryptographic Algorithms (3 of 8)&amp;quot;&quot;/&gt;&lt;property id=&quot;20307&quot; value=&quot;333&quot;/&gt;&lt;/object&gt;&lt;object type=&quot;3&quot; unique_id=&quot;10643&quot;&gt;&lt;property id=&quot;20148&quot; value=&quot;5&quot;/&gt;&lt;property id=&quot;20300&quot; value=&quot;Slide 30 - &amp;quot;Asymmetric Cryptographic Algorithms (4 of 8)&amp;quot;&quot;/&gt;&lt;property id=&quot;20307&quot; value=&quot;334&quot;/&gt;&lt;/object&gt;&lt;object type=&quot;3&quot; unique_id=&quot;10644&quot;&gt;&lt;property id=&quot;20148&quot; value=&quot;5&quot;/&gt;&lt;property id=&quot;20300&quot; value=&quot;Slide 31 - &amp;quot;Asymmetric Cryptographic Algorithms (5 of 8)&amp;quot;&quot;/&gt;&lt;property id=&quot;20307&quot; value=&quot;335&quot;/&gt;&lt;/object&gt;&lt;object type=&quot;3&quot; unique_id=&quot;10645&quot;&gt;&lt;property id=&quot;20148&quot; value=&quot;5&quot;/&gt;&lt;property id=&quot;20300&quot; value=&quot;Slide 32 - &amp;quot;Asymmetric Cryptographic Algorithms (6 of 8)&amp;quot;&quot;/&gt;&lt;property id=&quot;20307&quot; value=&quot;336&quot;/&gt;&lt;/object&gt;&lt;object type=&quot;3&quot; unique_id=&quot;10646&quot;&gt;&lt;property id=&quot;20148&quot; value=&quot;5&quot;/&gt;&lt;property id=&quot;20300&quot; value=&quot;Slide 33 - &amp;quot;Asymmetric Cryptographic Algorithms (7 of 8)&amp;quot;&quot;/&gt;&lt;property id=&quot;20307&quot; value=&quot;352&quot;/&gt;&lt;/object&gt;&lt;object type=&quot;3&quot; unique_id=&quot;10647&quot;&gt;&lt;property id=&quot;20148&quot; value=&quot;5&quot;/&gt;&lt;property id=&quot;20300&quot; value=&quot;Slide 34 - &amp;quot;Asymmetric Cryptographic Algorithms (8 of 8)&amp;quot;&quot;/&gt;&lt;property id=&quot;20307&quot; value=&quot;337&quot;/&gt;&lt;/object&gt;&lt;object type=&quot;3&quot; unique_id=&quot;10648&quot;&gt;&lt;property id=&quot;20148&quot; value=&quot;5&quot;/&gt;&lt;property id=&quot;20300&quot; value=&quot;Slide 35 - &amp;quot;Cryptographic Attacks&amp;quot;&quot;/&gt;&lt;property id=&quot;20307&quot; value=&quot;338&quot;/&gt;&lt;/object&gt;&lt;object type=&quot;3&quot; unique_id=&quot;10649&quot;&gt;&lt;property id=&quot;20148&quot; value=&quot;5&quot;/&gt;&lt;property id=&quot;20300&quot; value=&quot;Slide 36 - &amp;quot;Algorithm Attacks (1 of 3)&amp;quot;&quot;/&gt;&lt;property id=&quot;20307&quot; value=&quot;339&quot;/&gt;&lt;/object&gt;&lt;object type=&quot;3&quot; unique_id=&quot;10650&quot;&gt;&lt;property id=&quot;20148&quot; value=&quot;5&quot;/&gt;&lt;property id=&quot;20300&quot; value=&quot;Slide 37 - &amp;quot;Algorithm Attacks (2 of 3)&amp;quot;&quot;/&gt;&lt;property id=&quot;20307&quot; value=&quot;340&quot;/&gt;&lt;/object&gt;&lt;object type=&quot;3&quot; unique_id=&quot;10651&quot;&gt;&lt;property id=&quot;20148&quot; value=&quot;5&quot;/&gt;&lt;property id=&quot;20300&quot; value=&quot;Slide 38 - &amp;quot;Algorithm Attacks (3 of 3)&amp;quot;&quot;/&gt;&lt;property id=&quot;20307&quot; value=&quot;341&quot;/&gt;&lt;/object&gt;&lt;object type=&quot;3&quot; unique_id=&quot;10652&quot;&gt;&lt;property id=&quot;20148&quot; value=&quot;5&quot;/&gt;&lt;property id=&quot;20300&quot; value=&quot;Slide 39 - &amp;quot;Collision Attacks&amp;quot;&quot;/&gt;&lt;property id=&quot;20307&quot; value=&quot;342&quot;/&gt;&lt;/object&gt;&lt;object type=&quot;3&quot; unique_id=&quot;10653&quot;&gt;&lt;property id=&quot;20148&quot; value=&quot;5&quot;/&gt;&lt;property id=&quot;20300&quot; value=&quot;Slide 40 - &amp;quot;Using Cryptography&amp;quot;&quot;/&gt;&lt;property id=&quot;20307&quot; value=&quot;343&quot;/&gt;&lt;/object&gt;&lt;object type=&quot;3&quot; unique_id=&quot;10654&quot;&gt;&lt;property id=&quot;20148&quot; value=&quot;5&quot;/&gt;&lt;property id=&quot;20300&quot; value=&quot;Slide 41 - &amp;quot;Encryption Through Software (1 of 2)&amp;quot;&quot;/&gt;&lt;property id=&quot;20307&quot; value=&quot;344&quot;/&gt;&lt;/object&gt;&lt;object type=&quot;3&quot; unique_id=&quot;10655&quot;&gt;&lt;property id=&quot;20148&quot; value=&quot;5&quot;/&gt;&lt;property id=&quot;20300&quot; value=&quot;Slide 42 - &amp;quot;Encryption Through Software (2 of 2)&amp;quot;&quot;/&gt;&lt;property id=&quot;20307&quot; value=&quot;345&quot;/&gt;&lt;/object&gt;&lt;object type=&quot;3&quot; unique_id=&quot;10656&quot;&gt;&lt;property id=&quot;20148&quot; value=&quot;5&quot;/&gt;&lt;property id=&quot;20300&quot; value=&quot;Slide 43 - &amp;quot;Hardware Encryption (1 of 4)&amp;quot;&quot;/&gt;&lt;property id=&quot;20307&quot; value=&quot;346&quot;/&gt;&lt;/object&gt;&lt;object type=&quot;3&quot; unique_id=&quot;10657&quot;&gt;&lt;property id=&quot;20148&quot; value=&quot;5&quot;/&gt;&lt;property id=&quot;20300&quot; value=&quot;Slide 44 - &amp;quot;Hardware Encryption (2 of 4)&amp;quot;&quot;/&gt;&lt;property id=&quot;20307&quot; value=&quot;347&quot;/&gt;&lt;/object&gt;&lt;object type=&quot;3&quot; unique_id=&quot;10658&quot;&gt;&lt;property id=&quot;20148&quot; value=&quot;5&quot;/&gt;&lt;property id=&quot;20300&quot; value=&quot;Slide 45 - &amp;quot;Hardware Encryption (3 of 4)&amp;quot;&quot;/&gt;&lt;property id=&quot;20307&quot; value=&quot;348&quot;/&gt;&lt;/object&gt;&lt;object type=&quot;3&quot; unique_id=&quot;10659&quot;&gt;&lt;property id=&quot;20148&quot; value=&quot;5&quot;/&gt;&lt;property id=&quot;20300&quot; value=&quot;Slide 46 - &amp;quot;Hardware Encryption (4 of 4)&amp;quot;&quot;/&gt;&lt;property id=&quot;20307&quot; value=&quot;349&quot;/&gt;&lt;/object&gt;&lt;object type=&quot;3&quot; unique_id=&quot;10660&quot;&gt;&lt;property id=&quot;20148&quot; value=&quot;5&quot;/&gt;&lt;property id=&quot;20300&quot; value=&quot;Slide 47 - &amp;quot;Chapter Summary (1 of 2)&amp;quot;&quot;/&gt;&lt;property id=&quot;20307&quot; value=&quot;307&quot;/&gt;&lt;/object&gt;&lt;object type=&quot;3&quot; unique_id=&quot;10661&quot;&gt;&lt;property id=&quot;20148&quot; value=&quot;5&quot;/&gt;&lt;property id=&quot;20300&quot; value=&quot;Slide 48 - &amp;quot;Chapter Summary (2 of 2)&amp;quot;&quot;/&gt;&lt;property id=&quot;20307&quot; value=&quot;308&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5A427EF908A548A4EC7035E7C8D6DC" ma:contentTypeVersion="9" ma:contentTypeDescription="Create a new document." ma:contentTypeScope="" ma:versionID="b9ceb4d63311861786196b7fbe8b9c28">
  <xsd:schema xmlns:xsd="http://www.w3.org/2001/XMLSchema" xmlns:xs="http://www.w3.org/2001/XMLSchema" xmlns:p="http://schemas.microsoft.com/office/2006/metadata/properties" xmlns:ns2="3a9a39b8-e83f-4f24-bd02-d0ecf56368c2" xmlns:ns3="6aa0805a-2da3-44c1-bf31-ae54d57bcb9d" targetNamespace="http://schemas.microsoft.com/office/2006/metadata/properties" ma:root="true" ma:fieldsID="1f61aba84f331d918759f0a4e2f1df99" ns2:_="" ns3:_="">
    <xsd:import namespace="3a9a39b8-e83f-4f24-bd02-d0ecf56368c2"/>
    <xsd:import namespace="6aa0805a-2da3-44c1-bf31-ae54d57bcb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a39b8-e83f-4f24-bd02-d0ecf56368c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805a-2da3-44c1-bf31-ae54d57bcb9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112EE6A-1CD5-49CA-9047-ECAFEA3F5206}"/>
</file>

<file path=customXml/itemProps2.xml><?xml version="1.0" encoding="utf-8"?>
<ds:datastoreItem xmlns:ds="http://schemas.openxmlformats.org/officeDocument/2006/customXml" ds:itemID="{5051AF0D-90AE-4023-BFD9-E7A65F5F55FB}"/>
</file>

<file path=customXml/itemProps3.xml><?xml version="1.0" encoding="utf-8"?>
<ds:datastoreItem xmlns:ds="http://schemas.openxmlformats.org/officeDocument/2006/customXml" ds:itemID="{1CB7D098-A514-4FCB-93A5-607A819F17BF}"/>
</file>

<file path=docProps/app.xml><?xml version="1.0" encoding="utf-8"?>
<Properties xmlns="http://schemas.openxmlformats.org/officeDocument/2006/extended-properties" xmlns:vt="http://schemas.openxmlformats.org/officeDocument/2006/docPropsVTypes">
  <Template/>
  <TotalTime>13989</TotalTime>
  <Words>5256</Words>
  <Application>Microsoft Office PowerPoint</Application>
  <PresentationFormat>On-screen Show (4:3)</PresentationFormat>
  <Paragraphs>420</Paragraphs>
  <Slides>49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Calibri Light</vt:lpstr>
      <vt:lpstr>Office Theme</vt:lpstr>
      <vt:lpstr>CompTIA Security+ Guide to Network Security Fundamentals, Sixth Edition</vt:lpstr>
      <vt:lpstr>Objectives</vt:lpstr>
      <vt:lpstr>Defining Cryptography</vt:lpstr>
      <vt:lpstr>What is Cryptography? (1 of 7)</vt:lpstr>
      <vt:lpstr>What is Cryptography? (2 of 7)</vt:lpstr>
      <vt:lpstr>What is Cryptography? (3 of 7)</vt:lpstr>
      <vt:lpstr>What is Cryptography? (4 of 7)</vt:lpstr>
      <vt:lpstr>What is Cryptography? (5 of 7)</vt:lpstr>
      <vt:lpstr>What is Cryptography? (6 of 7)</vt:lpstr>
      <vt:lpstr>What is Cryptography? (7 of 7)</vt:lpstr>
      <vt:lpstr>Cryptography and Security (1 of 3)</vt:lpstr>
      <vt:lpstr>Cryptography and Security (2 of 3)</vt:lpstr>
      <vt:lpstr>Cryptography and Security (3 of 3)</vt:lpstr>
      <vt:lpstr>Cryptography Constraints (1 of 2)</vt:lpstr>
      <vt:lpstr>Cryptography Constraints (2 of 2)</vt:lpstr>
      <vt:lpstr>Cryptographic Algorithms</vt:lpstr>
      <vt:lpstr>Hash Algorithms (1 of 5)</vt:lpstr>
      <vt:lpstr>Hash Algorithms (2 of 5)</vt:lpstr>
      <vt:lpstr>Hash Algorithms (3 of 5)</vt:lpstr>
      <vt:lpstr>Hash Algorithms (4 of 5)</vt:lpstr>
      <vt:lpstr>Hash Algorithms (5 of 5)</vt:lpstr>
      <vt:lpstr>Symmetric Cryptographic Algorithms (1 of 5)</vt:lpstr>
      <vt:lpstr>Symmetric Cryptographic Algorithms (2 of 5)</vt:lpstr>
      <vt:lpstr>Symmetric Cryptographic Algorithms (3 of 5)</vt:lpstr>
      <vt:lpstr>Symmetric Cryptographic Algorithms (4 of 5)</vt:lpstr>
      <vt:lpstr>Symmetric Cryptographic Algorithms (5 of 5)</vt:lpstr>
      <vt:lpstr>Asymmetric Cryptographic Algorithms (1 of 8)</vt:lpstr>
      <vt:lpstr>Asymmetric Cryptographic Algorithms (2 of 8)</vt:lpstr>
      <vt:lpstr>Asymmetric Cryptographic Algorithms (3 of 8)</vt:lpstr>
      <vt:lpstr>Asymmetric Cryptographic Algorithms (4 of 8)</vt:lpstr>
      <vt:lpstr>Asymmetric Cryptographic Algorithms (5 of 8)</vt:lpstr>
      <vt:lpstr>Asymmetric Cryptographic Algorithms (6 of 8)</vt:lpstr>
      <vt:lpstr>Asymmetric Cryptographic Algorithms (7 of 8)</vt:lpstr>
      <vt:lpstr>Asymmetric Cryptographic Algorithms (8 of 8)</vt:lpstr>
      <vt:lpstr>Cryptographic Attacks</vt:lpstr>
      <vt:lpstr>Algorithm Attacks (1 of 3)</vt:lpstr>
      <vt:lpstr>Algorithm Attacks (2 of 3)</vt:lpstr>
      <vt:lpstr>Algorithm Attacks (3 of 3)</vt:lpstr>
      <vt:lpstr>Collision Attacks</vt:lpstr>
      <vt:lpstr>Using Cryptography</vt:lpstr>
      <vt:lpstr>Encryption Through Software (1 of 2)</vt:lpstr>
      <vt:lpstr>Encryption Through Software (2 of 2)</vt:lpstr>
      <vt:lpstr>Hardware Encryption (1 of 4)</vt:lpstr>
      <vt:lpstr>Hardware Encryption (2 of 4)</vt:lpstr>
      <vt:lpstr>Hardware Encryption (3 of 4)</vt:lpstr>
      <vt:lpstr>Hardware Encryption (4 of 4)</vt:lpstr>
      <vt:lpstr>Review Questions</vt:lpstr>
      <vt:lpstr>Chapter Summary (1 of 2)</vt:lpstr>
      <vt:lpstr>Chapter Summary (2 of 2)</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subject>Computer Science</dc:subject>
  <dc:creator>Ciampa</dc:creator>
  <cp:keywords>Network Security</cp:keywords>
  <cp:lastModifiedBy>Roberto Rayon</cp:lastModifiedBy>
  <cp:revision>663</cp:revision>
  <cp:lastPrinted>2010-11-12T17:54:40Z</cp:lastPrinted>
  <dcterms:created xsi:type="dcterms:W3CDTF">2007-02-15T20:50:52Z</dcterms:created>
  <dcterms:modified xsi:type="dcterms:W3CDTF">2018-09-05T16:19:56Z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y fmtid="{D5CDD505-2E9C-101B-9397-08002B2CF9AE}" pid="8" name="ContentTypeId">
    <vt:lpwstr>0x010100315A427EF908A548A4EC7035E7C8D6DC</vt:lpwstr>
  </property>
</Properties>
</file>