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4"/>
  </p:sldMasterIdLst>
  <p:notesMasterIdLst>
    <p:notesMasterId r:id="rId65"/>
  </p:notesMasterIdLst>
  <p:handoutMasterIdLst>
    <p:handoutMasterId r:id="rId66"/>
  </p:handoutMasterIdLst>
  <p:sldIdLst>
    <p:sldId id="364" r:id="rId5"/>
    <p:sldId id="25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6" r:id="rId42"/>
    <p:sldId id="344" r:id="rId43"/>
    <p:sldId id="345" r:id="rId44"/>
    <p:sldId id="348" r:id="rId45"/>
    <p:sldId id="347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5" r:id="rId62"/>
    <p:sldId id="307" r:id="rId63"/>
    <p:sldId id="308" r:id="rId64"/>
  </p:sldIdLst>
  <p:sldSz cx="9144000" cy="6858000" type="screen4x3"/>
  <p:notesSz cx="9372600" cy="70866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0A5"/>
    <a:srgbClr val="FFFFFF"/>
    <a:srgbClr val="96CDEE"/>
    <a:srgbClr val="0F3F5D"/>
    <a:srgbClr val="01773A"/>
    <a:srgbClr val="156B13"/>
    <a:srgbClr val="008000"/>
    <a:srgbClr val="F20000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8" autoAdjust="0"/>
    <p:restoredTop sz="96292" autoAdjust="0"/>
  </p:normalViewPr>
  <p:slideViewPr>
    <p:cSldViewPr>
      <p:cViewPr>
        <p:scale>
          <a:sx n="78" d="100"/>
          <a:sy n="78" d="100"/>
        </p:scale>
        <p:origin x="-10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0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29" y="457475"/>
            <a:ext cx="5667594" cy="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CompTIA Security+ Guide to Network Security Fundamentals, 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Sixth </a:t>
            </a: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Cryptography and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Input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42319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cryptographic algorithms require that in addition to a key another value can or must be input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called algorithm input values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value that can be used to ensure that plaintext, when hashed, will not consistently result in the same digest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often used in password-based systems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input value that must be unique within some specified scope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vector (I</a:t>
            </a:r>
            <a:r>
              <a:rPr 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widely used algorithm input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8603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16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application of cryptography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digital certificates involves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their purpose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Knowing how they are managed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Determining which type of digital certificate is appropriate for different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441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Digital Certificates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22313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prove a document originated from a valid sender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 of using digital signatures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only show that the private key of the sender was used to encrypt the digital signature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Imposter could post a public key under a sender’s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6152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Digital Certificates (2 of 3)</a:t>
            </a:r>
          </a:p>
        </p:txBody>
      </p:sp>
      <p:pic>
        <p:nvPicPr>
          <p:cNvPr id="6" name="Picture 5" descr="Figure 4-2 Imposter public key. An illustration shows the use of an imposter public key. The imposter key process is as follows: Step 1. Bob creates and sends the real message, Buy stock now with Bob’s public key number 2 1 1 1 9 8 4; Step 2. Mallory intercepts Bob’s message and creates an imposter public keys number 0 1 0 7 1 9 8 1 Step 3. Mallory sends a different message, Sell stock now. Step 4. Alice retrieves imposter public key and opens Mallory’s messag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2209800"/>
            <a:ext cx="6487112" cy="24704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3236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Digital Certificates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29238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third party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help solve the problem of verifying identity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Verifies the owner and that the public key belongs to that owner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prevent man-in-the-middle attack that impersonates owner of public key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technology used to associate a user’s identity to a public key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has been “digitally signed” by a trusted third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6514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entities and technologies are used to manage digital certificates: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authorities (C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managing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3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Authorities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37702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authority (C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 for digital certificates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also be called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C</a:t>
            </a:r>
            <a:r>
              <a:rPr 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user wants a digital certificate: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generating a public and  private key, user must complete a request with information such as name, address, email address, etc.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a Certificate Signing Request (C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electronically signs the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and sends it to an intermediate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processes the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and verifies the authenticity of the user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4418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Authorities (2 of 3)</a:t>
            </a:r>
          </a:p>
        </p:txBody>
      </p:sp>
      <p:graphicFrame>
        <p:nvGraphicFramePr>
          <p:cNvPr id="6" name="Table 5" descr="A table titled, digital certificate elements. The table has 4 rows and 3 columns. The columns have the following headings from left to right. Car title scenario, digital certificate element, explanation. The row entries are as follows. Row 1: car title scenario, car title application; digital certificate element, certificate signing request, c s r; explanation, formal request for digital certificate. Row 2: car title scenario, sign car title application; digital certificate element, create and affix public key to certificate; explanation, added to digital certificate for security. Row 3: car title scenario, visit county courthouse; digital certificate element, intermediate certificate authority; explanation, party that can process c s r on behalf of c ay. Row 4: car title scenario, title sent from state d m v; digital certificate element, certificate authority c ay; explanation, partly responsible for digital certificate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82503"/>
              </p:ext>
            </p:extLst>
          </p:nvPr>
        </p:nvGraphicFramePr>
        <p:xfrm>
          <a:off x="1549396" y="2212110"/>
          <a:ext cx="66294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 title scenario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Digital certificate element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 title application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Certificate Signing Request (C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R)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Formal request for digital certificate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car title application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and affix public key to certificate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Added to digital certificate for security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Visit county courthouse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certificate authority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 that can process C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on behalf of C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sent from state D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Certificate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authority (C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A)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 responsible for digital certificates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6197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Authorities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14250" cy="3847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are subordinate entities designed to handle specific CA tasks such as: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certificate requests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Verifying the identity of the individual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person requesting a digital certificate can be authenticated by: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Email, documents, in person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to ensure security and integrity of a root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it in an offline state from the network (offline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only brought online (online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when needed for specific and infrequent tasks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1827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Management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940675" cy="44381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Repository (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Publicly accessible centralized directory of digital certificates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 view certificate status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managed locally by setting it up as a storage area connected to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Revocation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of digital certificate that have been revoked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Reasons a certificate would be revoked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is no longer used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of the certificate have changed, such as user’s address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 has been lost or exposed (or suspected lost or exposed)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Revocation List (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list of certificate serial numbers that have been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revoked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3803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1"/>
            <a:ext cx="6273800" cy="1923604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80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4.1</a:t>
            </a:r>
            <a:r>
              <a:rPr lang="en-US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to implement cryptography</a:t>
            </a:r>
          </a:p>
          <a:p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certificates</a:t>
            </a:r>
          </a:p>
          <a:p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components of Public Key Infrastructure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different transport encryption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sz="800" dirty="0">
                <a:solidFill>
                  <a:schemeClr val="tx1"/>
                </a:solidFill>
              </a:rPr>
              <a:t>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Management (2 of 4)</a:t>
            </a:r>
          </a:p>
        </p:txBody>
      </p:sp>
      <p:pic>
        <p:nvPicPr>
          <p:cNvPr id="6" name="Picture 5" descr="Figure 4-3 Certificate Revocation List ( C R L ). A local computer receives updates on the status of certificates and maintains a local C R 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14291"/>
            <a:ext cx="5264728" cy="378360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5776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Management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3924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Certificate Status Protocol (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Performs a real-time lookup of a certificate’s status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a request-response protocol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browser sends the certificate’s information to a trusted entity known as an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 provides immediate revocation information on that certificate</a:t>
            </a:r>
          </a:p>
          <a:p>
            <a:pPr>
              <a:lnSpc>
                <a:spcPct val="100000"/>
              </a:lnSpc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stapling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variation of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web servers send queries to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 server at regular intervals to receive a signed time-stamped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0046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Management (4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5" name="Content Placeholder 5" descr="A figure of OCSP Stapling.  The Web server connects by a line to the OCSP Responder with the line labeled “Step 1: is this certificate valid?”  A line from the Responder back to the Web server is labeled “Step 2: Yes here is a signed approval.”  A line from the Web server connects to the Web browser and is labeled “Step 3: I want to connect.”  A line from the Web server to the Web browser says “Step 4: Here is the approval.”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90663"/>
            <a:ext cx="7848600" cy="4803775"/>
          </a:xfrm>
        </p:spPr>
      </p:pic>
    </p:spTree>
    <p:extLst>
      <p:ext uri="{BB962C8B-B14F-4D97-AF65-F5344CB8AC3E}">
        <p14:creationId xmlns:p14="http://schemas.microsoft.com/office/powerpoint/2010/main" val="258718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236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categories of digital certificates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common categories are: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certificates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certificates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and software certificates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5603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Digital Certificates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702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verifying a digital certificate is genuine depends upon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chaining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several certificates together to establish trust between all the certificates involved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of the chain is the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digital certificate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beginning point of the chain is known as a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digital certificate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and verified by a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Self-signed and do not depend upon any higher-level authority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root digital certificate and the user certificate can be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or more intermediate certificates issued by intermediate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3525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Digital Certificates (2 of 4)</a:t>
            </a:r>
          </a:p>
        </p:txBody>
      </p:sp>
      <p:pic>
        <p:nvPicPr>
          <p:cNvPr id="6" name="Picture 5" descr="Figure 4-5 Certificate chaining. A flowchart shows the certificate chaining. The certificate chaining hierarchy as follows: Equifax: Root digital certificate; GeoTrust Global C Ay: Intermediate digital certificate; GeoTrust S S L, C Ay, G Ay: Intermediate digital certificate; GeoTrust  S S L, C Ay, G Ay, T N: Intermediate digital certificate; w w w dot buy underscore online dot com: User digital certificat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74620"/>
            <a:ext cx="6254053" cy="34213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62304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Digital Certificates (3 of 4)</a:t>
            </a:r>
          </a:p>
        </p:txBody>
      </p:sp>
      <p:pic>
        <p:nvPicPr>
          <p:cNvPr id="6" name="Picture 5" descr="The screenshot shows the certificate dialog box. The dialog box shows the following tabs: general, details, and certification path. Certification path is selected. When this tab is selected, it display as two boxes with labels, certification path and certificate status. The first box shows certification path: d I g I, c e r t; d I g I, c e r t s h a 2 high assurance server c a; asterisk, dot, cengage, dot com. The second box display as the text which reads, this certificate is ok. The o k button is selecte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00337"/>
            <a:ext cx="3352800" cy="39699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095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Digital Certificates (4 of 4)</a:t>
            </a:r>
          </a:p>
        </p:txBody>
      </p:sp>
      <p:pic>
        <p:nvPicPr>
          <p:cNvPr id="6" name="Picture 5" descr="Figure 4-8 Certificate details. The details of the certificate  with the public key detail information is displaye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42" y="1173404"/>
            <a:ext cx="3595116" cy="488384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82349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Digital Certificates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14250" cy="4154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digital certificates are web server digital certificates issued from a web server to a client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digital certificates perform two primary functions: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authenticity of the web server to the client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authenticity of the cryptographic connection to the web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types of domain digital certificates: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validation digital certificates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validation digital certificates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Wildcard digital certificates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alternative names digital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2579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Digital Certificates (2 of 5)</a:t>
            </a:r>
          </a:p>
        </p:txBody>
      </p:sp>
      <p:pic>
        <p:nvPicPr>
          <p:cNvPr id="6" name="Picture 5" descr="Figure 4-9 Key exchange. This handshake setup between web browser and web server, also called as key exchang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41" y="1700157"/>
            <a:ext cx="5031718" cy="37980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4612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624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Cryptography that is improperly applied can lead to vulnerabilities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essential to understand the different options that relate to cryptography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cryptography includes understanding: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strength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algorithms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cipher modes of operation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Cryptographic service providers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algorithm input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2973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Digital Certificates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924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validation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Verifies the identify of the entity that has control over the domain name</a:t>
            </a:r>
          </a:p>
        </p:txBody>
      </p:sp>
      <p:pic>
        <p:nvPicPr>
          <p:cNvPr id="5" name="Picture 4" descr="Figure 4-10 Domain validation padlock. A domain validation digital certificate for Google Chrome browser, displays a green padlock icon in the web browser.Source: Google Chrome web browser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24" y="3000313"/>
            <a:ext cx="5006340" cy="15050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7766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Digital Certificates (4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169275" cy="10002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Validation (E</a:t>
            </a:r>
            <a:r>
              <a:rPr 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type of certificate requires more extensive verification of the legitimacy of the business</a:t>
            </a:r>
          </a:p>
        </p:txBody>
      </p:sp>
      <p:pic>
        <p:nvPicPr>
          <p:cNvPr id="5" name="Picture 4" descr="Figure 4-11 E V validation padlock. When a web browser indicates to users that they are connected to a website that uses the higher-level EV, a green padlock along with the site’s name is displayed. Source: Google Chrome web browser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02139"/>
            <a:ext cx="4435841" cy="13967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07308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Digital Certificates (5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47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Wildcard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validate a main domain along with all subdomains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Alternative Name (S</a:t>
            </a:r>
            <a:r>
              <a:rPr 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N)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known as a Unified Communications Certificate (U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Primarily used for Microsoft Exchange servers or unified communications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and Software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certificates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digital certificate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signing digital certificate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digital certificate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33231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33855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widely accepted digital certificates are defined by a division of the 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the Telecommunication Standardization Sector (I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U-T)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Adhere to the x.509 standard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x.509 certificates follow the standard 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U-T x.690, which specifies one of three encoding formats: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Encoding Rules (B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Canonical Encoding Rules (C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Distinguished Encoding Rules (D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6385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Infrastructure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93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management tool for the use of: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certificates: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Asymmetric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to understand 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is managed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key management is performed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 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trust models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20179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Public Key Infrastructure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3077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need for a consistent means to manage digital certificates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infrastructure (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framework for all entities involved in digital certificates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management actions facilitated by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50169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5394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in or reliance on another person or entity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model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Refers to the type of trust relationship that can exist between individuals and entities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trust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type of trust model where one person knows the other person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Third-party trust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individuals trust each other because each trusts a third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60690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Trust Model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16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Trust Model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Assigns a single hierarchy with one master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the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root signs all digital certificate authorities with a single key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in an organization where one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responsible for only that organization’s digital certificates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trust model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 may be compromised rendering all certificates worthless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a single 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who must verify and sign all digital certificates may create a significant backlog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33327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Trust Model (2 of 2)</a:t>
            </a:r>
          </a:p>
        </p:txBody>
      </p:sp>
      <p:pic>
        <p:nvPicPr>
          <p:cNvPr id="6" name="Picture 5" descr="Figure 4-12 Hierarchical trust model. The hierarchical trust model assigns a single hierarchy with one master CA called the root. This root signs all digital certificate authorities with a single key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48" y="2032001"/>
            <a:ext cx="5361904" cy="310661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6997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Trust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Trust Model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digital certificates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Eliminates limitations of hierarchical trust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igure 4-13 Distributed trust model. An illustration shows the Distributed trust model; the Certificate Authority or C Ay is connected to two Intermediate C Ays. One intermediate C ay connects to two digital certificate sighed by the public key. The other intermediate C ay connects to three digital certificate sighed by the public key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5285232" cy="29047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211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Strength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3000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Cryptographic key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value that serves as input to an algorithm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 plaintext into ciphertext (and vice versa for decryption)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primary characteristics that determine the resiliency of the key to attacks (called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strength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Randomness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the key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Cryptoperiod – length of time for which a key is authorized for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60387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 Trust Model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635875" cy="17697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 Trust Model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acts as facilitator to interconnect connect all other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Facilitator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issue digital certificates, instead it acts as hub between hierarchical and distributed trust model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the different models to be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29711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 Trust Model (2 of 2)</a:t>
            </a:r>
          </a:p>
        </p:txBody>
      </p:sp>
      <p:pic>
        <p:nvPicPr>
          <p:cNvPr id="5" name="Picture 4" descr="Figure 4-14 Bridge trust model. A bridge c ay connects to a c ay in the hierarchical trust model and to a c ay in the distributed trust model. In the distributed trust model; the certificate authority or c ay is connected to two intermediate c ay's. One intermediate c ay connects to two digital certificate sighed by the public key. The other intermediate c ay connects to three digital certificate sighed by the public key. In the hierarchical trust model; the certificate authority or c ay connects and signs three digital certificates with the same public key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02" y="1524000"/>
            <a:ext cx="4274251" cy="43261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60010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32316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Policy (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published set of rules that govern operation of a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recommended baseline security requirements for the use and operation of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other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Practice Statement (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technical document that describes in detail how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and manages certificates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covers how to register for a digital certificate, how to issue them, when to revoke them, procedural controls and key pair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44499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23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life cycle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 after user is positively identified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occur when employee on leave of absence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no longer valid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Expiration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can no longer be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13792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619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Management includes: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storage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usage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handling procedures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05518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2316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of public key storage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 within digital certificates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of private key storage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on user’s local system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Software-based storage may expose keys to attackers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Alternative: storing keys in hardware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Smart-cards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4376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pairs of dual keys can be created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more security is needed than a single set of public/private keys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pair used to encrypt information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backed up in another location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pair used only for digital signatures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 that pair would never be backed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94692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Handling Procedures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864475" cy="4154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escrow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are managed by a third party, such as a trusted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 is split and each half is encrypted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halves sent to third party, which stores each half in separate location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retrieve and combine two halves and use this new copy of private key for decryption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expire after a set period of time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key can be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45560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Handling Procedures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6935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may be revoked prior to its expiration date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Revoked keys may not be reinstated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recover keys of an employee hospitalized for extended period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recovery agent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may be used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people may be used (M-of-N control)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Suspended for a set period of time and then reinstated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 all public and private keys and user’s identification from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63039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Handling Procedures (3 of 3)</a:t>
            </a:r>
          </a:p>
        </p:txBody>
      </p:sp>
      <p:pic>
        <p:nvPicPr>
          <p:cNvPr id="6" name="Picture 5" descr="Figure 4-15 M-of-N control. An illustration shows the distribution of a Public key to people divide into two groups, M and N. Each group constitutes of three members. The public key is divided into three parts. Each member of the two groups gets one part of the key. Thus within a group the key is divided in three parts with each part belonging only to one member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3880104" cy="44805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5194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Strength (2 of 2)</a:t>
            </a:r>
          </a:p>
        </p:txBody>
      </p:sp>
      <p:graphicFrame>
        <p:nvGraphicFramePr>
          <p:cNvPr id="5" name="Table 4" descr="A table titled, key strength. The table has 6 rows and 3 columns. The columns have the following headings from left to right. Key length, key space, average number of attempts needed to break. The row entries are as follows. Row 1: key length, 3; key space, 17,576; average number of attempts needed to break, 8788. Row 2: key length, 4; key space, 456,976; average number of attempts needed to break, 228,488. Row 3: key length, 5; key space, 11,881,376; average number of attempts needed to break, 5,940,688. Row 4: key length, 6; key space, 308,915,776; average number of attempts needed to break, 154,457,888. Row 5: key length, 7; key space, 8,031,810,176; average number of attempts needed to break, 4,015,905,088. Row 6: key length, 8; key space, 208,827,064,576; average number of attempts needed to break, 104,413,532,288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07895"/>
              </p:ext>
            </p:extLst>
          </p:nvPr>
        </p:nvGraphicFramePr>
        <p:xfrm>
          <a:off x="1741053" y="1918857"/>
          <a:ext cx="6096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length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space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number of attempts needed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break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17,576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8788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456,976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228,488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11,881,376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5,940,688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308,915,776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154,457,888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8,031,810,176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4,015,905,088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208,827,064,576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104,413,532,288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54505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Cryptographic Transport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00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cryptographic transport algorithms: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Sockets Layer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Layer Security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Shell 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Transport Protocol Secure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S/MIME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Real-time Transport Protocol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Security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20453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Sockets Layer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14250" cy="253915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Sockets Layer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most common transport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by Netscape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goal was to create an encrypted data path between a client and a server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Advanced Encryption Standard (A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version 3.0 is the current version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96073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Layer Security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53970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Layer Security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v3.0 served as the basis for 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v1.0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with v1.1 are significantly more secure than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v3.0 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version is T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v1.2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Cipher suite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named combination of the encryption, authentication, and message authentication code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algorithms that are used with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keys - a factor in determining the overall security of a transmission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of less than 2048 bits are considered weak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of 2048 bits are considered good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of 4096 bits are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11858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Shell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encrypted alternative to the Telnet protocol used to access remote computers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Linux/UNIX-based command interface and protocol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suite of three utilities: slogin,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and server ends of the connection are authenticated using a digital certificate and passwords are encrypted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as a tool for secure network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37068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Transport Protocol Secure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2693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use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secure Hypertext Transport Protocol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communications between browser and Web server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secure version is actually “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 over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Hypertext Transport Protocol Secure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uses port 443 instead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P’s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must enter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s://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27108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Secure/Multipurpose Internet Mail Extensions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S/M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154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Secure/Multipurpose Internet Mail Extensions (S/M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protocol for securing email messages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users to send encrypted messages that are also digitally signed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90678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Real-time Transport Protocol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313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Real-time Transport Protocol (S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secure extension protecting transmission using the Real-time Transport Protocol (R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provides protection for Voice over 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(V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P) communications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 security features such as message authentication and confidentiality for V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81483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 is considered to be a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protocol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Transparent to applications, users, and software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three areas of protection that correspond to three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management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two encryption modes: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- encrypts only the data portion of each packet and leaves the header unencrypted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 - encrypts both the header and the data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portion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936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Questions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515525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following is NOT a method for strengthening a key?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Randomness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Cryptoperiod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Length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Variability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symmetric keys to encrypt and decrypt information exchanged during the session and to verify its integrity.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Encrypted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Session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Digital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Digital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protocol for securely accessing a remote computer.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Transport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Security (TLS)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Secure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 (SSH)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Secure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Sockets Layer (SSL)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Secure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Transport Protocol (SHTTP)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4" y="1538818"/>
            <a:ext cx="8550275" cy="37702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Cryptography that is improperly applied can lead to vulnerabilities that will be exploited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digital certificate is the user’s public key that has been digitally signed by a trusted third party who verifies the owner and that the public key belongs to that owner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certificate repository (C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R) is a list of approved digital certificates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Revoked digital certificates are listed in a Certificate Revocation List (R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can also be checked through the Online Certificate Status Protocol (O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P)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several different types of digital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559675" cy="21544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a secret algorithm enhance security in the same way as keeping a key or password secret?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cryptography to be useful it needs to be widespread: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military force that uses cryptography must allow many users to know of its existence to use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14238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43858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validation digital certificates verify the identity of the entity that has control over the domain name but indicate nothing regarding the trustworthiness of the individuals behind the site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public key infrastructure (P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I) is a framework for all the entities involved in digital certificates to create, store, distribute, and revoke digital certificates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organization that uses multiple digital certificates on a regular basis needs to properly manage those digital certificates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Cryptography is commonly used to protect data-in-transit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widely used protocols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set of protocols developed to support the secure exchange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Cipher 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24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 cipher manipulates an entire block of plaintext at one time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plaintext is divided into separate blocks of specific lengths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block is encrypted independently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cipher mode of operation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Specifies how block ciphers should handle these blocks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modes: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Code Book (E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Cipher Block Chaining (C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 (C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Galois/Counter (G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7264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Service Providers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service provider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an application to implement an encryption algorithm for execution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service providers typically: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cryptographic algorithms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keys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key storage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 users by calling various crypto modules to perform specific tasks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service providers can be implemented in: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Software, hardware, or both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3710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Service Providers (2 of 2)</a:t>
            </a:r>
          </a:p>
        </p:txBody>
      </p:sp>
      <p:pic>
        <p:nvPicPr>
          <p:cNvPr id="6" name="Picture 5" descr="Figure 4-1 Microsoft Windows 10 cryptographic services. The figure of the cryptographic services enabled on a Microsoft Windows 10 computer. Providers may also be created and distributed by third parties, allowing for a broader algorithm selection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97" y="2514600"/>
            <a:ext cx="6801805" cy="16398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44957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6.0&quot;&gt;&lt;object type=&quot;1&quot; unique_id=&quot;10001&quot;&gt;&lt;object type=&quot;8&quot; unique_id=&quot;10762&quot;&gt;&lt;/object&gt;&lt;object type=&quot;2&quot; unique_id=&quot;10763&quot;&gt;&lt;object type=&quot;3&quot; unique_id=&quot;10764&quot;&gt;&lt;property id=&quot;20148&quot; value=&quot;5&quot;/&gt;&lt;property id=&quot;20300&quot; value=&quot;Slide 1 - &amp;quot;CompTIA Security+ Guide to Network Security Fundamentals, Sixth Edition&amp;quot;&quot;/&gt;&lt;property id=&quot;20307&quot; value=&quot;364&quot;/&gt;&lt;/object&gt;&lt;object type=&quot;3&quot; unique_id=&quot;10765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0766&quot;&gt;&lt;property id=&quot;20148&quot; value=&quot;5&quot;/&gt;&lt;property id=&quot;20300&quot; value=&quot;Slide 3 - &amp;quot;Implementing Cryptography&amp;quot;&quot;/&gt;&lt;property id=&quot;20307&quot; value=&quot;309&quot;/&gt;&lt;/object&gt;&lt;object type=&quot;3&quot; unique_id=&quot;10767&quot;&gt;&lt;property id=&quot;20148&quot; value=&quot;5&quot;/&gt;&lt;property id=&quot;20300&quot; value=&quot;Slide 4 - &amp;quot;Key Strength (1 of 2)&amp;quot;&quot;/&gt;&lt;property id=&quot;20307&quot; value=&quot;310&quot;/&gt;&lt;/object&gt;&lt;object type=&quot;3&quot; unique_id=&quot;10768&quot;&gt;&lt;property id=&quot;20148&quot; value=&quot;5&quot;/&gt;&lt;property id=&quot;20300&quot; value=&quot;Slide 5 - &amp;quot;Key Strength (2 of 2)&amp;quot;&quot;/&gt;&lt;property id=&quot;20307&quot; value=&quot;311&quot;/&gt;&lt;/object&gt;&lt;object type=&quot;3&quot; unique_id=&quot;10769&quot;&gt;&lt;property id=&quot;20148&quot; value=&quot;5&quot;/&gt;&lt;property id=&quot;20300&quot; value=&quot;Slide 6 - &amp;quot;Secret Algorithms&amp;quot;&quot;/&gt;&lt;property id=&quot;20307&quot; value=&quot;312&quot;/&gt;&lt;/object&gt;&lt;object type=&quot;3&quot; unique_id=&quot;10770&quot;&gt;&lt;property id=&quot;20148&quot; value=&quot;5&quot;/&gt;&lt;property id=&quot;20300&quot; value=&quot;Slide 7 - &amp;quot;Block Cipher Modes of Operation&amp;quot;&quot;/&gt;&lt;property id=&quot;20307&quot; value=&quot;313&quot;/&gt;&lt;/object&gt;&lt;object type=&quot;3&quot; unique_id=&quot;10771&quot;&gt;&lt;property id=&quot;20148&quot; value=&quot;5&quot;/&gt;&lt;property id=&quot;20300&quot; value=&quot;Slide 8 - &amp;quot;Crypto Service Providers (1 of 2)&amp;quot;&quot;/&gt;&lt;property id=&quot;20307&quot; value=&quot;314&quot;/&gt;&lt;/object&gt;&lt;object type=&quot;3&quot; unique_id=&quot;10772&quot;&gt;&lt;property id=&quot;20148&quot; value=&quot;5&quot;/&gt;&lt;property id=&quot;20300&quot; value=&quot;Slide 9 - &amp;quot;Crypto Service Providers (2 of 2)&amp;quot;&quot;/&gt;&lt;property id=&quot;20307&quot; value=&quot;315&quot;/&gt;&lt;/object&gt;&lt;object type=&quot;3&quot; unique_id=&quot;10773&quot;&gt;&lt;property id=&quot;20148&quot; value=&quot;5&quot;/&gt;&lt;property id=&quot;20300&quot; value=&quot;Slide 10 - &amp;quot;Algorithm Input Values&amp;quot;&quot;/&gt;&lt;property id=&quot;20307&quot; value=&quot;316&quot;/&gt;&lt;/object&gt;&lt;object type=&quot;3&quot; unique_id=&quot;10774&quot;&gt;&lt;property id=&quot;20148&quot; value=&quot;5&quot;/&gt;&lt;property id=&quot;20300&quot; value=&quot;Slide 11 - &amp;quot;Digital Certificates&amp;quot;&quot;/&gt;&lt;property id=&quot;20307&quot; value=&quot;317&quot;/&gt;&lt;/object&gt;&lt;object type=&quot;3&quot; unique_id=&quot;10775&quot;&gt;&lt;property id=&quot;20148&quot; value=&quot;5&quot;/&gt;&lt;property id=&quot;20300&quot; value=&quot;Slide 12 - &amp;quot;Defining Digital Certificates (1 of 3)&amp;quot;&quot;/&gt;&lt;property id=&quot;20307&quot; value=&quot;318&quot;/&gt;&lt;/object&gt;&lt;object type=&quot;3&quot; unique_id=&quot;10776&quot;&gt;&lt;property id=&quot;20148&quot; value=&quot;5&quot;/&gt;&lt;property id=&quot;20300&quot; value=&quot;Slide 13 - &amp;quot;Defining Digital Certificates (2 of 3)&amp;quot;&quot;/&gt;&lt;property id=&quot;20307&quot; value=&quot;319&quot;/&gt;&lt;/object&gt;&lt;object type=&quot;3&quot; unique_id=&quot;10777&quot;&gt;&lt;property id=&quot;20148&quot; value=&quot;5&quot;/&gt;&lt;property id=&quot;20300&quot; value=&quot;Slide 14 - &amp;quot;Defining Digital Certificates (3 of 3)&amp;quot;&quot;/&gt;&lt;property id=&quot;20307&quot; value=&quot;320&quot;/&gt;&lt;/object&gt;&lt;object type=&quot;3&quot; unique_id=&quot;10778&quot;&gt;&lt;property id=&quot;20148&quot; value=&quot;5&quot;/&gt;&lt;property id=&quot;20300&quot; value=&quot;Slide 15 - &amp;quot;Managing Digital Certificates&amp;quot;&quot;/&gt;&lt;property id=&quot;20307&quot; value=&quot;321&quot;/&gt;&lt;/object&gt;&lt;object type=&quot;3&quot; unique_id=&quot;10779&quot;&gt;&lt;property id=&quot;20148&quot; value=&quot;5&quot;/&gt;&lt;property id=&quot;20300&quot; value=&quot;Slide 16 - &amp;quot;Certificate Authorities (1 of 3)&amp;quot;&quot;/&gt;&lt;property id=&quot;20307&quot; value=&quot;322&quot;/&gt;&lt;/object&gt;&lt;object type=&quot;3&quot; unique_id=&quot;10780&quot;&gt;&lt;property id=&quot;20148&quot; value=&quot;5&quot;/&gt;&lt;property id=&quot;20300&quot; value=&quot;Slide 17 - &amp;quot;Certificate Authorities (2 of 3)&amp;quot;&quot;/&gt;&lt;property id=&quot;20307&quot; value=&quot;323&quot;/&gt;&lt;/object&gt;&lt;object type=&quot;3&quot; unique_id=&quot;10781&quot;&gt;&lt;property id=&quot;20148&quot; value=&quot;5&quot;/&gt;&lt;property id=&quot;20300&quot; value=&quot;Slide 18 - &amp;quot;Certificate Authorities (3 of 3)&amp;quot;&quot;/&gt;&lt;property id=&quot;20307&quot; value=&quot;324&quot;/&gt;&lt;/object&gt;&lt;object type=&quot;3&quot; unique_id=&quot;10782&quot;&gt;&lt;property id=&quot;20148&quot; value=&quot;5&quot;/&gt;&lt;property id=&quot;20300&quot; value=&quot;Slide 19 - &amp;quot;Certificate Management (1 of 4)&amp;quot;&quot;/&gt;&lt;property id=&quot;20307&quot; value=&quot;325&quot;/&gt;&lt;/object&gt;&lt;object type=&quot;3&quot; unique_id=&quot;10783&quot;&gt;&lt;property id=&quot;20148&quot; value=&quot;5&quot;/&gt;&lt;property id=&quot;20300&quot; value=&quot;Slide 20 - &amp;quot;Certificate Management (2 of 4)&amp;quot;&quot;/&gt;&lt;property id=&quot;20307&quot; value=&quot;326&quot;/&gt;&lt;/object&gt;&lt;object type=&quot;3&quot; unique_id=&quot;10784&quot;&gt;&lt;property id=&quot;20148&quot; value=&quot;5&quot;/&gt;&lt;property id=&quot;20300&quot; value=&quot;Slide 21 - &amp;quot;Certificate Management (3 of 4)&amp;quot;&quot;/&gt;&lt;property id=&quot;20307&quot; value=&quot;327&quot;/&gt;&lt;/object&gt;&lt;object type=&quot;3&quot; unique_id=&quot;10785&quot;&gt;&lt;property id=&quot;20148&quot; value=&quot;5&quot;/&gt;&lt;property id=&quot;20300&quot; value=&quot;Slide 22 - &amp;quot;Certificate Management (4 of 4)&amp;quot;&quot;/&gt;&lt;property id=&quot;20307&quot; value=&quot;328&quot;/&gt;&lt;/object&gt;&lt;object type=&quot;3&quot; unique_id=&quot;10786&quot;&gt;&lt;property id=&quot;20148&quot; value=&quot;5&quot;/&gt;&lt;property id=&quot;20300&quot; value=&quot;Slide 23 - &amp;quot;Types of Digital Certificates&amp;quot;&quot;/&gt;&lt;property id=&quot;20307&quot; value=&quot;329&quot;/&gt;&lt;/object&gt;&lt;object type=&quot;3&quot; unique_id=&quot;10787&quot;&gt;&lt;property id=&quot;20148&quot; value=&quot;5&quot;/&gt;&lt;property id=&quot;20300&quot; value=&quot;Slide 24 - &amp;quot;Root Digital Certificates (1 of 4)&amp;quot;&quot;/&gt;&lt;property id=&quot;20307&quot; value=&quot;330&quot;/&gt;&lt;/object&gt;&lt;object type=&quot;3&quot; unique_id=&quot;10788&quot;&gt;&lt;property id=&quot;20148&quot; value=&quot;5&quot;/&gt;&lt;property id=&quot;20300&quot; value=&quot;Slide 25 - &amp;quot;Root Digital Certificates (2 of 4)&amp;quot;&quot;/&gt;&lt;property id=&quot;20307&quot; value=&quot;331&quot;/&gt;&lt;/object&gt;&lt;object type=&quot;3&quot; unique_id=&quot;10789&quot;&gt;&lt;property id=&quot;20148&quot; value=&quot;5&quot;/&gt;&lt;property id=&quot;20300&quot; value=&quot;Slide 26 - &amp;quot;Root Digital Certificates (3 of 4)&amp;quot;&quot;/&gt;&lt;property id=&quot;20307&quot; value=&quot;332&quot;/&gt;&lt;/object&gt;&lt;object type=&quot;3&quot; unique_id=&quot;10790&quot;&gt;&lt;property id=&quot;20148&quot; value=&quot;5&quot;/&gt;&lt;property id=&quot;20300&quot; value=&quot;Slide 27 - &amp;quot;Root Digital Certificates (4 of 4)&amp;quot;&quot;/&gt;&lt;property id=&quot;20307&quot; value=&quot;333&quot;/&gt;&lt;/object&gt;&lt;object type=&quot;3&quot; unique_id=&quot;10791&quot;&gt;&lt;property id=&quot;20148&quot; value=&quot;5&quot;/&gt;&lt;property id=&quot;20300&quot; value=&quot;Slide 28 - &amp;quot;Domain Digital Certificates (1 of 5)&amp;quot;&quot;/&gt;&lt;property id=&quot;20307&quot; value=&quot;334&quot;/&gt;&lt;/object&gt;&lt;object type=&quot;3&quot; unique_id=&quot;10792&quot;&gt;&lt;property id=&quot;20148&quot; value=&quot;5&quot;/&gt;&lt;property id=&quot;20300&quot; value=&quot;Slide 29 - &amp;quot;Domain Digital Certificates (2 of 5)&amp;quot;&quot;/&gt;&lt;property id=&quot;20307&quot; value=&quot;335&quot;/&gt;&lt;/object&gt;&lt;object type=&quot;3&quot; unique_id=&quot;10793&quot;&gt;&lt;property id=&quot;20148&quot; value=&quot;5&quot;/&gt;&lt;property id=&quot;20300&quot; value=&quot;Slide 30 - &amp;quot;Domain Digital Certificates (3 of 5)&amp;quot;&quot;/&gt;&lt;property id=&quot;20307&quot; value=&quot;336&quot;/&gt;&lt;/object&gt;&lt;object type=&quot;3&quot; unique_id=&quot;10794&quot;&gt;&lt;property id=&quot;20148&quot; value=&quot;5&quot;/&gt;&lt;property id=&quot;20300&quot; value=&quot;Slide 31 - &amp;quot;Domain Digital Certificates (4 of 5)&amp;quot;&quot;/&gt;&lt;property id=&quot;20307&quot; value=&quot;337&quot;/&gt;&lt;/object&gt;&lt;object type=&quot;3&quot; unique_id=&quot;10795&quot;&gt;&lt;property id=&quot;20148&quot; value=&quot;5&quot;/&gt;&lt;property id=&quot;20300&quot; value=&quot;Slide 32 - &amp;quot;Domain Digital Certificates (5 of 5)&amp;quot;&quot;/&gt;&lt;property id=&quot;20307&quot; value=&quot;338&quot;/&gt;&lt;/object&gt;&lt;object type=&quot;3&quot; unique_id=&quot;10796&quot;&gt;&lt;property id=&quot;20148&quot; value=&quot;5&quot;/&gt;&lt;property id=&quot;20300&quot; value=&quot;Slide 33 - &amp;quot;Digital Certificate Formats&amp;quot;&quot;/&gt;&lt;property id=&quot;20307&quot; value=&quot;339&quot;/&gt;&lt;/object&gt;&lt;object type=&quot;3&quot; unique_id=&quot;10797&quot;&gt;&lt;property id=&quot;20148&quot; value=&quot;5&quot;/&gt;&lt;property id=&quot;20300&quot; value=&quot;Slide 34 - &amp;quot;Public Key Infrastructure (P K I)&amp;quot;&quot;/&gt;&lt;property id=&quot;20307&quot; value=&quot;340&quot;/&gt;&lt;/object&gt;&lt;object type=&quot;3&quot; unique_id=&quot;10798&quot;&gt;&lt;property id=&quot;20148&quot; value=&quot;5&quot;/&gt;&lt;property id=&quot;20300&quot; value=&quot;Slide 35 - &amp;quot;What is Public Key Infrastructure (P K I)?&amp;quot;&quot;/&gt;&lt;property id=&quot;20307&quot; value=&quot;341&quot;/&gt;&lt;/object&gt;&lt;object type=&quot;3&quot; unique_id=&quot;10799&quot;&gt;&lt;property id=&quot;20148&quot; value=&quot;5&quot;/&gt;&lt;property id=&quot;20300&quot; value=&quot;Slide 36 - &amp;quot;Trust Models&amp;quot;&quot;/&gt;&lt;property id=&quot;20307&quot; value=&quot;342&quot;/&gt;&lt;/object&gt;&lt;object type=&quot;3&quot; unique_id=&quot;10800&quot;&gt;&lt;property id=&quot;20148&quot; value=&quot;5&quot;/&gt;&lt;property id=&quot;20300&quot; value=&quot;Slide 37 - &amp;quot;Hierarchical Trust Model (1 of 2)&amp;quot;&quot;/&gt;&lt;property id=&quot;20307&quot; value=&quot;343&quot;/&gt;&lt;/object&gt;&lt;object type=&quot;3&quot; unique_id=&quot;10801&quot;&gt;&lt;property id=&quot;20148&quot; value=&quot;5&quot;/&gt;&lt;property id=&quot;20300&quot; value=&quot;Slide 38 - &amp;quot;Hierarchical Trust Model (2 of 2)&amp;quot;&quot;/&gt;&lt;property id=&quot;20307&quot; value=&quot;346&quot;/&gt;&lt;/object&gt;&lt;object type=&quot;3&quot; unique_id=&quot;10802&quot;&gt;&lt;property id=&quot;20148&quot; value=&quot;5&quot;/&gt;&lt;property id=&quot;20300&quot; value=&quot;Slide 39 - &amp;quot;Distributed Trust Model&amp;quot;&quot;/&gt;&lt;property id=&quot;20307&quot; value=&quot;344&quot;/&gt;&lt;/object&gt;&lt;object type=&quot;3&quot; unique_id=&quot;10803&quot;&gt;&lt;property id=&quot;20148&quot; value=&quot;5&quot;/&gt;&lt;property id=&quot;20300&quot; value=&quot;Slide 40 - &amp;quot;Bridge Trust Model (1 of 2)&amp;quot;&quot;/&gt;&lt;property id=&quot;20307&quot; value=&quot;345&quot;/&gt;&lt;/object&gt;&lt;object type=&quot;3&quot; unique_id=&quot;10804&quot;&gt;&lt;property id=&quot;20148&quot; value=&quot;5&quot;/&gt;&lt;property id=&quot;20300&quot; value=&quot;Slide 41 - &amp;quot;Bridge Trust Model (2 of 2)&amp;quot;&quot;/&gt;&lt;property id=&quot;20307&quot; value=&quot;348&quot;/&gt;&lt;/object&gt;&lt;object type=&quot;3&quot; unique_id=&quot;10805&quot;&gt;&lt;property id=&quot;20148&quot; value=&quot;5&quot;/&gt;&lt;property id=&quot;20300&quot; value=&quot;Slide 42 - &amp;quot;Managing P K I (1 of 2)&amp;quot;&quot;/&gt;&lt;property id=&quot;20307&quot; value=&quot;347&quot;/&gt;&lt;/object&gt;&lt;object type=&quot;3&quot; unique_id=&quot;10806&quot;&gt;&lt;property id=&quot;20148&quot; value=&quot;5&quot;/&gt;&lt;property id=&quot;20300&quot; value=&quot;Slide 43 - &amp;quot;Managing P K I (2 of 2)&amp;quot;&quot;/&gt;&lt;property id=&quot;20307&quot; value=&quot;349&quot;/&gt;&lt;/object&gt;&lt;object type=&quot;3&quot; unique_id=&quot;10807&quot;&gt;&lt;property id=&quot;20148&quot; value=&quot;5&quot;/&gt;&lt;property id=&quot;20300&quot; value=&quot;Slide 44 - &amp;quot;Key Management&amp;quot;&quot;/&gt;&lt;property id=&quot;20307&quot; value=&quot;350&quot;/&gt;&lt;/object&gt;&lt;object type=&quot;3&quot; unique_id=&quot;10808&quot;&gt;&lt;property id=&quot;20148&quot; value=&quot;5&quot;/&gt;&lt;property id=&quot;20300&quot; value=&quot;Slide 45 - &amp;quot;Key Storage&amp;quot;&quot;/&gt;&lt;property id=&quot;20307&quot; value=&quot;351&quot;/&gt;&lt;/object&gt;&lt;object type=&quot;3&quot; unique_id=&quot;10809&quot;&gt;&lt;property id=&quot;20148&quot; value=&quot;5&quot;/&gt;&lt;property id=&quot;20300&quot; value=&quot;Slide 46 - &amp;quot;Key Usage&amp;quot;&quot;/&gt;&lt;property id=&quot;20307&quot; value=&quot;352&quot;/&gt;&lt;/object&gt;&lt;object type=&quot;3&quot; unique_id=&quot;10810&quot;&gt;&lt;property id=&quot;20148&quot; value=&quot;5&quot;/&gt;&lt;property id=&quot;20300&quot; value=&quot;Slide 47 - &amp;quot;Key Handling Procedures (1 of 3)&amp;quot;&quot;/&gt;&lt;property id=&quot;20307&quot; value=&quot;353&quot;/&gt;&lt;/object&gt;&lt;object type=&quot;3&quot; unique_id=&quot;10811&quot;&gt;&lt;property id=&quot;20148&quot; value=&quot;5&quot;/&gt;&lt;property id=&quot;20300&quot; value=&quot;Slide 48 - &amp;quot;Key Handling Procedures (2 of 3)&amp;quot;&quot;/&gt;&lt;property id=&quot;20307&quot; value=&quot;354&quot;/&gt;&lt;/object&gt;&lt;object type=&quot;3&quot; unique_id=&quot;10812&quot;&gt;&lt;property id=&quot;20148&quot; value=&quot;5&quot;/&gt;&lt;property id=&quot;20300&quot; value=&quot;Slide 49 - &amp;quot;Key Handling Procedures (3 of 3)&amp;quot;&quot;/&gt;&lt;property id=&quot;20307&quot; value=&quot;355&quot;/&gt;&lt;/object&gt;&lt;object type=&quot;3&quot; unique_id=&quot;10813&quot;&gt;&lt;property id=&quot;20148&quot; value=&quot;5&quot;/&gt;&lt;property id=&quot;20300&quot; value=&quot;Slide 50 - &amp;quot;Cryptographic Transport Protocols&amp;quot;&quot;/&gt;&lt;property id=&quot;20307&quot; value=&quot;356&quot;/&gt;&lt;/object&gt;&lt;object type=&quot;3&quot; unique_id=&quot;10814&quot;&gt;&lt;property id=&quot;20148&quot; value=&quot;5&quot;/&gt;&lt;property id=&quot;20300&quot; value=&quot;Slide 51 - &amp;quot;Secure Sockets Layer (S S L)&amp;quot;&quot;/&gt;&lt;property id=&quot;20307&quot; value=&quot;357&quot;/&gt;&lt;/object&gt;&lt;object type=&quot;3&quot; unique_id=&quot;10815&quot;&gt;&lt;property id=&quot;20148&quot; value=&quot;5&quot;/&gt;&lt;property id=&quot;20300&quot; value=&quot;Slide 52 - &amp;quot;Transport Layer Security (T L S)&amp;quot;&quot;/&gt;&lt;property id=&quot;20307&quot; value=&quot;358&quot;/&gt;&lt;/object&gt;&lt;object type=&quot;3&quot; unique_id=&quot;10816&quot;&gt;&lt;property id=&quot;20148&quot; value=&quot;5&quot;/&gt;&lt;property id=&quot;20300&quot; value=&quot;Slide 53 - &amp;quot;Secure Shell (S S H)&amp;quot;&quot;/&gt;&lt;property id=&quot;20307&quot; value=&quot;359&quot;/&gt;&lt;/object&gt;&lt;object type=&quot;3&quot; unique_id=&quot;10817&quot;&gt;&lt;property id=&quot;20148&quot; value=&quot;5&quot;/&gt;&lt;property id=&quot;20300&quot; value=&quot;Slide 54 - &amp;quot;Hypertext Transport Protocol Secure (H T T P S)&amp;quot;&quot;/&gt;&lt;property id=&quot;20307&quot; value=&quot;360&quot;/&gt;&lt;/object&gt;&lt;object type=&quot;3&quot; unique_id=&quot;10818&quot;&gt;&lt;property id=&quot;20148&quot; value=&quot;5&quot;/&gt;&lt;property id=&quot;20300&quot; value=&quot;Slide 55 - &amp;quot;Secure/Multipurpose Internet Mail Extensions (S/M I M E)&amp;quot;&quot;/&gt;&lt;property id=&quot;20307&quot; value=&quot;361&quot;/&gt;&lt;/object&gt;&lt;object type=&quot;3&quot; unique_id=&quot;10819&quot;&gt;&lt;property id=&quot;20148&quot; value=&quot;5&quot;/&gt;&lt;property id=&quot;20300&quot; value=&quot;Slide 56 - &amp;quot;Secure Real-time Transport Protocol (S R T P)&amp;quot;&quot;/&gt;&lt;property id=&quot;20307&quot; value=&quot;362&quot;/&gt;&lt;/object&gt;&lt;object type=&quot;3&quot; unique_id=&quot;10820&quot;&gt;&lt;property id=&quot;20148&quot; value=&quot;5&quot;/&gt;&lt;property id=&quot;20300&quot; value=&quot;Slide 57 - &amp;quot;I P Security (I P sec)&amp;quot;&quot;/&gt;&lt;property id=&quot;20307&quot; value=&quot;363&quot;/&gt;&lt;/object&gt;&lt;object type=&quot;3&quot; unique_id=&quot;10821&quot;&gt;&lt;property id=&quot;20148&quot; value=&quot;5&quot;/&gt;&lt;property id=&quot;20300&quot; value=&quot;Slide 58 - &amp;quot;Chapter Summary (1 of 2)&amp;quot;&quot;/&gt;&lt;property id=&quot;20307&quot; value=&quot;307&quot;/&gt;&lt;/object&gt;&lt;object type=&quot;3&quot; unique_id=&quot;10822&quot;&gt;&lt;property id=&quot;20148&quot; value=&quot;5&quot;/&gt;&lt;property id=&quot;20300&quot; value=&quot;Slide 59 - &amp;quot;Chapter Summary (2 of 2)&amp;quot;&quot;/&gt;&lt;property id=&quot;20307&quot; value=&quot;308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5A427EF908A548A4EC7035E7C8D6DC" ma:contentTypeVersion="9" ma:contentTypeDescription="Create a new document." ma:contentTypeScope="" ma:versionID="b9ceb4d63311861786196b7fbe8b9c28">
  <xsd:schema xmlns:xsd="http://www.w3.org/2001/XMLSchema" xmlns:xs="http://www.w3.org/2001/XMLSchema" xmlns:p="http://schemas.microsoft.com/office/2006/metadata/properties" xmlns:ns2="3a9a39b8-e83f-4f24-bd02-d0ecf56368c2" xmlns:ns3="6aa0805a-2da3-44c1-bf31-ae54d57bcb9d" targetNamespace="http://schemas.microsoft.com/office/2006/metadata/properties" ma:root="true" ma:fieldsID="1f61aba84f331d918759f0a4e2f1df99" ns2:_="" ns3:_="">
    <xsd:import namespace="3a9a39b8-e83f-4f24-bd02-d0ecf56368c2"/>
    <xsd:import namespace="6aa0805a-2da3-44c1-bf31-ae54d57bc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a39b8-e83f-4f24-bd02-d0ecf5636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0805a-2da3-44c1-bf31-ae54d57bc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FDEE73-7BDE-4C69-872E-50F00B389E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FF810F-926D-449F-8255-82EFE888D3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a39b8-e83f-4f24-bd02-d0ecf56368c2"/>
    <ds:schemaRef ds:uri="6aa0805a-2da3-44c1-bf31-ae54d57bc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35B5D0-7D6F-4F5A-85D3-8895DD7A92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14802</TotalTime>
  <Words>6137</Words>
  <Application>Microsoft Office PowerPoint</Application>
  <PresentationFormat>On-screen Show (4:3)</PresentationFormat>
  <Paragraphs>476</Paragraphs>
  <Slides>60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CompTIA Security+ Guide to Network Security Fundamentals, Sixth Edition</vt:lpstr>
      <vt:lpstr>Objectives</vt:lpstr>
      <vt:lpstr>Implementing Cryptography</vt:lpstr>
      <vt:lpstr>Key Strength (1 of 2)</vt:lpstr>
      <vt:lpstr>Key Strength (2 of 2)</vt:lpstr>
      <vt:lpstr>Secret Algorithms</vt:lpstr>
      <vt:lpstr>Block Cipher Modes of Operation</vt:lpstr>
      <vt:lpstr>Crypto Service Providers (1 of 2)</vt:lpstr>
      <vt:lpstr>Crypto Service Providers (2 of 2)</vt:lpstr>
      <vt:lpstr>Algorithm Input Values</vt:lpstr>
      <vt:lpstr>Digital Certificates</vt:lpstr>
      <vt:lpstr>Defining Digital Certificates (1 of 3)</vt:lpstr>
      <vt:lpstr>Defining Digital Certificates (2 of 3)</vt:lpstr>
      <vt:lpstr>Defining Digital Certificates (3 of 3)</vt:lpstr>
      <vt:lpstr>Managing Digital Certificates</vt:lpstr>
      <vt:lpstr>Certificate Authorities (1 of 3)</vt:lpstr>
      <vt:lpstr>Certificate Authorities (2 of 3)</vt:lpstr>
      <vt:lpstr>Certificate Authorities (3 of 3)</vt:lpstr>
      <vt:lpstr>Certificate Management (1 of 4)</vt:lpstr>
      <vt:lpstr>Certificate Management (2 of 4)</vt:lpstr>
      <vt:lpstr>Certificate Management (3 of 4)</vt:lpstr>
      <vt:lpstr>Certificate Management (4 of 4)</vt:lpstr>
      <vt:lpstr>Types of Digital Certificates</vt:lpstr>
      <vt:lpstr>Root Digital Certificates (1 of 4)</vt:lpstr>
      <vt:lpstr>Root Digital Certificates (2 of 4)</vt:lpstr>
      <vt:lpstr>Root Digital Certificates (3 of 4)</vt:lpstr>
      <vt:lpstr>Root Digital Certificates (4 of 4)</vt:lpstr>
      <vt:lpstr>Domain Digital Certificates (1 of 5)</vt:lpstr>
      <vt:lpstr>Domain Digital Certificates (2 of 5)</vt:lpstr>
      <vt:lpstr>Domain Digital Certificates (3 of 5)</vt:lpstr>
      <vt:lpstr>Domain Digital Certificates (4 of 5)</vt:lpstr>
      <vt:lpstr>Domain Digital Certificates (5 of 5)</vt:lpstr>
      <vt:lpstr>Digital Certificate Formats</vt:lpstr>
      <vt:lpstr>Public Key Infrastructure (P K I)</vt:lpstr>
      <vt:lpstr>What is Public Key Infrastructure (P K I)?</vt:lpstr>
      <vt:lpstr>Trust Models</vt:lpstr>
      <vt:lpstr>Hierarchical Trust Model (1 of 2)</vt:lpstr>
      <vt:lpstr>Hierarchical Trust Model (2 of 2)</vt:lpstr>
      <vt:lpstr>Distributed Trust Model</vt:lpstr>
      <vt:lpstr>Bridge Trust Model (1 of 2)</vt:lpstr>
      <vt:lpstr>Bridge Trust Model (2 of 2)</vt:lpstr>
      <vt:lpstr>Managing P K I (1 of 2)</vt:lpstr>
      <vt:lpstr>Managing P K I (2 of 2)</vt:lpstr>
      <vt:lpstr>Key Management</vt:lpstr>
      <vt:lpstr>Key Storage</vt:lpstr>
      <vt:lpstr>Key Usage</vt:lpstr>
      <vt:lpstr>Key Handling Procedures (1 of 3)</vt:lpstr>
      <vt:lpstr>Key Handling Procedures (2 of 3)</vt:lpstr>
      <vt:lpstr>Key Handling Procedures (3 of 3)</vt:lpstr>
      <vt:lpstr>Cryptographic Transport Protocols</vt:lpstr>
      <vt:lpstr>Secure Sockets Layer (S S L)</vt:lpstr>
      <vt:lpstr>Transport Layer Security (T L S)</vt:lpstr>
      <vt:lpstr>Secure Shell (S S H)</vt:lpstr>
      <vt:lpstr>Hypertext Transport Protocol Secure (H T T P S)</vt:lpstr>
      <vt:lpstr>Secure/Multipurpose Internet Mail Extensions (S/M I M E)</vt:lpstr>
      <vt:lpstr>Secure Real-time Transport Protocol (S R T P)</vt:lpstr>
      <vt:lpstr>I P Security (I P sec)</vt:lpstr>
      <vt:lpstr>Review Questions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Security+ Guide to Network Security Fundamentals, Sixth Edition</dc:title>
  <dc:subject>Computer Science</dc:subject>
  <dc:creator>Ciampa</dc:creator>
  <cp:keywords>Network Security</cp:keywords>
  <cp:lastModifiedBy>Ken Hunnicutt</cp:lastModifiedBy>
  <cp:revision>711</cp:revision>
  <cp:lastPrinted>2010-11-12T17:54:40Z</cp:lastPrinted>
  <dcterms:created xsi:type="dcterms:W3CDTF">2007-02-15T20:50:52Z</dcterms:created>
  <dcterms:modified xsi:type="dcterms:W3CDTF">2018-09-07T15:42:18Z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  <property fmtid="{D5CDD505-2E9C-101B-9397-08002B2CF9AE}" pid="8" name="ContentTypeId">
    <vt:lpwstr>0x010100315A427EF908A548A4EC7035E7C8D6DC</vt:lpwstr>
  </property>
</Properties>
</file>