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4"/>
  </p:sldMasterIdLst>
  <p:notesMasterIdLst>
    <p:notesMasterId r:id="rId56"/>
  </p:notesMasterIdLst>
  <p:handoutMasterIdLst>
    <p:handoutMasterId r:id="rId57"/>
  </p:handoutMasterIdLst>
  <p:sldIdLst>
    <p:sldId id="356" r:id="rId5"/>
    <p:sldId id="257"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4" r:id="rId31"/>
    <p:sldId id="352"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3" r:id="rId50"/>
    <p:sldId id="354" r:id="rId51"/>
    <p:sldId id="355" r:id="rId52"/>
    <p:sldId id="357" r:id="rId53"/>
    <p:sldId id="307" r:id="rId54"/>
    <p:sldId id="308" r:id="rId55"/>
  </p:sldIdLst>
  <p:sldSz cx="9144000" cy="6858000" type="screen4x3"/>
  <p:notesSz cx="9372600" cy="7086600"/>
  <p:custDataLst>
    <p:tags r:id="rId5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183" autoAdjust="0"/>
    <p:restoredTop sz="96301" autoAdjust="0"/>
  </p:normalViewPr>
  <p:slideViewPr>
    <p:cSldViewPr>
      <p:cViewPr varScale="1">
        <p:scale>
          <a:sx n="66" d="100"/>
          <a:sy n="66" d="100"/>
        </p:scale>
        <p:origin x="1644" y="44"/>
      </p:cViewPr>
      <p:guideLst>
        <p:guide orient="horz" pos="2160"/>
        <p:guide pos="2880"/>
      </p:guideLst>
    </p:cSldViewPr>
  </p:slideViewPr>
  <p:outlineViewPr>
    <p:cViewPr>
      <p:scale>
        <a:sx n="33" d="100"/>
        <a:sy n="33" d="100"/>
      </p:scale>
      <p:origin x="0" y="-18432"/>
    </p:cViewPr>
  </p:outlineViewPr>
  <p:notesTextViewPr>
    <p:cViewPr>
      <p:scale>
        <a:sx n="100" d="100"/>
        <a:sy n="100" d="100"/>
      </p:scale>
      <p:origin x="0" y="0"/>
    </p:cViewPr>
  </p:notesTextViewPr>
  <p:sorterViewPr>
    <p:cViewPr>
      <p:scale>
        <a:sx n="66" d="100"/>
        <a:sy n="66" d="100"/>
      </p:scale>
      <p:origin x="0" y="-8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4/14/2020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4/14/2020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95955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11</a:t>
            </a:fld>
            <a:endParaRPr lang="en-US" dirty="0"/>
          </a:p>
        </p:txBody>
      </p:sp>
    </p:spTree>
    <p:extLst>
      <p:ext uri="{BB962C8B-B14F-4D97-AF65-F5344CB8AC3E}">
        <p14:creationId xmlns:p14="http://schemas.microsoft.com/office/powerpoint/2010/main" val="254280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12</a:t>
            </a:fld>
            <a:endParaRPr lang="en-US" dirty="0"/>
          </a:p>
        </p:txBody>
      </p:sp>
    </p:spTree>
    <p:extLst>
      <p:ext uri="{BB962C8B-B14F-4D97-AF65-F5344CB8AC3E}">
        <p14:creationId xmlns:p14="http://schemas.microsoft.com/office/powerpoint/2010/main" val="3472939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50</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51</a:t>
            </a:fld>
            <a:endParaRPr lang="en-US" dirty="0"/>
          </a:p>
        </p:txBody>
      </p:sp>
    </p:spTree>
    <p:extLst>
      <p:ext uri="{BB962C8B-B14F-4D97-AF65-F5344CB8AC3E}">
        <p14:creationId xmlns:p14="http://schemas.microsoft.com/office/powerpoint/2010/main" val="29760980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CompTIA Security+ Guide to Network Security Fundamentals, </a:t>
            </a:r>
            <a:r>
              <a:rPr lang="en-US" b="1" dirty="0" smtClean="0">
                <a:solidFill>
                  <a:srgbClr val="0080A9"/>
                </a:solidFill>
                <a:latin typeface="Arial" panose="020B0604020202020204" pitchFamily="34" charset="0"/>
                <a:cs typeface="Arial" panose="020B0604020202020204" pitchFamily="34" charset="0"/>
              </a:rPr>
              <a:t>Sixth </a:t>
            </a:r>
            <a:r>
              <a:rPr lang="en-US" b="1" dirty="0">
                <a:solidFill>
                  <a:srgbClr val="0080A9"/>
                </a:solidFill>
                <a:latin typeface="Arial" panose="020B0604020202020204" pitchFamily="34" charset="0"/>
                <a:cs typeface="Arial" panose="020B0604020202020204" pitchFamily="34" charset="0"/>
              </a:rPr>
              <a:t>Edition</a:t>
            </a:r>
          </a:p>
        </p:txBody>
      </p:sp>
      <p:sp>
        <p:nvSpPr>
          <p:cNvPr id="3" name="Subtitle 2"/>
          <p:cNvSpPr>
            <a:spLocks noGrp="1"/>
          </p:cNvSpPr>
          <p:nvPr>
            <p:ph type="subTitle" idx="1"/>
          </p:nvPr>
        </p:nvSpPr>
        <p:spPr>
          <a:xfrm>
            <a:off x="698500" y="3352800"/>
            <a:ext cx="7747000" cy="797141"/>
          </a:xfrm>
        </p:spPr>
        <p:txBody>
          <a:bodyPr/>
          <a:lstStyle/>
          <a:p>
            <a:r>
              <a:rPr lang="en-US" sz="2200" b="1" dirty="0">
                <a:solidFill>
                  <a:schemeClr val="tx1"/>
                </a:solidFill>
                <a:latin typeface="Arial" panose="020B0604020202020204" pitchFamily="34" charset="0"/>
                <a:cs typeface="Arial" panose="020B0604020202020204" pitchFamily="34" charset="0"/>
              </a:rPr>
              <a:t>Chapter 5</a:t>
            </a:r>
          </a:p>
          <a:p>
            <a:r>
              <a:rPr lang="en-US" sz="2200" dirty="0">
                <a:solidFill>
                  <a:schemeClr val="tx1"/>
                </a:solidFill>
                <a:latin typeface="Arial" panose="020B0604020202020204" pitchFamily="34" charset="0"/>
                <a:cs typeface="Arial" panose="020B0604020202020204" pitchFamily="34" charset="0"/>
              </a:rPr>
              <a:t>Networking and Server Attacks</a:t>
            </a: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96180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Poisoning</a:t>
            </a:r>
          </a:p>
        </p:txBody>
      </p:sp>
      <p:sp>
        <p:nvSpPr>
          <p:cNvPr id="3" name="Content Placeholder 2"/>
          <p:cNvSpPr>
            <a:spLocks noGrp="1"/>
          </p:cNvSpPr>
          <p:nvPr>
            <p:ph idx="1"/>
          </p:nvPr>
        </p:nvSpPr>
        <p:spPr>
          <a:xfrm>
            <a:off x="365125" y="1538818"/>
            <a:ext cx="8014250" cy="261610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Poisoning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act of introducing a substance that harms or destroys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Three </a:t>
            </a:r>
            <a:r>
              <a:rPr lang="en-US" altLang="en-US" dirty="0">
                <a:solidFill>
                  <a:schemeClr val="tx1"/>
                </a:solidFill>
                <a:latin typeface="Arial" panose="020B0604020202020204" pitchFamily="34" charset="0"/>
                <a:cs typeface="Arial" panose="020B0604020202020204" pitchFamily="34" charset="0"/>
              </a:rPr>
              <a:t>types of attacks inject “poison” into a normal network process to facilitate an attack:</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poisoning</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poisoning</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Privilege escalation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5366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A</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R</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 </a:t>
            </a:r>
            <a:r>
              <a:rPr lang="en-US" sz="2800" b="1" dirty="0">
                <a:solidFill>
                  <a:srgbClr val="0080A9"/>
                </a:solidFill>
                <a:latin typeface="Arial" panose="020B0604020202020204" pitchFamily="34" charset="0"/>
                <a:cs typeface="Arial" panose="020B0604020202020204" pitchFamily="34" charset="0"/>
              </a:rPr>
              <a:t>Poisoning (1 of 2)</a:t>
            </a:r>
          </a:p>
        </p:txBody>
      </p:sp>
      <p:sp>
        <p:nvSpPr>
          <p:cNvPr id="3" name="Content Placeholder 2"/>
          <p:cNvSpPr>
            <a:spLocks noGrp="1"/>
          </p:cNvSpPr>
          <p:nvPr>
            <p:ph idx="1"/>
          </p:nvPr>
        </p:nvSpPr>
        <p:spPr>
          <a:xfrm>
            <a:off x="365125" y="1538818"/>
            <a:ext cx="8245475" cy="3231654"/>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Address Resolution Protocol (A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If the 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address for a device is known but the M</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 address is not, the sending computer sends an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 </a:t>
            </a:r>
            <a:r>
              <a:rPr lang="en-US" sz="2000" dirty="0" smtClean="0">
                <a:solidFill>
                  <a:schemeClr val="tx1"/>
                </a:solidFill>
                <a:latin typeface="Arial" panose="020B0604020202020204" pitchFamily="34" charset="0"/>
                <a:cs typeface="Arial" panose="020B0604020202020204" pitchFamily="34" charset="0"/>
              </a:rPr>
              <a:t>packet to determine the </a:t>
            </a: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 </a:t>
            </a:r>
            <a:r>
              <a:rPr lang="en-US" sz="2000" dirty="0" smtClean="0">
                <a:solidFill>
                  <a:schemeClr val="tx1"/>
                </a:solidFill>
                <a:latin typeface="Arial" panose="020B0604020202020204" pitchFamily="34" charset="0"/>
                <a:cs typeface="Arial" panose="020B0604020202020204" pitchFamily="34" charset="0"/>
              </a:rPr>
              <a:t>address</a:t>
            </a:r>
          </a:p>
          <a:p>
            <a:pPr lvl="1">
              <a:lnSpc>
                <a:spcPct val="100000"/>
              </a:lnSpc>
            </a:pP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 </a:t>
            </a:r>
            <a:r>
              <a:rPr lang="en-US" sz="2000" dirty="0" smtClean="0">
                <a:solidFill>
                  <a:schemeClr val="tx1"/>
                </a:solidFill>
                <a:latin typeface="Arial" panose="020B0604020202020204" pitchFamily="34" charset="0"/>
                <a:cs typeface="Arial" panose="020B0604020202020204" pitchFamily="34" charset="0"/>
              </a:rPr>
              <a:t>addresses are stored in an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 </a:t>
            </a:r>
            <a:r>
              <a:rPr lang="en-US" sz="2000" dirty="0" smtClean="0">
                <a:solidFill>
                  <a:schemeClr val="tx1"/>
                </a:solidFill>
                <a:latin typeface="Arial" panose="020B0604020202020204" pitchFamily="34" charset="0"/>
                <a:cs typeface="Arial" panose="020B0604020202020204" pitchFamily="34" charset="0"/>
              </a:rPr>
              <a:t>cache for future reference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All computers that “hear” the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 </a:t>
            </a:r>
            <a:r>
              <a:rPr lang="en-US" sz="2000" dirty="0" smtClean="0">
                <a:solidFill>
                  <a:schemeClr val="tx1"/>
                </a:solidFill>
                <a:latin typeface="Arial" panose="020B0604020202020204" pitchFamily="34" charset="0"/>
                <a:cs typeface="Arial" panose="020B0604020202020204" pitchFamily="34" charset="0"/>
              </a:rPr>
              <a:t>reply also cache the data</a:t>
            </a:r>
          </a:p>
          <a:p>
            <a:pPr>
              <a:lnSpc>
                <a:spcPct val="100000"/>
              </a:lnSpc>
            </a:pPr>
            <a:r>
              <a:rPr lang="en-US"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P </a:t>
            </a:r>
            <a:r>
              <a:rPr lang="en-US" dirty="0" smtClean="0">
                <a:solidFill>
                  <a:schemeClr val="tx1"/>
                </a:solidFill>
                <a:latin typeface="Arial" panose="020B0604020202020204" pitchFamily="34" charset="0"/>
                <a:cs typeface="Arial" panose="020B0604020202020204" pitchFamily="34" charset="0"/>
              </a:rPr>
              <a:t>poisoning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Relies upon </a:t>
            </a: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 </a:t>
            </a:r>
            <a:r>
              <a:rPr lang="en-US" sz="2000" dirty="0" smtClean="0">
                <a:solidFill>
                  <a:schemeClr val="tx1"/>
                </a:solidFill>
                <a:latin typeface="Arial" panose="020B0604020202020204" pitchFamily="34" charset="0"/>
                <a:cs typeface="Arial" panose="020B0604020202020204" pitchFamily="34" charset="0"/>
              </a:rPr>
              <a:t>spoofing, which is imitating another computer by means of changing the </a:t>
            </a: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 </a:t>
            </a:r>
            <a:r>
              <a:rPr lang="en-US" sz="2000" dirty="0" smtClean="0">
                <a:solidFill>
                  <a:schemeClr val="tx1"/>
                </a:solidFill>
                <a:latin typeface="Arial" panose="020B0604020202020204" pitchFamily="34" charset="0"/>
                <a:cs typeface="Arial" panose="020B0604020202020204" pitchFamily="34" charset="0"/>
              </a:rPr>
              <a:t>address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984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A</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R</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 </a:t>
            </a:r>
            <a:r>
              <a:rPr lang="en-US" sz="2800" b="1" dirty="0">
                <a:solidFill>
                  <a:srgbClr val="0080A9"/>
                </a:solidFill>
                <a:latin typeface="Arial" panose="020B0604020202020204" pitchFamily="34" charset="0"/>
                <a:cs typeface="Arial" panose="020B0604020202020204" pitchFamily="34" charset="0"/>
              </a:rPr>
              <a:t>Poisoning (2 of 2)</a:t>
            </a:r>
          </a:p>
        </p:txBody>
      </p:sp>
      <p:graphicFrame>
        <p:nvGraphicFramePr>
          <p:cNvPr id="6" name="Table 5" descr="A table titled, attacks from ay r p poisoning. The table has 4 rows and 2 columns. The columns have the following headings from left to right. Attack, description. The row entries are as follows. Row 1: attack, steal data; description, an attacker can substitute her own m ay c address and steal data intended for another device. Row 2: attack, prevent internet access; description, an attacker can substitute an invalid m ay c address for the network gateway so that no users can access external networks. Row 3: attack, man-in-the-middle; description, a man-in-the-middle device can be set to receive all communications by substituting that m ay c address. Row 4: attack, denial of service attack; description, the valid I p address of the target can be substituted with an invalid m ay c address, causing all traffic destined for the target to fail."/>
          <p:cNvGraphicFramePr>
            <a:graphicFrameLocks noGrp="1"/>
          </p:cNvGraphicFramePr>
          <p:nvPr>
            <p:extLst>
              <p:ext uri="{D42A27DB-BD31-4B8C-83A1-F6EECF244321}">
                <p14:modId xmlns:p14="http://schemas.microsoft.com/office/powerpoint/2010/main" val="340422338"/>
              </p:ext>
            </p:extLst>
          </p:nvPr>
        </p:nvGraphicFramePr>
        <p:xfrm>
          <a:off x="1460379" y="1774793"/>
          <a:ext cx="6858000" cy="36626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0000"/>
                    </a:ext>
                  </a:extLst>
                </a:gridCol>
                <a:gridCol w="4495800">
                  <a:extLst>
                    <a:ext uri="{9D8B030D-6E8A-4147-A177-3AD203B41FA5}">
                      <a16:colId xmlns:a16="http://schemas.microsoft.com/office/drawing/2014/main" xmlns="" val="20001"/>
                    </a:ext>
                  </a:extLst>
                </a:gridCol>
              </a:tblGrid>
              <a:tr h="370840">
                <a:tc>
                  <a:txBody>
                    <a:bodyPr/>
                    <a:lstStyle/>
                    <a:p>
                      <a:r>
                        <a:rPr lang="en-US" sz="1600" dirty="0" smtClean="0">
                          <a:solidFill>
                            <a:schemeClr val="tx1"/>
                          </a:solidFill>
                          <a:latin typeface="Arial" panose="020B0604020202020204" pitchFamily="34" charset="0"/>
                          <a:cs typeface="Arial" panose="020B0604020202020204" pitchFamily="34" charset="0"/>
                        </a:rPr>
                        <a:t>Attack</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Description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Steal data</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An attacker can substitute her own M</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C address and steal</a:t>
                      </a:r>
                      <a:r>
                        <a:rPr lang="en-US" sz="1600" baseline="0" dirty="0" smtClean="0">
                          <a:solidFill>
                            <a:schemeClr val="tx1"/>
                          </a:solidFill>
                          <a:latin typeface="Arial" panose="020B0604020202020204" pitchFamily="34" charset="0"/>
                          <a:cs typeface="Arial" panose="020B0604020202020204" pitchFamily="34" charset="0"/>
                        </a:rPr>
                        <a:t> data intended for another device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Prevent internet</a:t>
                      </a:r>
                      <a:r>
                        <a:rPr lang="en-US" sz="1600" baseline="0" dirty="0" smtClean="0">
                          <a:solidFill>
                            <a:schemeClr val="tx1"/>
                          </a:solidFill>
                          <a:latin typeface="Arial" panose="020B0604020202020204" pitchFamily="34" charset="0"/>
                          <a:cs typeface="Arial" panose="020B0604020202020204" pitchFamily="34" charset="0"/>
                        </a:rPr>
                        <a:t> access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An attacker</a:t>
                      </a:r>
                      <a:r>
                        <a:rPr lang="en-US" sz="1600" baseline="0" dirty="0" smtClean="0">
                          <a:solidFill>
                            <a:schemeClr val="tx1"/>
                          </a:solidFill>
                          <a:latin typeface="Arial" panose="020B0604020202020204" pitchFamily="34" charset="0"/>
                          <a:cs typeface="Arial" panose="020B0604020202020204" pitchFamily="34" charset="0"/>
                        </a:rPr>
                        <a:t> can substitute an invalid M</a:t>
                      </a:r>
                      <a:r>
                        <a:rPr lang="en-US" sz="100" baseline="0" dirty="0" smtClean="0">
                          <a:solidFill>
                            <a:schemeClr val="tx1"/>
                          </a:solidFill>
                          <a:latin typeface="Arial" panose="020B0604020202020204" pitchFamily="34" charset="0"/>
                          <a:cs typeface="Arial" panose="020B0604020202020204" pitchFamily="34" charset="0"/>
                        </a:rPr>
                        <a:t> </a:t>
                      </a:r>
                      <a:r>
                        <a:rPr lang="en-US" sz="1600" baseline="0" dirty="0" smtClean="0">
                          <a:solidFill>
                            <a:schemeClr val="tx1"/>
                          </a:solidFill>
                          <a:latin typeface="Arial" panose="020B0604020202020204" pitchFamily="34" charset="0"/>
                          <a:cs typeface="Arial" panose="020B0604020202020204" pitchFamily="34" charset="0"/>
                        </a:rPr>
                        <a:t>A</a:t>
                      </a:r>
                      <a:r>
                        <a:rPr lang="en-US" sz="100" baseline="0" dirty="0" smtClean="0">
                          <a:solidFill>
                            <a:schemeClr val="tx1"/>
                          </a:solidFill>
                          <a:latin typeface="Arial" panose="020B0604020202020204" pitchFamily="34" charset="0"/>
                          <a:cs typeface="Arial" panose="020B0604020202020204" pitchFamily="34" charset="0"/>
                        </a:rPr>
                        <a:t> </a:t>
                      </a:r>
                      <a:r>
                        <a:rPr lang="en-US" sz="1600" baseline="0" dirty="0" smtClean="0">
                          <a:solidFill>
                            <a:schemeClr val="tx1"/>
                          </a:solidFill>
                          <a:latin typeface="Arial" panose="020B0604020202020204" pitchFamily="34" charset="0"/>
                          <a:cs typeface="Arial" panose="020B0604020202020204" pitchFamily="34" charset="0"/>
                        </a:rPr>
                        <a:t>C address for the network gateway so that no users can access external networks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Man-in-the-middle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A man-in-the-middle</a:t>
                      </a:r>
                      <a:r>
                        <a:rPr lang="en-US" sz="1600" baseline="0" dirty="0" smtClean="0">
                          <a:solidFill>
                            <a:schemeClr val="tx1"/>
                          </a:solidFill>
                          <a:latin typeface="Arial" panose="020B0604020202020204" pitchFamily="34" charset="0"/>
                          <a:cs typeface="Arial" panose="020B0604020202020204" pitchFamily="34" charset="0"/>
                        </a:rPr>
                        <a:t> device can be set to receive all communications by substituting that M</a:t>
                      </a:r>
                      <a:r>
                        <a:rPr lang="en-US" sz="100" baseline="0" dirty="0" smtClean="0">
                          <a:solidFill>
                            <a:schemeClr val="tx1"/>
                          </a:solidFill>
                          <a:latin typeface="Arial" panose="020B0604020202020204" pitchFamily="34" charset="0"/>
                          <a:cs typeface="Arial" panose="020B0604020202020204" pitchFamily="34" charset="0"/>
                        </a:rPr>
                        <a:t> </a:t>
                      </a:r>
                      <a:r>
                        <a:rPr lang="en-US" sz="1600" baseline="0" dirty="0" smtClean="0">
                          <a:solidFill>
                            <a:schemeClr val="tx1"/>
                          </a:solidFill>
                          <a:latin typeface="Arial" panose="020B0604020202020204" pitchFamily="34" charset="0"/>
                          <a:cs typeface="Arial" panose="020B0604020202020204" pitchFamily="34" charset="0"/>
                        </a:rPr>
                        <a:t>A</a:t>
                      </a:r>
                      <a:r>
                        <a:rPr lang="en-US" sz="100" baseline="0" dirty="0" smtClean="0">
                          <a:solidFill>
                            <a:schemeClr val="tx1"/>
                          </a:solidFill>
                          <a:latin typeface="Arial" panose="020B0604020202020204" pitchFamily="34" charset="0"/>
                          <a:cs typeface="Arial" panose="020B0604020202020204" pitchFamily="34" charset="0"/>
                        </a:rPr>
                        <a:t> </a:t>
                      </a:r>
                      <a:r>
                        <a:rPr lang="en-US" sz="1600" baseline="0" dirty="0" smtClean="0">
                          <a:solidFill>
                            <a:schemeClr val="tx1"/>
                          </a:solidFill>
                          <a:latin typeface="Arial" panose="020B0604020202020204" pitchFamily="34" charset="0"/>
                          <a:cs typeface="Arial" panose="020B0604020202020204" pitchFamily="34" charset="0"/>
                        </a:rPr>
                        <a:t>C address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Denial</a:t>
                      </a:r>
                      <a:r>
                        <a:rPr lang="en-US" sz="1600" baseline="0" dirty="0" smtClean="0">
                          <a:solidFill>
                            <a:schemeClr val="tx1"/>
                          </a:solidFill>
                          <a:latin typeface="Arial" panose="020B0604020202020204" pitchFamily="34" charset="0"/>
                          <a:cs typeface="Arial" panose="020B0604020202020204" pitchFamily="34" charset="0"/>
                        </a:rPr>
                        <a:t> of Service attack</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The valid I</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P address of the target can be substituted with an invalid M</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C address, causing all traffic destined</a:t>
                      </a:r>
                      <a:r>
                        <a:rPr lang="en-US" sz="1600" baseline="0" dirty="0" smtClean="0">
                          <a:solidFill>
                            <a:schemeClr val="tx1"/>
                          </a:solidFill>
                          <a:latin typeface="Arial" panose="020B0604020202020204" pitchFamily="34" charset="0"/>
                          <a:cs typeface="Arial" panose="020B0604020202020204" pitchFamily="34" charset="0"/>
                        </a:rPr>
                        <a:t> for the target to fail</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753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D</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N</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 </a:t>
            </a:r>
            <a:r>
              <a:rPr lang="en-US" sz="2800" b="1" dirty="0">
                <a:solidFill>
                  <a:srgbClr val="0080A9"/>
                </a:solidFill>
                <a:latin typeface="Arial" panose="020B0604020202020204" pitchFamily="34" charset="0"/>
                <a:cs typeface="Arial" panose="020B0604020202020204" pitchFamily="34" charset="0"/>
              </a:rPr>
              <a:t>Poisoning (1 of 2)</a:t>
            </a:r>
          </a:p>
        </p:txBody>
      </p:sp>
      <p:sp>
        <p:nvSpPr>
          <p:cNvPr id="3" name="Content Placeholder 2"/>
          <p:cNvSpPr>
            <a:spLocks noGrp="1"/>
          </p:cNvSpPr>
          <p:nvPr>
            <p:ph idx="1"/>
          </p:nvPr>
        </p:nvSpPr>
        <p:spPr>
          <a:xfrm>
            <a:off x="365125" y="1538819"/>
            <a:ext cx="8415338" cy="2400657"/>
          </a:xfrm>
        </p:spPr>
        <p:txBody>
          <a:bodyPr/>
          <a:lstStyle/>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S </a:t>
            </a:r>
            <a:r>
              <a:rPr lang="en-US" altLang="en-US" sz="1800" dirty="0">
                <a:solidFill>
                  <a:schemeClr val="tx1"/>
                </a:solidFill>
                <a:latin typeface="Arial" panose="020B0604020202020204" pitchFamily="34" charset="0"/>
                <a:cs typeface="Arial" panose="020B0604020202020204" pitchFamily="34" charset="0"/>
              </a:rPr>
              <a:t>poisoning</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Domain Name System is the current basis for name resolution to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address</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poisoning substitutes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addresses to redirect a computer to another device</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Two locations for </a:t>
            </a:r>
            <a:r>
              <a:rPr lang="en-US" altLang="en-US" sz="18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S </a:t>
            </a:r>
            <a:r>
              <a:rPr lang="en-US" altLang="en-US" sz="1800" dirty="0">
                <a:solidFill>
                  <a:schemeClr val="tx1"/>
                </a:solidFill>
                <a:latin typeface="Arial" panose="020B0604020202020204" pitchFamily="34" charset="0"/>
                <a:cs typeface="Arial" panose="020B0604020202020204" pitchFamily="34" charset="0"/>
              </a:rPr>
              <a:t>poisoning</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Local host table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External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server</a:t>
            </a:r>
            <a:endParaRPr lang="en-US" dirty="0">
              <a:solidFill>
                <a:schemeClr val="tx1"/>
              </a:solidFill>
              <a:latin typeface="Arial" panose="020B0604020202020204" pitchFamily="34" charset="0"/>
              <a:cs typeface="Arial" panose="020B0604020202020204" pitchFamily="34" charset="0"/>
            </a:endParaRPr>
          </a:p>
        </p:txBody>
      </p:sp>
      <p:pic>
        <p:nvPicPr>
          <p:cNvPr id="5" name="Picture 4" descr="Figure 5-3 Sample HOSTS file. An illustration shows sample HOSTS file. The HOSTS are as follows: 127 dot 0 dot 0 dot 1, localhost; 161 dot 6 dot 18 dot 20, w w w dot w k u dot e d u; hash Western Kentucky University; 74 dot 125 dot 47 dot 99, w w w dot Google dot com, hash My favorite search engine; 216 dot 77 dot 188 dot 41, w w w dot a t t dot net, hash Internet service provider.&#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3314" y="4191000"/>
            <a:ext cx="5863771" cy="15240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2664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N</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a:t>
            </a:r>
            <a:r>
              <a:rPr lang="en-US" sz="2800" b="1" dirty="0" smtClean="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Poisoning (2 of 2)</a:t>
            </a:r>
          </a:p>
        </p:txBody>
      </p:sp>
      <p:pic>
        <p:nvPicPr>
          <p:cNvPr id="6" name="Picture 5" descr="Figure 5-4 D N S server poisoning. An illustration shows the D N S server poisoning. The process is shown as following: Step 1. Attacker’s computer to Valid D N S server: What is the address of www dot evil dot net?; Step 2. Valid D N S server to Attacker’s D N S server at n s dot evil dot net: Please send I P address of www dot evil dot net; Step 3. Attacker’s D N S server to Valid D N S server: Here are all evil addresses: www good evil dot net, I P: 1 9 2 dot 1 6 8 dot 1 dot 1; www dot better dot net, I P: 1 9 2 dot 1 6 8 dot 1 dot 1; www dot best dot net, I P: 1 9 2 dot 1 6 8 dot 1 dot 1; Step 4. Good user to valid D N S server: What is the address of www dot good dot net?; Valid D N S server to good user: 1 9 2 dot 1 6 8 dot 1 dot 1 attacker’s addre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7317" y="1714132"/>
            <a:ext cx="5415766" cy="3742355"/>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28527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Privilege Escalation</a:t>
            </a:r>
          </a:p>
        </p:txBody>
      </p:sp>
      <p:sp>
        <p:nvSpPr>
          <p:cNvPr id="3" name="Content Placeholder 2"/>
          <p:cNvSpPr>
            <a:spLocks noGrp="1"/>
          </p:cNvSpPr>
          <p:nvPr>
            <p:ph idx="1"/>
          </p:nvPr>
        </p:nvSpPr>
        <p:spPr>
          <a:xfrm>
            <a:off x="365125" y="1538818"/>
            <a:ext cx="8169275" cy="400109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Access rights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Privileges to access hardware and software resources that are granted to users</a:t>
            </a:r>
          </a:p>
          <a:p>
            <a:pPr>
              <a:lnSpc>
                <a:spcPct val="100000"/>
              </a:lnSpc>
            </a:pPr>
            <a:r>
              <a:rPr lang="en-US" altLang="en-US" dirty="0">
                <a:solidFill>
                  <a:schemeClr val="tx1"/>
                </a:solidFill>
                <a:latin typeface="Arial" panose="020B0604020202020204" pitchFamily="34" charset="0"/>
                <a:cs typeface="Arial" panose="020B0604020202020204" pitchFamily="34" charset="0"/>
              </a:rPr>
              <a:t>Privilege escalation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Exploiting a software vulnerability to gain access to resources that the user normally would be restricted from accessing</a:t>
            </a:r>
          </a:p>
          <a:p>
            <a:pPr>
              <a:lnSpc>
                <a:spcPct val="100000"/>
              </a:lnSpc>
            </a:pPr>
            <a:r>
              <a:rPr lang="en-US" altLang="en-US" dirty="0">
                <a:solidFill>
                  <a:schemeClr val="tx1"/>
                </a:solidFill>
                <a:latin typeface="Arial" panose="020B0604020202020204" pitchFamily="34" charset="0"/>
                <a:cs typeface="Arial" panose="020B0604020202020204" pitchFamily="34" charset="0"/>
              </a:rPr>
              <a:t>Two types of privilege escalation: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When a lower privilege user accesses functions restricted to higher privilege </a:t>
            </a:r>
            <a:r>
              <a:rPr lang="en-US" altLang="en-US" sz="2000" dirty="0" smtClean="0">
                <a:solidFill>
                  <a:schemeClr val="tx1"/>
                </a:solidFill>
                <a:latin typeface="Arial" panose="020B0604020202020204" pitchFamily="34" charset="0"/>
                <a:cs typeface="Arial" panose="020B0604020202020204" pitchFamily="34" charset="0"/>
              </a:rPr>
              <a:t>users (sometimes called </a:t>
            </a:r>
            <a:r>
              <a:rPr lang="en-US" altLang="en-US" sz="2000" b="1" dirty="0" smtClean="0">
                <a:solidFill>
                  <a:schemeClr val="tx1"/>
                </a:solidFill>
                <a:latin typeface="Arial" panose="020B0604020202020204" pitchFamily="34" charset="0"/>
                <a:cs typeface="Arial" panose="020B0604020202020204" pitchFamily="34" charset="0"/>
              </a:rPr>
              <a:t>vertical privilege escalation</a:t>
            </a:r>
            <a:r>
              <a:rPr lang="en-US" altLang="en-US" sz="2000" dirty="0" smtClean="0">
                <a:solidFill>
                  <a:schemeClr val="tx1"/>
                </a:solidFill>
                <a:latin typeface="Arial" panose="020B0604020202020204" pitchFamily="34" charset="0"/>
                <a:cs typeface="Arial" panose="020B0604020202020204" pitchFamily="34" charset="0"/>
              </a:rPr>
              <a:t>)</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When a user with restricted privilege accesses different restricted functions of a similar </a:t>
            </a:r>
            <a:r>
              <a:rPr lang="en-US" altLang="en-US" sz="2000" dirty="0" smtClean="0">
                <a:solidFill>
                  <a:schemeClr val="tx1"/>
                </a:solidFill>
                <a:latin typeface="Arial" panose="020B0604020202020204" pitchFamily="34" charset="0"/>
                <a:cs typeface="Arial" panose="020B0604020202020204" pitchFamily="34" charset="0"/>
              </a:rPr>
              <a:t>user (</a:t>
            </a:r>
            <a:r>
              <a:rPr lang="en-US" altLang="en-US" sz="2000" b="1" dirty="0" smtClean="0">
                <a:solidFill>
                  <a:schemeClr val="tx1"/>
                </a:solidFill>
                <a:latin typeface="Arial" panose="020B0604020202020204" pitchFamily="34" charset="0"/>
                <a:cs typeface="Arial" panose="020B0604020202020204" pitchFamily="34" charset="0"/>
              </a:rPr>
              <a:t>horizontal privilege escalation</a:t>
            </a:r>
            <a:r>
              <a:rPr lang="en-US" alt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06078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Server Attacks</a:t>
            </a:r>
          </a:p>
        </p:txBody>
      </p:sp>
      <p:sp>
        <p:nvSpPr>
          <p:cNvPr id="3" name="Content Placeholder 2"/>
          <p:cNvSpPr>
            <a:spLocks noGrp="1"/>
          </p:cNvSpPr>
          <p:nvPr>
            <p:ph idx="1"/>
          </p:nvPr>
        </p:nvSpPr>
        <p:spPr>
          <a:xfrm>
            <a:off x="365125" y="1538818"/>
            <a:ext cx="8415338" cy="369331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A compromised server can provide threat actors with its privileged contents or provide an opening for attacking any of the devices that access that server</a:t>
            </a:r>
          </a:p>
          <a:p>
            <a:pPr>
              <a:lnSpc>
                <a:spcPct val="100000"/>
              </a:lnSpc>
            </a:pPr>
            <a:r>
              <a:rPr lang="en-US" dirty="0" smtClean="0">
                <a:solidFill>
                  <a:schemeClr val="tx1"/>
                </a:solidFill>
                <a:latin typeface="Arial" panose="020B0604020202020204" pitchFamily="34" charset="0"/>
                <a:cs typeface="Arial" panose="020B0604020202020204" pitchFamily="34" charset="0"/>
              </a:rPr>
              <a:t>Typical server attacks include: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Denial of service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Web server application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Hijacking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Overflow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Advertising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Exploiting browser vulnerabilities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9721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Denial of Service (</a:t>
            </a:r>
            <a:r>
              <a:rPr lang="en-US" sz="2800" b="1" dirty="0" smtClean="0">
                <a:solidFill>
                  <a:srgbClr val="0080A9"/>
                </a:solidFill>
                <a:latin typeface="Arial" panose="020B0604020202020204" pitchFamily="34" charset="0"/>
                <a:cs typeface="Arial" panose="020B0604020202020204" pitchFamily="34" charset="0"/>
              </a:rPr>
              <a:t>D</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o</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a:t>
            </a:r>
            <a:r>
              <a:rPr lang="en-US" sz="2800" b="1" dirty="0">
                <a:solidFill>
                  <a:srgbClr val="0080A9"/>
                </a:solidFill>
                <a:latin typeface="Arial" panose="020B0604020202020204" pitchFamily="34" charset="0"/>
                <a:cs typeface="Arial" panose="020B0604020202020204" pitchFamily="34" charset="0"/>
              </a:rPr>
              <a:t>) (1 of 3)</a:t>
            </a:r>
          </a:p>
        </p:txBody>
      </p:sp>
      <p:sp>
        <p:nvSpPr>
          <p:cNvPr id="3" name="Content Placeholder 2"/>
          <p:cNvSpPr>
            <a:spLocks noGrp="1"/>
          </p:cNvSpPr>
          <p:nvPr>
            <p:ph idx="1"/>
          </p:nvPr>
        </p:nvSpPr>
        <p:spPr>
          <a:xfrm>
            <a:off x="365125" y="1538818"/>
            <a:ext cx="8415338" cy="4016484"/>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Denial of service (</a:t>
            </a:r>
            <a:r>
              <a:rPr lang="en-US" altLang="en-US" sz="18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S</a:t>
            </a:r>
            <a:r>
              <a:rPr lang="en-US" altLang="en-US" sz="1800"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 deliberate attempt to prevent authorized users from accessing a system by overwhelming it with requests</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Most </a:t>
            </a:r>
            <a:r>
              <a:rPr lang="en-US" altLang="en-US" sz="18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S </a:t>
            </a:r>
            <a:r>
              <a:rPr lang="en-US" altLang="en-US" sz="1800" dirty="0">
                <a:solidFill>
                  <a:schemeClr val="tx1"/>
                </a:solidFill>
                <a:latin typeface="Arial" panose="020B0604020202020204" pitchFamily="34" charset="0"/>
                <a:cs typeface="Arial" panose="020B0604020202020204" pitchFamily="34" charset="0"/>
              </a:rPr>
              <a:t>attacks today are </a:t>
            </a:r>
            <a:r>
              <a:rPr lang="en-US" altLang="en-US" sz="1800" b="1" dirty="0">
                <a:solidFill>
                  <a:schemeClr val="tx1"/>
                </a:solidFill>
                <a:latin typeface="Arial" panose="020B0604020202020204" pitchFamily="34" charset="0"/>
                <a:cs typeface="Arial" panose="020B0604020202020204" pitchFamily="34" charset="0"/>
              </a:rPr>
              <a:t>distributed denial of service (</a:t>
            </a:r>
            <a:r>
              <a:rPr lang="en-US" altLang="en-US" sz="1800" b="1" dirty="0" smtClean="0">
                <a:solidFill>
                  <a:schemeClr val="tx1"/>
                </a:solidFill>
                <a:latin typeface="Arial" panose="020B0604020202020204" pitchFamily="34" charset="0"/>
                <a:cs typeface="Arial" panose="020B0604020202020204" pitchFamily="34" charset="0"/>
              </a:rPr>
              <a:t>D</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D</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o</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S</a:t>
            </a:r>
            <a:r>
              <a:rPr lang="en-US" altLang="en-US" sz="1800" b="1"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Using hundreds or thousands of </a:t>
            </a:r>
            <a:r>
              <a:rPr lang="en-US" altLang="en-US" dirty="0" smtClean="0">
                <a:solidFill>
                  <a:schemeClr val="tx1"/>
                </a:solidFill>
                <a:latin typeface="Arial" panose="020B0604020202020204" pitchFamily="34" charset="0"/>
                <a:cs typeface="Arial" panose="020B0604020202020204" pitchFamily="34" charset="0"/>
              </a:rPr>
              <a:t>devices flooding the server with </a:t>
            </a:r>
            <a:r>
              <a:rPr lang="en-US" altLang="en-US" dirty="0">
                <a:solidFill>
                  <a:schemeClr val="tx1"/>
                </a:solidFill>
                <a:latin typeface="Arial" panose="020B0604020202020204" pitchFamily="34" charset="0"/>
                <a:cs typeface="Arial" panose="020B0604020202020204" pitchFamily="34" charset="0"/>
              </a:rPr>
              <a:t>requests</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Smurf attack</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An </a:t>
            </a:r>
            <a:r>
              <a:rPr lang="en-US" altLang="en-US" dirty="0">
                <a:solidFill>
                  <a:schemeClr val="tx1"/>
                </a:solidFill>
                <a:latin typeface="Arial" panose="020B0604020202020204" pitchFamily="34" charset="0"/>
                <a:cs typeface="Arial" panose="020B0604020202020204" pitchFamily="34" charset="0"/>
              </a:rPr>
              <a:t>attacker broadcasts a </a:t>
            </a:r>
            <a:r>
              <a:rPr lang="en-US" altLang="en-US" dirty="0" smtClean="0">
                <a:solidFill>
                  <a:schemeClr val="tx1"/>
                </a:solidFill>
                <a:latin typeface="Arial" panose="020B0604020202020204" pitchFamily="34" charset="0"/>
                <a:cs typeface="Arial" panose="020B0604020202020204" pitchFamily="34" charset="0"/>
              </a:rPr>
              <a:t>network </a:t>
            </a:r>
            <a:r>
              <a:rPr lang="en-US" altLang="en-US" dirty="0">
                <a:solidFill>
                  <a:schemeClr val="tx1"/>
                </a:solidFill>
                <a:latin typeface="Arial" panose="020B0604020202020204" pitchFamily="34" charset="0"/>
                <a:cs typeface="Arial" panose="020B0604020202020204" pitchFamily="34" charset="0"/>
              </a:rPr>
              <a:t>request to all computers on the network but changes the address from which the request came from (called </a:t>
            </a:r>
            <a:r>
              <a:rPr lang="en-US" altLang="en-US" b="1" dirty="0" smtClean="0">
                <a:solidFill>
                  <a:schemeClr val="tx1"/>
                </a:solidFill>
                <a:latin typeface="Arial" panose="020B0604020202020204" pitchFamily="34" charset="0"/>
                <a:cs typeface="Arial" panose="020B0604020202020204" pitchFamily="34" charset="0"/>
              </a:rPr>
              <a:t>I</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P spoofing</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Appears as if victim’s computer is asking for response from all computers on the network</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All computers send a response to the victim’s computer so that it is </a:t>
            </a:r>
            <a:r>
              <a:rPr lang="en-US" altLang="en-US" dirty="0" smtClean="0">
                <a:solidFill>
                  <a:schemeClr val="tx1"/>
                </a:solidFill>
                <a:latin typeface="Arial" panose="020B0604020202020204" pitchFamily="34" charset="0"/>
                <a:cs typeface="Arial" panose="020B0604020202020204" pitchFamily="34" charset="0"/>
              </a:rPr>
              <a:t>overwhelmed</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71050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Denial of Service (</a:t>
            </a:r>
            <a:r>
              <a:rPr lang="en-US" sz="2800" b="1" dirty="0" smtClean="0">
                <a:solidFill>
                  <a:srgbClr val="0080A9"/>
                </a:solidFill>
                <a:latin typeface="Arial" panose="020B0604020202020204" pitchFamily="34" charset="0"/>
                <a:cs typeface="Arial" panose="020B0604020202020204" pitchFamily="34" charset="0"/>
              </a:rPr>
              <a:t>D</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o</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a:t>
            </a:r>
            <a:r>
              <a:rPr lang="en-US" sz="2800" b="1" dirty="0">
                <a:solidFill>
                  <a:srgbClr val="0080A9"/>
                </a:solidFill>
                <a:latin typeface="Arial" panose="020B0604020202020204" pitchFamily="34" charset="0"/>
                <a:cs typeface="Arial" panose="020B0604020202020204" pitchFamily="34" charset="0"/>
              </a:rPr>
              <a:t>) (2 of 3)</a:t>
            </a:r>
          </a:p>
        </p:txBody>
      </p:sp>
      <p:sp>
        <p:nvSpPr>
          <p:cNvPr id="3" name="Content Placeholder 2"/>
          <p:cNvSpPr>
            <a:spLocks noGrp="1"/>
          </p:cNvSpPr>
          <p:nvPr>
            <p:ph idx="1"/>
          </p:nvPr>
        </p:nvSpPr>
        <p:spPr>
          <a:xfrm>
            <a:off x="365125" y="1538818"/>
            <a:ext cx="8245475" cy="3770263"/>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amplification attack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Flood a victim by redirecting valid responses to it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Uses publicly accessible and open 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N</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 servers to flood a system with 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N</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 response traffic</a:t>
            </a:r>
          </a:p>
          <a:p>
            <a:pPr>
              <a:lnSpc>
                <a:spcPct val="100000"/>
              </a:lnSpc>
            </a:pPr>
            <a:r>
              <a:rPr lang="en-US"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Y</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N flood attack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Takes advantage of procedures for initiating a session</a:t>
            </a:r>
          </a:p>
          <a:p>
            <a:pPr>
              <a:lnSpc>
                <a:spcPct val="100000"/>
              </a:lnSpc>
            </a:pPr>
            <a:r>
              <a:rPr lang="en-US" altLang="en-US" dirty="0">
                <a:solidFill>
                  <a:schemeClr val="tx1"/>
                </a:solidFill>
                <a:latin typeface="Arial" panose="020B0604020202020204" pitchFamily="34" charset="0"/>
                <a:cs typeface="Arial" panose="020B0604020202020204" pitchFamily="34" charset="0"/>
              </a:rPr>
              <a:t>In a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Y</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N </a:t>
            </a:r>
            <a:r>
              <a:rPr lang="en-US" altLang="en-US" dirty="0">
                <a:solidFill>
                  <a:schemeClr val="tx1"/>
                </a:solidFill>
                <a:latin typeface="Arial" panose="020B0604020202020204" pitchFamily="34" charset="0"/>
                <a:cs typeface="Arial" panose="020B0604020202020204" pitchFamily="34" charset="0"/>
              </a:rPr>
              <a:t>flood attack against a web server: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attacker sends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Y</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 </a:t>
            </a:r>
            <a:r>
              <a:rPr lang="en-US" altLang="en-US" sz="2000" dirty="0">
                <a:solidFill>
                  <a:schemeClr val="tx1"/>
                </a:solidFill>
                <a:latin typeface="Arial" panose="020B0604020202020204" pitchFamily="34" charset="0"/>
                <a:cs typeface="Arial" panose="020B0604020202020204" pitchFamily="34" charset="0"/>
              </a:rPr>
              <a:t>segments in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packets to the server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Attacker modifies the source address of each packet to computer addresses that do not exist or cannot be </a:t>
            </a:r>
            <a:r>
              <a:rPr lang="en-US" altLang="en-US" sz="2000" dirty="0" smtClean="0">
                <a:solidFill>
                  <a:schemeClr val="tx1"/>
                </a:solidFill>
                <a:latin typeface="Arial" panose="020B0604020202020204" pitchFamily="34" charset="0"/>
                <a:cs typeface="Arial" panose="020B0604020202020204" pitchFamily="34" charset="0"/>
              </a:rPr>
              <a:t>reached</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60979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Denial of Service (</a:t>
            </a:r>
            <a:r>
              <a:rPr lang="en-US" sz="2800" b="1" dirty="0" smtClean="0">
                <a:solidFill>
                  <a:srgbClr val="0080A9"/>
                </a:solidFill>
                <a:latin typeface="Arial" panose="020B0604020202020204" pitchFamily="34" charset="0"/>
                <a:cs typeface="Arial" panose="020B0604020202020204" pitchFamily="34" charset="0"/>
              </a:rPr>
              <a:t>D</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o</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a:t>
            </a:r>
            <a:r>
              <a:rPr lang="en-US" sz="2800" b="1" dirty="0">
                <a:solidFill>
                  <a:srgbClr val="0080A9"/>
                </a:solidFill>
                <a:latin typeface="Arial" panose="020B0604020202020204" pitchFamily="34" charset="0"/>
                <a:cs typeface="Arial" panose="020B0604020202020204" pitchFamily="34" charset="0"/>
              </a:rPr>
              <a:t>) (3 of 3)</a:t>
            </a:r>
          </a:p>
        </p:txBody>
      </p:sp>
      <p:pic>
        <p:nvPicPr>
          <p:cNvPr id="6" name="Picture 5" descr="Figure 5-5 S Y N flood attack. In an S Y N flood attack the attacker’s computer sends S Y N segments in I P packets to the server with modified source addresses. The server sends S T N acknowledgment to computers Ay B C D E which do not exist. The server stays open waiting for replies from computers Ay B C D 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1663546"/>
            <a:ext cx="5251704" cy="384352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0311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1"/>
          </p:nvPr>
        </p:nvSpPr>
        <p:spPr>
          <a:xfrm>
            <a:off x="2641600" y="2942670"/>
            <a:ext cx="6172200" cy="1031051"/>
          </a:xfrm>
        </p:spPr>
        <p:txBody>
          <a:bodyPr/>
          <a:lstStyle/>
          <a:p>
            <a:r>
              <a:rPr lang="en-US" altLang="en-US" sz="2000" b="1" dirty="0">
                <a:solidFill>
                  <a:srgbClr val="0080A9"/>
                </a:solidFill>
                <a:latin typeface="Arial" panose="020B0604020202020204" pitchFamily="34" charset="0"/>
                <a:ea typeface="+mj-ea"/>
                <a:cs typeface="Arial" panose="020B0604020202020204" pitchFamily="34" charset="0"/>
              </a:rPr>
              <a:t>5.1</a:t>
            </a:r>
            <a:r>
              <a:rPr lang="en-US" altLang="en-US" sz="2000" dirty="0" smtClean="0">
                <a:solidFill>
                  <a:schemeClr val="tx1"/>
                </a:solidFill>
                <a:latin typeface="Arial" panose="020B0604020202020204" pitchFamily="34" charset="0"/>
                <a:cs typeface="Arial" panose="020B0604020202020204" pitchFamily="34" charset="0"/>
              </a:rPr>
              <a:t> Describe the different types of networking-based attacks</a:t>
            </a:r>
          </a:p>
          <a:p>
            <a:r>
              <a:rPr lang="en-US" altLang="en-US" sz="2000" b="1" dirty="0" smtClean="0">
                <a:solidFill>
                  <a:srgbClr val="0080A9"/>
                </a:solidFill>
                <a:latin typeface="Arial" panose="020B0604020202020204" pitchFamily="34" charset="0"/>
                <a:cs typeface="Arial" panose="020B0604020202020204" pitchFamily="34" charset="0"/>
              </a:rPr>
              <a:t>5.2 </a:t>
            </a:r>
            <a:r>
              <a:rPr lang="en-US" altLang="en-US" sz="2000" dirty="0" smtClean="0">
                <a:solidFill>
                  <a:schemeClr val="tx1"/>
                </a:solidFill>
                <a:latin typeface="Arial" panose="020B0604020202020204" pitchFamily="34" charset="0"/>
                <a:cs typeface="Arial" panose="020B0604020202020204" pitchFamily="34" charset="0"/>
              </a:rPr>
              <a:t>Explain how servers are attacked</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Web Server Application Attacks (1 of 2)</a:t>
            </a:r>
          </a:p>
        </p:txBody>
      </p:sp>
      <p:sp>
        <p:nvSpPr>
          <p:cNvPr id="3" name="Content Placeholder 2"/>
          <p:cNvSpPr>
            <a:spLocks noGrp="1"/>
          </p:cNvSpPr>
          <p:nvPr>
            <p:ph idx="1"/>
          </p:nvPr>
        </p:nvSpPr>
        <p:spPr>
          <a:xfrm>
            <a:off x="365125" y="1538818"/>
            <a:ext cx="8415338" cy="4078039"/>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Securing </a:t>
            </a:r>
            <a:r>
              <a:rPr lang="en-US" altLang="en-US" dirty="0">
                <a:solidFill>
                  <a:schemeClr val="tx1"/>
                </a:solidFill>
                <a:latin typeface="Arial" panose="020B0604020202020204" pitchFamily="34" charset="0"/>
                <a:cs typeface="Arial" panose="020B0604020202020204" pitchFamily="34" charset="0"/>
              </a:rPr>
              <a:t>web applications </a:t>
            </a:r>
            <a:r>
              <a:rPr lang="en-US" altLang="en-US" dirty="0" smtClean="0">
                <a:solidFill>
                  <a:schemeClr val="tx1"/>
                </a:solidFill>
                <a:latin typeface="Arial" panose="020B0604020202020204" pitchFamily="34" charset="0"/>
                <a:cs typeface="Arial" panose="020B0604020202020204" pitchFamily="34" charset="0"/>
              </a:rPr>
              <a:t>is more </a:t>
            </a:r>
            <a:r>
              <a:rPr lang="en-US" altLang="en-US" dirty="0">
                <a:solidFill>
                  <a:schemeClr val="tx1"/>
                </a:solidFill>
                <a:latin typeface="Arial" panose="020B0604020202020204" pitchFamily="34" charset="0"/>
                <a:cs typeface="Arial" panose="020B0604020202020204" pitchFamily="34" charset="0"/>
              </a:rPr>
              <a:t>difficult than protecting other systems</a:t>
            </a:r>
          </a:p>
          <a:p>
            <a:pPr>
              <a:lnSpc>
                <a:spcPct val="100000"/>
              </a:lnSpc>
            </a:pPr>
            <a:r>
              <a:rPr lang="en-US" altLang="en-US" b="1" dirty="0" smtClean="0">
                <a:solidFill>
                  <a:schemeClr val="tx1"/>
                </a:solidFill>
                <a:latin typeface="Arial" panose="020B0604020202020204" pitchFamily="34" charset="0"/>
                <a:cs typeface="Arial" panose="020B0604020202020204" pitchFamily="34" charset="0"/>
              </a:rPr>
              <a:t>Zero-day attack </a:t>
            </a:r>
            <a:r>
              <a:rPr lang="en-US" altLang="en-US" dirty="0" smtClean="0">
                <a:solidFill>
                  <a:schemeClr val="tx1"/>
                </a:solidFill>
                <a:latin typeface="Arial" panose="020B0604020202020204" pitchFamily="34" charset="0"/>
                <a:cs typeface="Arial" panose="020B0604020202020204" pitchFamily="34" charset="0"/>
              </a:rPr>
              <a:t>- an attack that exploits previously unknown vulnerabilities, victims have not time to prepare for or defend against the attack</a:t>
            </a:r>
          </a:p>
          <a:p>
            <a:pPr>
              <a:lnSpc>
                <a:spcPct val="100000"/>
              </a:lnSpc>
            </a:pPr>
            <a:r>
              <a:rPr lang="en-US" altLang="en-US" dirty="0">
                <a:solidFill>
                  <a:schemeClr val="tx1"/>
                </a:solidFill>
                <a:latin typeface="Arial" panose="020B0604020202020204" pitchFamily="34" charset="0"/>
                <a:cs typeface="Arial" panose="020B0604020202020204" pitchFamily="34" charset="0"/>
              </a:rPr>
              <a:t>Traditional network security devices can block traditional network attacks, but cannot always block web application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Many network security devices ignore the content of </a:t>
            </a:r>
            <a:r>
              <a:rPr lang="en-US" altLang="en-US" sz="2000" dirty="0" smtClean="0">
                <a:solidFill>
                  <a:schemeClr val="tx1"/>
                </a:solidFill>
                <a:latin typeface="Arial" panose="020B0604020202020204" pitchFamily="34" charset="0"/>
                <a:cs typeface="Arial" panose="020B0604020202020204" pitchFamily="34" charset="0"/>
              </a:rPr>
              <a:t>H</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traffic</a:t>
            </a:r>
          </a:p>
          <a:p>
            <a:pPr>
              <a:lnSpc>
                <a:spcPct val="100000"/>
              </a:lnSpc>
            </a:pPr>
            <a:r>
              <a:rPr lang="en-US" dirty="0" smtClean="0">
                <a:solidFill>
                  <a:schemeClr val="tx1"/>
                </a:solidFill>
                <a:latin typeface="Arial" panose="020B0604020202020204" pitchFamily="34" charset="0"/>
                <a:cs typeface="Arial" panose="020B0604020202020204" pitchFamily="34" charset="0"/>
              </a:rPr>
              <a:t>Several different web application attacks target the input from users and are grouped into two categories:	</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Cross-site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Injection attacks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24279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Web Server Application Attacks (2 of 2)</a:t>
            </a:r>
          </a:p>
        </p:txBody>
      </p:sp>
      <p:pic>
        <p:nvPicPr>
          <p:cNvPr id="6" name="Picture 5" descr="The h t t p traffic happens in between the client and web server. The web server is connected to three a p p servers. Each a p p server is in turn connected to the database ser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1813" y="2133227"/>
            <a:ext cx="5613430" cy="288493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4380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Cross-Site Attacks (1 of 4)</a:t>
            </a:r>
          </a:p>
        </p:txBody>
      </p:sp>
      <p:sp>
        <p:nvSpPr>
          <p:cNvPr id="3" name="Content Placeholder 2"/>
          <p:cNvSpPr>
            <a:spLocks noGrp="1"/>
          </p:cNvSpPr>
          <p:nvPr>
            <p:ph idx="1"/>
          </p:nvPr>
        </p:nvSpPr>
        <p:spPr>
          <a:xfrm>
            <a:off x="365125" y="1538818"/>
            <a:ext cx="8169275" cy="3924151"/>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In a </a:t>
            </a:r>
            <a:r>
              <a:rPr lang="en-US" b="1" dirty="0" smtClean="0">
                <a:solidFill>
                  <a:schemeClr val="tx1"/>
                </a:solidFill>
                <a:latin typeface="Arial" panose="020B0604020202020204" pitchFamily="34" charset="0"/>
                <a:cs typeface="Arial" panose="020B0604020202020204" pitchFamily="34" charset="0"/>
              </a:rPr>
              <a:t>cross-site scripting (X</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S</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S) attack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 threat actor takes advantage of web applications that accept user input without validating it before presenting it back to the user</a:t>
            </a:r>
          </a:p>
          <a:p>
            <a:pPr>
              <a:lnSpc>
                <a:spcPct val="100000"/>
              </a:lnSpc>
            </a:pPr>
            <a:r>
              <a:rPr lang="en-US" altLang="en-US" dirty="0">
                <a:solidFill>
                  <a:schemeClr val="tx1"/>
                </a:solidFill>
                <a:latin typeface="Arial" panose="020B0604020202020204" pitchFamily="34" charset="0"/>
                <a:cs typeface="Arial" panose="020B0604020202020204" pitchFamily="34" charset="0"/>
              </a:rPr>
              <a:t>When victim visits injected Web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Malicious instructions are sent to victim’s browser</a:t>
            </a:r>
          </a:p>
          <a:p>
            <a:pPr>
              <a:lnSpc>
                <a:spcPct val="100000"/>
              </a:lnSpc>
            </a:pPr>
            <a:r>
              <a:rPr lang="en-US" altLang="en-US" dirty="0">
                <a:solidFill>
                  <a:schemeClr val="tx1"/>
                </a:solidFill>
                <a:latin typeface="Arial" panose="020B0604020202020204" pitchFamily="34" charset="0"/>
                <a:cs typeface="Arial" panose="020B0604020202020204" pitchFamily="34" charset="0"/>
              </a:rPr>
              <a:t>Some </a:t>
            </a:r>
            <a:r>
              <a:rPr lang="en-US" altLang="en-US" dirty="0" smtClean="0">
                <a:solidFill>
                  <a:schemeClr val="tx1"/>
                </a:solidFill>
                <a:latin typeface="Arial" panose="020B0604020202020204" pitchFamily="34" charset="0"/>
                <a:cs typeface="Arial" panose="020B0604020202020204" pitchFamily="34" charset="0"/>
              </a:rPr>
              <a:t>X</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attacks are designed to steal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Retained by the browser when visiting specific sites</a:t>
            </a:r>
          </a:p>
          <a:p>
            <a:pPr>
              <a:lnSpc>
                <a:spcPct val="100000"/>
              </a:lnSpc>
            </a:pPr>
            <a:r>
              <a:rPr lang="en-US" altLang="en-US" dirty="0">
                <a:solidFill>
                  <a:schemeClr val="tx1"/>
                </a:solidFill>
                <a:latin typeface="Arial" panose="020B0604020202020204" pitchFamily="34" charset="0"/>
                <a:cs typeface="Arial" panose="020B0604020202020204" pitchFamily="34" charset="0"/>
              </a:rPr>
              <a:t>An </a:t>
            </a:r>
            <a:r>
              <a:rPr lang="en-US" altLang="en-US" dirty="0" smtClean="0">
                <a:solidFill>
                  <a:schemeClr val="tx1"/>
                </a:solidFill>
                <a:latin typeface="Arial" panose="020B0604020202020204" pitchFamily="34" charset="0"/>
                <a:cs typeface="Arial" panose="020B0604020202020204" pitchFamily="34" charset="0"/>
              </a:rPr>
              <a:t>X</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attack requires a website meets two criteria: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Accepts user input without validating it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input in a </a:t>
            </a:r>
            <a:r>
              <a:rPr lang="en-US" altLang="en-US" sz="2000" dirty="0" smtClean="0">
                <a:solidFill>
                  <a:schemeClr val="tx1"/>
                </a:solidFill>
                <a:latin typeface="Arial" panose="020B0604020202020204" pitchFamily="34" charset="0"/>
                <a:cs typeface="Arial" panose="020B0604020202020204" pitchFamily="34" charset="0"/>
              </a:rPr>
              <a:t>response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8143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Cross-Site Attacks (2 of 4)</a:t>
            </a:r>
          </a:p>
        </p:txBody>
      </p:sp>
      <p:pic>
        <p:nvPicPr>
          <p:cNvPr id="6" name="Picture 5" descr="Figure 5-7 Bookmark page that accepts user inputs. A fictitious web application that allows friends to share their favorite bookmarks with each other onlin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7424" y="1447800"/>
            <a:ext cx="4035552" cy="450967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25168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Cross-Site Attacks (3 of 4)</a:t>
            </a:r>
          </a:p>
        </p:txBody>
      </p:sp>
      <p:sp>
        <p:nvSpPr>
          <p:cNvPr id="3" name="Content Placeholder 2"/>
          <p:cNvSpPr>
            <a:spLocks noGrp="1"/>
          </p:cNvSpPr>
          <p:nvPr>
            <p:ph idx="1"/>
          </p:nvPr>
        </p:nvSpPr>
        <p:spPr>
          <a:xfrm>
            <a:off x="365125" y="1538818"/>
            <a:ext cx="8093075" cy="2462213"/>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Cross-Site Request Forgery (X</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F)</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This attack uses the user’s web browser settings to impersonate that user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If a user is currently authenticated on a website and is tricked into loading another webpage</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The new page inherits the identity and privileges of the victim to perform an undesired function on the attacker’s behalf</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6597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Cross-Site Attacks (4 of 4)</a:t>
            </a:r>
          </a:p>
        </p:txBody>
      </p:sp>
      <p:pic>
        <p:nvPicPr>
          <p:cNvPr id="6" name="Picture 5" descr="Figure 5-9 Cross-site request forgery. An illustration shows the process in a cross-site request forgery. 1. Attacker forges a fund transfer request from bank ay and embeds it into email hyperlink; 2. Attacker sends email to victim who is logged in to bank ay’s website; 3. Victim unknowingly clicks on email hyperlink; 4. Request is sent to bank ay with victim’s verified credentials; 5. Bank ay validates request with victim’s credentials and sends funds to attack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117" y="1705252"/>
            <a:ext cx="6226166" cy="379710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44940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Injection Attacks (1 of 4)</a:t>
            </a:r>
          </a:p>
        </p:txBody>
      </p:sp>
      <p:sp>
        <p:nvSpPr>
          <p:cNvPr id="3" name="Content Placeholder 2"/>
          <p:cNvSpPr>
            <a:spLocks noGrp="1"/>
          </p:cNvSpPr>
          <p:nvPr>
            <p:ph idx="1"/>
          </p:nvPr>
        </p:nvSpPr>
        <p:spPr>
          <a:xfrm>
            <a:off x="365125" y="1538818"/>
            <a:ext cx="8415338" cy="4231928"/>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Injection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Introduce new input to exploit a vulnerability</a:t>
            </a:r>
          </a:p>
          <a:p>
            <a:pPr>
              <a:lnSpc>
                <a:spcPct val="100000"/>
              </a:lnSpc>
            </a:pPr>
            <a:r>
              <a:rPr lang="en-US" dirty="0" smtClean="0">
                <a:solidFill>
                  <a:schemeClr val="tx1"/>
                </a:solidFill>
                <a:latin typeface="Arial" panose="020B0604020202020204" pitchFamily="34" charset="0"/>
                <a:cs typeface="Arial" panose="020B0604020202020204" pitchFamily="34" charset="0"/>
              </a:rPr>
              <a:t>One of the most common injection attacks, called 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Q</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 injection, inserts statements to manipulate a database server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Q</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L </a:t>
            </a:r>
            <a:r>
              <a:rPr lang="en-US" altLang="en-US" dirty="0">
                <a:solidFill>
                  <a:schemeClr val="tx1"/>
                </a:solidFill>
                <a:latin typeface="Arial" panose="020B0604020202020204" pitchFamily="34" charset="0"/>
                <a:cs typeface="Arial" panose="020B0604020202020204" pitchFamily="34" charset="0"/>
              </a:rPr>
              <a:t>(Structured Query Language)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a:t>
            </a:r>
            <a:r>
              <a:rPr lang="en-US" altLang="en-US" sz="2000" dirty="0" smtClean="0">
                <a:solidFill>
                  <a:schemeClr val="tx1"/>
                </a:solidFill>
                <a:latin typeface="Arial" panose="020B0604020202020204" pitchFamily="34" charset="0"/>
                <a:cs typeface="Arial" panose="020B0604020202020204" pitchFamily="34" charset="0"/>
              </a:rPr>
              <a:t>to view and manipulate </a:t>
            </a:r>
            <a:r>
              <a:rPr lang="en-US" altLang="en-US" sz="2000" dirty="0">
                <a:solidFill>
                  <a:schemeClr val="tx1"/>
                </a:solidFill>
                <a:latin typeface="Arial" panose="020B0604020202020204" pitchFamily="34" charset="0"/>
                <a:cs typeface="Arial" panose="020B0604020202020204" pitchFamily="34" charset="0"/>
              </a:rPr>
              <a:t>data stored in relational database</a:t>
            </a:r>
          </a:p>
          <a:p>
            <a:pPr>
              <a:lnSpc>
                <a:spcPct val="100000"/>
              </a:lnSpc>
            </a:pPr>
            <a:r>
              <a:rPr lang="en-US" altLang="en-US" dirty="0">
                <a:solidFill>
                  <a:schemeClr val="tx1"/>
                </a:solidFill>
                <a:latin typeface="Arial" panose="020B0604020202020204" pitchFamily="34" charset="0"/>
                <a:cs typeface="Arial" panose="020B0604020202020204" pitchFamily="34" charset="0"/>
              </a:rPr>
              <a:t>Forgotten password example: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Attacker enters </a:t>
            </a:r>
            <a:r>
              <a:rPr lang="en-US" altLang="en-US" sz="2000" dirty="0" smtClean="0">
                <a:solidFill>
                  <a:schemeClr val="tx1"/>
                </a:solidFill>
                <a:latin typeface="Arial" panose="020B0604020202020204" pitchFamily="34" charset="0"/>
                <a:cs typeface="Arial" panose="020B0604020202020204" pitchFamily="34" charset="0"/>
              </a:rPr>
              <a:t>fictitious e-mail address that included a single quotation mark as part of the data</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Response lets attacker know whether input is being validated</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Attacker enters email field in </a:t>
            </a:r>
            <a:r>
              <a:rPr lang="en-US" sz="20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Q</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 statement</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26980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Injection Attacks (2 of 4)</a:t>
            </a:r>
          </a:p>
        </p:txBody>
      </p:sp>
      <p:sp>
        <p:nvSpPr>
          <p:cNvPr id="3" name="Content Placeholder 2"/>
          <p:cNvSpPr>
            <a:spLocks noGrp="1"/>
          </p:cNvSpPr>
          <p:nvPr>
            <p:ph idx="1"/>
          </p:nvPr>
        </p:nvSpPr>
        <p:spPr>
          <a:xfrm>
            <a:off x="365125" y="1538818"/>
            <a:ext cx="8415338" cy="172354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Forgotten password example (continued):</a:t>
            </a:r>
          </a:p>
          <a:p>
            <a:pPr lvl="1">
              <a:lnSpc>
                <a:spcPct val="100000"/>
              </a:lnSpc>
              <a:defRPr/>
            </a:pPr>
            <a:r>
              <a:rPr lang="en-US" dirty="0">
                <a:solidFill>
                  <a:schemeClr val="tx1"/>
                </a:solidFill>
                <a:latin typeface="Arial" panose="020B0604020202020204" pitchFamily="34" charset="0"/>
                <a:cs typeface="Arial" panose="020B0604020202020204" pitchFamily="34" charset="0"/>
              </a:rPr>
              <a:t>Statement is processed by the database</a:t>
            </a:r>
          </a:p>
          <a:p>
            <a:pPr lvl="1">
              <a:lnSpc>
                <a:spcPct val="100000"/>
              </a:lnSpc>
              <a:defRPr/>
            </a:pPr>
            <a:r>
              <a:rPr lang="en-US" dirty="0">
                <a:solidFill>
                  <a:schemeClr val="tx1"/>
                </a:solidFill>
                <a:latin typeface="Arial" panose="020B0604020202020204" pitchFamily="34" charset="0"/>
                <a:cs typeface="Arial" panose="020B0604020202020204" pitchFamily="34" charset="0"/>
              </a:rPr>
              <a:t>Example statement:</a:t>
            </a:r>
          </a:p>
          <a:p>
            <a:pPr marL="736600" lvl="1" indent="0">
              <a:lnSpc>
                <a:spcPct val="100000"/>
              </a:lnSpc>
              <a:buFontTx/>
              <a:buNone/>
              <a:defRPr/>
            </a:pPr>
            <a:r>
              <a:rPr lang="en-US" b="1" dirty="0">
                <a:solidFill>
                  <a:schemeClr val="tx1"/>
                </a:solidFill>
                <a:latin typeface="Arial" panose="020B0604020202020204" pitchFamily="34" charset="0"/>
                <a:cs typeface="Arial" panose="020B0604020202020204" pitchFamily="34" charset="0"/>
              </a:rPr>
              <a:t>SELECT fieldlist FROM table WHERE field = ‘whatever’ or ‘a’=‘a’</a:t>
            </a:r>
          </a:p>
          <a:p>
            <a:pPr lvl="1">
              <a:lnSpc>
                <a:spcPct val="100000"/>
              </a:lnSpc>
              <a:defRPr/>
            </a:pPr>
            <a:r>
              <a:rPr lang="en-US" dirty="0">
                <a:solidFill>
                  <a:schemeClr val="tx1"/>
                </a:solidFill>
                <a:latin typeface="Arial" panose="020B0604020202020204" pitchFamily="34" charset="0"/>
                <a:cs typeface="Arial" panose="020B0604020202020204" pitchFamily="34" charset="0"/>
              </a:rPr>
              <a:t>Result: All user email addresses will be </a:t>
            </a:r>
            <a:r>
              <a:rPr lang="en-US" dirty="0" smtClean="0">
                <a:solidFill>
                  <a:schemeClr val="tx1"/>
                </a:solidFill>
                <a:latin typeface="Arial" panose="020B0604020202020204" pitchFamily="34" charset="0"/>
                <a:cs typeface="Arial" panose="020B0604020202020204" pitchFamily="34" charset="0"/>
              </a:rPr>
              <a:t>displayed</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18384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Injection Attacks (3 of 4)</a:t>
            </a:r>
          </a:p>
        </p:txBody>
      </p:sp>
      <p:pic>
        <p:nvPicPr>
          <p:cNvPr id="6" name="Picture 5" descr="Figure 5-4 Request from for forgotten password. An illustration shows a request form for forgotten password. The form shows the command: forgot your password? Two fields below the commands shows the following: enter your username, enter your email address on file. A submit button is at the botto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2133600"/>
            <a:ext cx="6028766" cy="268465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94543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Injection Attacks (4 of 4)</a:t>
            </a:r>
          </a:p>
        </p:txBody>
      </p:sp>
      <p:graphicFrame>
        <p:nvGraphicFramePr>
          <p:cNvPr id="6" name="Table 5" descr="A table titled, S Q L injection statements. The table has 5 rows and 2 columns. The columns have the following headings from left to right. S q l injection statement, result. The row entries are as follows. Row 1: s q l injection statement, whatever’ and email is null; blank; result, determine the names of different fields in the database. Row 2: s q l injection statement, whatever and 1= select count, asterisk, from tab name); blank; result, discover the name of the table. Row 3: s q l injection statement, whatever’ or full name like Mia; result, find specific users. Row 4: s q l injection statement, whatever; drop table members; blank; result, erase the database table. Row 5: s q l injection statement, whatever; update members set email = attacker-email at evil dot net where email = Mia at good dot com; result, mail password to attacker’s email account."/>
          <p:cNvGraphicFramePr>
            <a:graphicFrameLocks noGrp="1"/>
          </p:cNvGraphicFramePr>
          <p:nvPr>
            <p:extLst>
              <p:ext uri="{D42A27DB-BD31-4B8C-83A1-F6EECF244321}">
                <p14:modId xmlns:p14="http://schemas.microsoft.com/office/powerpoint/2010/main" val="1082453307"/>
              </p:ext>
            </p:extLst>
          </p:nvPr>
        </p:nvGraphicFramePr>
        <p:xfrm>
          <a:off x="1481836" y="1900558"/>
          <a:ext cx="6781800" cy="3302000"/>
        </p:xfrm>
        <a:graphic>
          <a:graphicData uri="http://schemas.openxmlformats.org/drawingml/2006/table">
            <a:tbl>
              <a:tblPr firstRow="1" bandRow="1">
                <a:tableStyleId>{5C22544A-7EE6-4342-B048-85BDC9FD1C3A}</a:tableStyleId>
              </a:tblPr>
              <a:tblGrid>
                <a:gridCol w="3390900">
                  <a:extLst>
                    <a:ext uri="{9D8B030D-6E8A-4147-A177-3AD203B41FA5}">
                      <a16:colId xmlns:a16="http://schemas.microsoft.com/office/drawing/2014/main" xmlns="" val="20000"/>
                    </a:ext>
                  </a:extLst>
                </a:gridCol>
                <a:gridCol w="3390900">
                  <a:extLst>
                    <a:ext uri="{9D8B030D-6E8A-4147-A177-3AD203B41FA5}">
                      <a16:colId xmlns:a16="http://schemas.microsoft.com/office/drawing/2014/main" xmlns="" val="20001"/>
                    </a:ext>
                  </a:extLst>
                </a:gridCol>
              </a:tblGrid>
              <a:tr h="370840">
                <a:tc>
                  <a:txBody>
                    <a:bodyPr/>
                    <a:lstStyle/>
                    <a:p>
                      <a:r>
                        <a:rPr lang="en-US" sz="1600" dirty="0" smtClean="0">
                          <a:solidFill>
                            <a:schemeClr val="tx1"/>
                          </a:solidFill>
                          <a:latin typeface="Arial" panose="020B0604020202020204" pitchFamily="34" charset="0"/>
                          <a:cs typeface="Arial" panose="020B0604020202020204" pitchFamily="34" charset="0"/>
                        </a:rPr>
                        <a:t>SQL</a:t>
                      </a:r>
                      <a:r>
                        <a:rPr lang="en-US" sz="1600" baseline="0" dirty="0" smtClean="0">
                          <a:solidFill>
                            <a:schemeClr val="tx1"/>
                          </a:solidFill>
                          <a:latin typeface="Arial" panose="020B0604020202020204" pitchFamily="34" charset="0"/>
                          <a:cs typeface="Arial" panose="020B0604020202020204" pitchFamily="34" charset="0"/>
                        </a:rPr>
                        <a:t> injection statement</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Result</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whatever’ AND email is NULL;--</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Determine the names of different fields in the database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whatever’ AND 1=(SELECT</a:t>
                      </a:r>
                      <a:r>
                        <a:rPr lang="en-US" sz="1600" baseline="0" dirty="0" smtClean="0">
                          <a:solidFill>
                            <a:schemeClr val="tx1"/>
                          </a:solidFill>
                          <a:latin typeface="Arial" panose="020B0604020202020204" pitchFamily="34" charset="0"/>
                          <a:cs typeface="Arial" panose="020B0604020202020204" pitchFamily="34" charset="0"/>
                        </a:rPr>
                        <a:t> COUNT(*)FROM tabname);-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Discover</a:t>
                      </a:r>
                      <a:r>
                        <a:rPr lang="en-US" sz="1600" baseline="0" dirty="0" smtClean="0">
                          <a:solidFill>
                            <a:schemeClr val="tx1"/>
                          </a:solidFill>
                          <a:latin typeface="Arial" panose="020B0604020202020204" pitchFamily="34" charset="0"/>
                          <a:cs typeface="Arial" panose="020B0604020202020204" pitchFamily="34" charset="0"/>
                        </a:rPr>
                        <a:t> the name of the table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whatever’ OR full name LIKE Mia</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Find specific</a:t>
                      </a:r>
                      <a:r>
                        <a:rPr lang="en-US" sz="1600" baseline="0" dirty="0" smtClean="0">
                          <a:solidFill>
                            <a:schemeClr val="tx1"/>
                          </a:solidFill>
                          <a:latin typeface="Arial" panose="020B0604020202020204" pitchFamily="34" charset="0"/>
                          <a:cs typeface="Arial" panose="020B0604020202020204" pitchFamily="34" charset="0"/>
                        </a:rPr>
                        <a:t> users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whatever’;</a:t>
                      </a:r>
                      <a:r>
                        <a:rPr lang="en-US" sz="1600" baseline="0" dirty="0" smtClean="0">
                          <a:solidFill>
                            <a:schemeClr val="tx1"/>
                          </a:solidFill>
                          <a:latin typeface="Arial" panose="020B0604020202020204" pitchFamily="34" charset="0"/>
                          <a:cs typeface="Arial" panose="020B0604020202020204" pitchFamily="34" charset="0"/>
                        </a:rPr>
                        <a:t> DROP TABLE members; --</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Erase</a:t>
                      </a:r>
                      <a:r>
                        <a:rPr lang="en-US" sz="1600" baseline="0" dirty="0" smtClean="0">
                          <a:solidFill>
                            <a:schemeClr val="tx1"/>
                          </a:solidFill>
                          <a:latin typeface="Arial" panose="020B0604020202020204" pitchFamily="34" charset="0"/>
                          <a:cs typeface="Arial" panose="020B0604020202020204" pitchFamily="34" charset="0"/>
                        </a:rPr>
                        <a:t> the database table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whatever’; UPDATE members SET email= ‘attacker-email@evil.net’ WHERE email = ‘Mia@good.com’;</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Mail password to attacker’s email account</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1270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Networking-Based Attacks</a:t>
            </a:r>
          </a:p>
        </p:txBody>
      </p:sp>
      <p:sp>
        <p:nvSpPr>
          <p:cNvPr id="3" name="Content Placeholder 2"/>
          <p:cNvSpPr>
            <a:spLocks noGrp="1"/>
          </p:cNvSpPr>
          <p:nvPr>
            <p:ph idx="1"/>
          </p:nvPr>
        </p:nvSpPr>
        <p:spPr>
          <a:xfrm>
            <a:off x="365125" y="1538818"/>
            <a:ext cx="7864475" cy="184665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There are several attacks that target a network  or a process that relies on a network</a:t>
            </a:r>
          </a:p>
          <a:p>
            <a:pPr>
              <a:lnSpc>
                <a:spcPct val="100000"/>
              </a:lnSpc>
            </a:pPr>
            <a:r>
              <a:rPr lang="en-US" dirty="0" smtClean="0">
                <a:solidFill>
                  <a:schemeClr val="tx1"/>
                </a:solidFill>
                <a:latin typeface="Arial" panose="020B0604020202020204" pitchFamily="34" charset="0"/>
                <a:cs typeface="Arial" panose="020B0604020202020204" pitchFamily="34" charset="0"/>
              </a:rPr>
              <a:t>These attacks can be grouped into:</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Interception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Poisoning attacks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54557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Hijacking</a:t>
            </a:r>
          </a:p>
        </p:txBody>
      </p:sp>
      <p:sp>
        <p:nvSpPr>
          <p:cNvPr id="3" name="Content Placeholder 2"/>
          <p:cNvSpPr>
            <a:spLocks noGrp="1"/>
          </p:cNvSpPr>
          <p:nvPr>
            <p:ph idx="1"/>
          </p:nvPr>
        </p:nvSpPr>
        <p:spPr>
          <a:xfrm>
            <a:off x="365125" y="1538818"/>
            <a:ext cx="8169275" cy="2616101"/>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Several server attacks are the result of threat actors “commandeering” a technology and then using it for an attack</a:t>
            </a:r>
          </a:p>
          <a:p>
            <a:pPr>
              <a:lnSpc>
                <a:spcPct val="100000"/>
              </a:lnSpc>
            </a:pPr>
            <a:r>
              <a:rPr lang="en-US" dirty="0" smtClean="0">
                <a:solidFill>
                  <a:schemeClr val="tx1"/>
                </a:solidFill>
                <a:latin typeface="Arial" panose="020B0604020202020204" pitchFamily="34" charset="0"/>
                <a:cs typeface="Arial" panose="020B0604020202020204" pitchFamily="34" charset="0"/>
              </a:rPr>
              <a:t>Common hijacking attacks include: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Session hijacking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 hijacking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Domain hijacking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Clickjacking</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8222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Session Hijacking</a:t>
            </a:r>
          </a:p>
        </p:txBody>
      </p:sp>
      <p:sp>
        <p:nvSpPr>
          <p:cNvPr id="3" name="Content Placeholder 2"/>
          <p:cNvSpPr>
            <a:spLocks noGrp="1"/>
          </p:cNvSpPr>
          <p:nvPr>
            <p:ph idx="1"/>
          </p:nvPr>
        </p:nvSpPr>
        <p:spPr>
          <a:xfrm>
            <a:off x="365125" y="1538818"/>
            <a:ext cx="8415338" cy="3616375"/>
          </a:xfrm>
        </p:spPr>
        <p:txBody>
          <a:bodyPr/>
          <a:lstStyle/>
          <a:p>
            <a:pPr>
              <a:lnSpc>
                <a:spcPct val="100000"/>
              </a:lnSpc>
              <a:defRPr/>
            </a:pPr>
            <a:r>
              <a:rPr lang="en-US" b="1" dirty="0">
                <a:solidFill>
                  <a:schemeClr val="tx1"/>
                </a:solidFill>
                <a:latin typeface="Arial" panose="020B0604020202020204" pitchFamily="34" charset="0"/>
                <a:cs typeface="Arial" panose="020B0604020202020204" pitchFamily="34" charset="0"/>
              </a:rPr>
              <a:t>Session Hijacking</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Attacker attempts to impersonate user by stealing or guessing session token</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Session token is a random string assigned to an interaction between user and web application</a:t>
            </a:r>
          </a:p>
          <a:p>
            <a:pPr>
              <a:lnSpc>
                <a:spcPct val="100000"/>
              </a:lnSpc>
              <a:defRPr/>
            </a:pPr>
            <a:r>
              <a:rPr lang="en-US" dirty="0">
                <a:solidFill>
                  <a:schemeClr val="tx1"/>
                </a:solidFill>
                <a:latin typeface="Arial" panose="020B0604020202020204" pitchFamily="34" charset="0"/>
                <a:cs typeface="Arial" panose="020B0604020202020204" pitchFamily="34" charset="0"/>
              </a:rPr>
              <a:t>An attacker can attempt to obtain the session token:</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By using </a:t>
            </a:r>
            <a:r>
              <a:rPr lang="en-US" sz="2000" dirty="0" smtClean="0">
                <a:solidFill>
                  <a:schemeClr val="tx1"/>
                </a:solidFill>
                <a:latin typeface="Arial" panose="020B0604020202020204" pitchFamily="34" charset="0"/>
                <a:cs typeface="Arial" panose="020B0604020202020204" pitchFamily="34" charset="0"/>
              </a:rPr>
              <a:t>X</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 </a:t>
            </a:r>
            <a:r>
              <a:rPr lang="en-US" sz="2000" dirty="0">
                <a:solidFill>
                  <a:schemeClr val="tx1"/>
                </a:solidFill>
                <a:latin typeface="Arial" panose="020B0604020202020204" pitchFamily="34" charset="0"/>
                <a:cs typeface="Arial" panose="020B0604020202020204" pitchFamily="34" charset="0"/>
              </a:rPr>
              <a:t>or other attacks to steal the session token cookie from the victim’s computer</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Eavesdropping on the transmission</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Guessing the session </a:t>
            </a:r>
            <a:r>
              <a:rPr lang="en-US" sz="2000" dirty="0" smtClean="0">
                <a:solidFill>
                  <a:schemeClr val="tx1"/>
                </a:solidFill>
                <a:latin typeface="Arial" panose="020B0604020202020204" pitchFamily="34" charset="0"/>
                <a:cs typeface="Arial" panose="020B0604020202020204" pitchFamily="34" charset="0"/>
              </a:rPr>
              <a:t>token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89544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U</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R</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L </a:t>
            </a:r>
            <a:r>
              <a:rPr lang="en-US" sz="2800" b="1" dirty="0">
                <a:solidFill>
                  <a:srgbClr val="0080A9"/>
                </a:solidFill>
                <a:latin typeface="Arial" panose="020B0604020202020204" pitchFamily="34" charset="0"/>
                <a:cs typeface="Arial" panose="020B0604020202020204" pitchFamily="34" charset="0"/>
              </a:rPr>
              <a:t>Hijacking</a:t>
            </a:r>
          </a:p>
        </p:txBody>
      </p:sp>
      <p:sp>
        <p:nvSpPr>
          <p:cNvPr id="3" name="Content Placeholder 2"/>
          <p:cNvSpPr>
            <a:spLocks noGrp="1"/>
          </p:cNvSpPr>
          <p:nvPr>
            <p:ph idx="1"/>
          </p:nvPr>
        </p:nvSpPr>
        <p:spPr>
          <a:xfrm>
            <a:off x="365125" y="1538818"/>
            <a:ext cx="8415338" cy="2246769"/>
          </a:xfrm>
        </p:spPr>
        <p:txBody>
          <a:bodyPr/>
          <a:lstStyle/>
          <a:p>
            <a:pPr>
              <a:lnSpc>
                <a:spcPct val="100000"/>
              </a:lnSpc>
            </a:pPr>
            <a:r>
              <a:rPr lang="en-US" sz="1800" b="1" dirty="0" smtClean="0">
                <a:solidFill>
                  <a:schemeClr val="tx1"/>
                </a:solidFill>
                <a:latin typeface="Arial" panose="020B0604020202020204" pitchFamily="34" charset="0"/>
                <a:cs typeface="Arial" panose="020B0604020202020204" pitchFamily="34" charset="0"/>
              </a:rPr>
              <a:t>U</a:t>
            </a:r>
            <a:r>
              <a:rPr lang="en-US" sz="100" b="1" dirty="0" smtClean="0">
                <a:solidFill>
                  <a:schemeClr val="tx1"/>
                </a:solidFill>
                <a:latin typeface="Arial" panose="020B0604020202020204" pitchFamily="34" charset="0"/>
                <a:cs typeface="Arial" panose="020B0604020202020204" pitchFamily="34" charset="0"/>
              </a:rPr>
              <a:t> </a:t>
            </a:r>
            <a:r>
              <a:rPr lang="en-US" sz="1800" b="1" dirty="0" smtClean="0">
                <a:solidFill>
                  <a:schemeClr val="tx1"/>
                </a:solidFill>
                <a:latin typeface="Arial" panose="020B0604020202020204" pitchFamily="34" charset="0"/>
                <a:cs typeface="Arial" panose="020B0604020202020204" pitchFamily="34" charset="0"/>
              </a:rPr>
              <a:t>R</a:t>
            </a:r>
            <a:r>
              <a:rPr lang="en-US" sz="100" b="1" dirty="0" smtClean="0">
                <a:solidFill>
                  <a:schemeClr val="tx1"/>
                </a:solidFill>
                <a:latin typeface="Arial" panose="020B0604020202020204" pitchFamily="34" charset="0"/>
                <a:cs typeface="Arial" panose="020B0604020202020204" pitchFamily="34" charset="0"/>
              </a:rPr>
              <a:t> </a:t>
            </a:r>
            <a:r>
              <a:rPr lang="en-US" sz="1800" b="1" dirty="0" smtClean="0">
                <a:solidFill>
                  <a:schemeClr val="tx1"/>
                </a:solidFill>
                <a:latin typeface="Arial" panose="020B0604020202020204" pitchFamily="34" charset="0"/>
                <a:cs typeface="Arial" panose="020B0604020202020204" pitchFamily="34" charset="0"/>
              </a:rPr>
              <a:t>L hijacking </a:t>
            </a:r>
            <a:r>
              <a:rPr lang="en-US" sz="1800" dirty="0" smtClean="0">
                <a:solidFill>
                  <a:schemeClr val="tx1"/>
                </a:solidFill>
                <a:latin typeface="Arial" panose="020B0604020202020204" pitchFamily="34" charset="0"/>
                <a:cs typeface="Arial" panose="020B0604020202020204" pitchFamily="34" charset="0"/>
              </a:rPr>
              <a:t>(also called </a:t>
            </a:r>
            <a:r>
              <a:rPr lang="en-US" sz="1800" b="1" dirty="0" smtClean="0">
                <a:solidFill>
                  <a:schemeClr val="tx1"/>
                </a:solidFill>
                <a:latin typeface="Arial" panose="020B0604020202020204" pitchFamily="34" charset="0"/>
                <a:cs typeface="Arial" panose="020B0604020202020204" pitchFamily="34" charset="0"/>
              </a:rPr>
              <a:t>typo squatting</a:t>
            </a:r>
            <a:r>
              <a:rPr lang="en-US" sz="1800" dirty="0" smtClean="0">
                <a:solidFill>
                  <a:schemeClr val="tx1"/>
                </a:solidFill>
                <a:latin typeface="Arial" panose="020B0604020202020204" pitchFamily="34" charset="0"/>
                <a:cs typeface="Arial" panose="020B0604020202020204" pitchFamily="34" charset="0"/>
              </a:rPr>
              <a:t>)</a:t>
            </a:r>
          </a:p>
          <a:p>
            <a:pPr lvl="1">
              <a:lnSpc>
                <a:spcPct val="100000"/>
              </a:lnSpc>
            </a:pPr>
            <a:r>
              <a:rPr lang="en-US" dirty="0" smtClean="0">
                <a:solidFill>
                  <a:schemeClr val="tx1"/>
                </a:solidFill>
                <a:latin typeface="Arial" panose="020B0604020202020204" pitchFamily="34" charset="0"/>
                <a:cs typeface="Arial" panose="020B0604020202020204" pitchFamily="34" charset="0"/>
              </a:rPr>
              <a:t>Users are directed to a fake look-alike site filled with ads for which the attacker receives money for traffic generated to the site</a:t>
            </a:r>
          </a:p>
          <a:p>
            <a:pPr lvl="1">
              <a:lnSpc>
                <a:spcPct val="100000"/>
              </a:lnSpc>
            </a:pPr>
            <a:r>
              <a:rPr lang="en-US" dirty="0" smtClean="0">
                <a:solidFill>
                  <a:schemeClr val="tx1"/>
                </a:solidFill>
                <a:latin typeface="Arial" panose="020B0604020202020204" pitchFamily="34" charset="0"/>
                <a:cs typeface="Arial" panose="020B0604020202020204" pitchFamily="34" charset="0"/>
              </a:rPr>
              <a:t>Attackers purchase the domain names of sties that are spelled similarly to actual sites</a:t>
            </a:r>
          </a:p>
          <a:p>
            <a:pPr>
              <a:lnSpc>
                <a:spcPct val="100000"/>
              </a:lnSpc>
            </a:pPr>
            <a:r>
              <a:rPr lang="en-US" sz="1800" dirty="0" smtClean="0">
                <a:solidFill>
                  <a:schemeClr val="tx1"/>
                </a:solidFill>
                <a:latin typeface="Arial" panose="020B0604020202020204" pitchFamily="34" charset="0"/>
                <a:cs typeface="Arial" panose="020B0604020202020204" pitchFamily="34" charset="0"/>
              </a:rPr>
              <a:t>Threat actors are also registering domain names that are one bit different (called </a:t>
            </a:r>
            <a:r>
              <a:rPr lang="en-US" sz="1800" b="1" dirty="0" smtClean="0">
                <a:solidFill>
                  <a:schemeClr val="tx1"/>
                </a:solidFill>
                <a:latin typeface="Arial" panose="020B0604020202020204" pitchFamily="34" charset="0"/>
                <a:cs typeface="Arial" panose="020B0604020202020204" pitchFamily="34" charset="0"/>
              </a:rPr>
              <a:t>bitsquatting</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p:txBody>
      </p:sp>
      <p:pic>
        <p:nvPicPr>
          <p:cNvPr id="5" name="Picture 4" descr="Figure 5-11 Character change by bit flipping. An illustration shows the character change by bit flipping. Two tables with six columns show the following characters in each column: table 1: g, 0 1 1 0 0 1 1; o, 0 1 1 0 1 1 1 1; o, 0 1 1 0 1 1 1 1; dot, 0 1 0 1 1 1 0; g, 0 1 1 0 0 1 1; l, 0 1 1 0 1 1 0 0. A change of one bit 1 to 0 in g results in change of entire character from g to f. Table 2: f, 0 1 1 0 0 1 0; o, 0 1 1 0 1 1 1 1; o, 0 1 1 0 1 1 1 1; dot, 0 1 0 1 1 1 0; g, 0 1 1 0 0 1 1; l, 0 1 1 0 1 1 0 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9926" y="4178793"/>
            <a:ext cx="6690548" cy="18288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3236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Domain Hijacking</a:t>
            </a:r>
          </a:p>
        </p:txBody>
      </p:sp>
      <p:sp>
        <p:nvSpPr>
          <p:cNvPr id="3" name="Content Placeholder 2"/>
          <p:cNvSpPr>
            <a:spLocks noGrp="1"/>
          </p:cNvSpPr>
          <p:nvPr>
            <p:ph idx="1"/>
          </p:nvPr>
        </p:nvSpPr>
        <p:spPr>
          <a:xfrm>
            <a:off x="365125" y="1538818"/>
            <a:ext cx="8415338" cy="1769715"/>
          </a:xfrm>
        </p:spPr>
        <p:txBody>
          <a:bodyPr/>
          <a:lstStyle/>
          <a:p>
            <a:pPr>
              <a:lnSpc>
                <a:spcPct val="100000"/>
              </a:lnSpc>
            </a:pPr>
            <a:r>
              <a:rPr lang="en-US" b="1" dirty="0" smtClean="0">
                <a:solidFill>
                  <a:schemeClr val="tx1"/>
                </a:solidFill>
                <a:latin typeface="Arial" panose="020B0604020202020204" pitchFamily="34" charset="0"/>
                <a:cs typeface="Arial" panose="020B0604020202020204" pitchFamily="34" charset="0"/>
              </a:rPr>
              <a:t>Domain hijacking </a:t>
            </a:r>
            <a:r>
              <a:rPr lang="en-US" dirty="0" smtClean="0">
                <a:solidFill>
                  <a:schemeClr val="tx1"/>
                </a:solidFill>
                <a:latin typeface="Arial" panose="020B0604020202020204" pitchFamily="34" charset="0"/>
                <a:cs typeface="Arial" panose="020B0604020202020204" pitchFamily="34" charset="0"/>
              </a:rPr>
              <a:t>occurs when a domain pointer that links a domain name to a specific web server is changed by a threat actor</a:t>
            </a:r>
          </a:p>
          <a:p>
            <a:pPr>
              <a:lnSpc>
                <a:spcPct val="100000"/>
              </a:lnSpc>
            </a:pPr>
            <a:r>
              <a:rPr lang="en-US" dirty="0" smtClean="0">
                <a:solidFill>
                  <a:schemeClr val="tx1"/>
                </a:solidFill>
                <a:latin typeface="Arial" panose="020B0604020202020204" pitchFamily="34" charset="0"/>
                <a:cs typeface="Arial" panose="020B0604020202020204" pitchFamily="34" charset="0"/>
              </a:rPr>
              <a:t>When a domain is hijacked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threat actor gains access to the domain control panel and redirects the registered domain to a different physical web server</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47731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Clickjacking</a:t>
            </a:r>
          </a:p>
        </p:txBody>
      </p:sp>
      <p:sp>
        <p:nvSpPr>
          <p:cNvPr id="3" name="Content Placeholder 2"/>
          <p:cNvSpPr>
            <a:spLocks noGrp="1"/>
          </p:cNvSpPr>
          <p:nvPr>
            <p:ph idx="1"/>
          </p:nvPr>
        </p:nvSpPr>
        <p:spPr>
          <a:xfrm>
            <a:off x="365125" y="1538818"/>
            <a:ext cx="8415338" cy="2923877"/>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Clickjacking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Hijacking a mouse click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 user is tricked into clicking a link that is other than what it appears to be</a:t>
            </a:r>
          </a:p>
          <a:p>
            <a:pPr>
              <a:lnSpc>
                <a:spcPct val="100000"/>
              </a:lnSpc>
            </a:pPr>
            <a:r>
              <a:rPr lang="en-US" dirty="0" smtClean="0">
                <a:solidFill>
                  <a:schemeClr val="tx1"/>
                </a:solidFill>
                <a:latin typeface="Arial" panose="020B0604020202020204" pitchFamily="34" charset="0"/>
                <a:cs typeface="Arial" panose="020B0604020202020204" pitchFamily="34" charset="0"/>
              </a:rPr>
              <a:t>Clickjacking often relies upon threat actors who craft a zero-pixel 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Frame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Frame (short for inline frame) is an H</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M</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 element that allows for embedding another H</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M</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 document inside the main document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zero-pixel 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Frame is virtual invisible to the naked eye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91430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Overflow Attacks</a:t>
            </a:r>
          </a:p>
        </p:txBody>
      </p:sp>
      <p:sp>
        <p:nvSpPr>
          <p:cNvPr id="3" name="Content Placeholder 2"/>
          <p:cNvSpPr>
            <a:spLocks noGrp="1"/>
          </p:cNvSpPr>
          <p:nvPr>
            <p:ph idx="1"/>
          </p:nvPr>
        </p:nvSpPr>
        <p:spPr>
          <a:xfrm>
            <a:off x="365125" y="1538818"/>
            <a:ext cx="8415338" cy="2231380"/>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Overflow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Designed to “overflow” areas of memory with instructions from the attacker</a:t>
            </a:r>
          </a:p>
          <a:p>
            <a:pPr>
              <a:lnSpc>
                <a:spcPct val="100000"/>
              </a:lnSpc>
            </a:pPr>
            <a:r>
              <a:rPr lang="en-US" dirty="0" smtClean="0">
                <a:solidFill>
                  <a:schemeClr val="tx1"/>
                </a:solidFill>
                <a:latin typeface="Arial" panose="020B0604020202020204" pitchFamily="34" charset="0"/>
                <a:cs typeface="Arial" panose="020B0604020202020204" pitchFamily="34" charset="0"/>
              </a:rPr>
              <a:t>Types of overflow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Buffer overflow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Integer overflow attacks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33390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Buffer Overflow (1 of 2)</a:t>
            </a:r>
          </a:p>
        </p:txBody>
      </p:sp>
      <p:sp>
        <p:nvSpPr>
          <p:cNvPr id="3" name="Content Placeholder 2"/>
          <p:cNvSpPr>
            <a:spLocks noGrp="1"/>
          </p:cNvSpPr>
          <p:nvPr>
            <p:ph idx="1"/>
          </p:nvPr>
        </p:nvSpPr>
        <p:spPr>
          <a:xfrm>
            <a:off x="365125" y="1538818"/>
            <a:ext cx="7940675" cy="2154436"/>
          </a:xfrm>
        </p:spPr>
        <p:txBody>
          <a:bodyPr/>
          <a:lstStyle/>
          <a:p>
            <a:pPr>
              <a:lnSpc>
                <a:spcPct val="100000"/>
              </a:lnSpc>
              <a:defRPr/>
            </a:pPr>
            <a:r>
              <a:rPr lang="en-US" dirty="0">
                <a:solidFill>
                  <a:schemeClr val="tx1"/>
                </a:solidFill>
                <a:latin typeface="Arial" panose="020B0604020202020204" pitchFamily="34" charset="0"/>
                <a:cs typeface="Arial" panose="020B0604020202020204" pitchFamily="34" charset="0"/>
              </a:rPr>
              <a:t>Buffer overflow attacks</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Occur when a process attempts to store data in </a:t>
            </a:r>
            <a:r>
              <a:rPr lang="en-US" sz="2000"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M </a:t>
            </a:r>
            <a:r>
              <a:rPr lang="en-US" sz="2000" dirty="0">
                <a:solidFill>
                  <a:schemeClr val="tx1"/>
                </a:solidFill>
                <a:latin typeface="Arial" panose="020B0604020202020204" pitchFamily="34" charset="0"/>
                <a:cs typeface="Arial" panose="020B0604020202020204" pitchFamily="34" charset="0"/>
              </a:rPr>
              <a:t>beyond the boundaries of a fixed-length storage buffer</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Extra data overflows into adjacent memory locations</a:t>
            </a:r>
          </a:p>
          <a:p>
            <a:pPr>
              <a:lnSpc>
                <a:spcPct val="100000"/>
              </a:lnSpc>
              <a:defRPr/>
            </a:pPr>
            <a:r>
              <a:rPr lang="en-US" dirty="0">
                <a:solidFill>
                  <a:schemeClr val="tx1"/>
                </a:solidFill>
                <a:latin typeface="Arial" panose="020B0604020202020204" pitchFamily="34" charset="0"/>
                <a:cs typeface="Arial" panose="020B0604020202020204" pitchFamily="34" charset="0"/>
              </a:rPr>
              <a:t>An attacker can overflow the buffer with a new address pointing to the attacker’s malware </a:t>
            </a:r>
            <a:r>
              <a:rPr lang="en-US" dirty="0" smtClean="0">
                <a:solidFill>
                  <a:schemeClr val="tx1"/>
                </a:solidFill>
                <a:latin typeface="Arial" panose="020B0604020202020204" pitchFamily="34" charset="0"/>
                <a:cs typeface="Arial" panose="020B0604020202020204" pitchFamily="34" charset="0"/>
              </a:rPr>
              <a:t>code</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42138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Buffer Overflow (2 of 2)</a:t>
            </a:r>
          </a:p>
        </p:txBody>
      </p:sp>
      <p:pic>
        <p:nvPicPr>
          <p:cNvPr id="6" name="Picture 5" descr="Figure 5-12 Buffer overflow attack. An illustration shows buffer overflow attack. In a normal process the order is as follows: program instructions; buffer storing integer data; buffer storing character data; return address pointer. From the return address pointer, the program jumps to address of next instruction at program instruction. In a buffer overflow process, the modified order is as follows: program instructions; buffer storing integer data; buffer storing character data; return address pointer; from the return address pointer the program jumps to the attacker malware. Malware is formed in the buffer storing character data; fill and overflow buffer then creates new pointer; and follows the same overflow proce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7912" y="1963944"/>
            <a:ext cx="6334576" cy="318058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50661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Integer Overflow</a:t>
            </a:r>
          </a:p>
        </p:txBody>
      </p:sp>
      <p:sp>
        <p:nvSpPr>
          <p:cNvPr id="3" name="Content Placeholder 2"/>
          <p:cNvSpPr>
            <a:spLocks noGrp="1"/>
          </p:cNvSpPr>
          <p:nvPr>
            <p:ph idx="1"/>
          </p:nvPr>
        </p:nvSpPr>
        <p:spPr>
          <a:xfrm>
            <a:off x="365125" y="1538818"/>
            <a:ext cx="8415338" cy="4548938"/>
          </a:xfrm>
        </p:spPr>
        <p:txBody>
          <a:bodyPr/>
          <a:lstStyle/>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An </a:t>
            </a:r>
            <a:r>
              <a:rPr lang="en-US" altLang="en-US" sz="1800" b="1" dirty="0">
                <a:solidFill>
                  <a:schemeClr val="tx1"/>
                </a:solidFill>
                <a:latin typeface="Arial" panose="020B0604020202020204" pitchFamily="34" charset="0"/>
                <a:cs typeface="Arial" panose="020B0604020202020204" pitchFamily="34" charset="0"/>
              </a:rPr>
              <a:t>integer overflow </a:t>
            </a:r>
            <a:r>
              <a:rPr lang="en-US" altLang="en-US" sz="1800" dirty="0">
                <a:solidFill>
                  <a:schemeClr val="tx1"/>
                </a:solidFill>
                <a:latin typeface="Arial" panose="020B0604020202020204" pitchFamily="34" charset="0"/>
                <a:cs typeface="Arial" panose="020B0604020202020204" pitchFamily="34" charset="0"/>
              </a:rPr>
              <a:t>is the </a:t>
            </a:r>
            <a:r>
              <a:rPr lang="en-US" altLang="en-US" sz="1800" dirty="0" smtClean="0">
                <a:solidFill>
                  <a:schemeClr val="tx1"/>
                </a:solidFill>
                <a:latin typeface="Arial" panose="020B0604020202020204" pitchFamily="34" charset="0"/>
                <a:cs typeface="Arial" panose="020B0604020202020204" pitchFamily="34" charset="0"/>
              </a:rPr>
              <a:t>condition that </a:t>
            </a:r>
            <a:r>
              <a:rPr lang="en-US" altLang="en-US" sz="1800" dirty="0">
                <a:solidFill>
                  <a:schemeClr val="tx1"/>
                </a:solidFill>
                <a:latin typeface="Arial" panose="020B0604020202020204" pitchFamily="34" charset="0"/>
                <a:cs typeface="Arial" panose="020B0604020202020204" pitchFamily="34" charset="0"/>
              </a:rPr>
              <a:t>occurs when the result of an arithmetic operation exceeds the maximum size of the integer type used to store it</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In an </a:t>
            </a:r>
            <a:r>
              <a:rPr lang="en-US" altLang="en-US" sz="1800" b="1" dirty="0">
                <a:solidFill>
                  <a:schemeClr val="tx1"/>
                </a:solidFill>
                <a:latin typeface="Arial" panose="020B0604020202020204" pitchFamily="34" charset="0"/>
                <a:cs typeface="Arial" panose="020B0604020202020204" pitchFamily="34" charset="0"/>
              </a:rPr>
              <a:t>integer overflow attack</a:t>
            </a:r>
            <a:r>
              <a:rPr lang="en-US" altLang="en-US" sz="1800"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An attacker changes the value of a variable to something outside the range that the programmer had intended by using an integer </a:t>
            </a:r>
            <a:r>
              <a:rPr lang="en-US" altLang="en-US" dirty="0" smtClean="0">
                <a:solidFill>
                  <a:schemeClr val="tx1"/>
                </a:solidFill>
                <a:latin typeface="Arial" panose="020B0604020202020204" pitchFamily="34" charset="0"/>
                <a:cs typeface="Arial" panose="020B0604020202020204" pitchFamily="34" charset="0"/>
              </a:rPr>
              <a:t>overflow</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This type of attack could be used in the following  situations:</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An attacker could use an integer overflow attack to create a buffer overflow situation</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A program that calculates the total cost of items purchased would use the number of units sold times the cost per unit. If an integer overflow were introduced, it could result in a negative value and a resulting negative total cost</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A large positive value in a bank transfer could be wrapped around by an integer overflow attack to become a negative value</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Could reverse flow of money</a:t>
            </a:r>
            <a:endParaRPr lang="en-US" sz="1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94416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Advertising Attacks</a:t>
            </a:r>
          </a:p>
        </p:txBody>
      </p:sp>
      <p:sp>
        <p:nvSpPr>
          <p:cNvPr id="3" name="Content Placeholder 2"/>
          <p:cNvSpPr>
            <a:spLocks noGrp="1"/>
          </p:cNvSpPr>
          <p:nvPr>
            <p:ph idx="1"/>
          </p:nvPr>
        </p:nvSpPr>
        <p:spPr>
          <a:xfrm>
            <a:off x="365125" y="1538818"/>
            <a:ext cx="8415338" cy="1538883"/>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Several attacks attempt to use ads or manipulate the advertising system</a:t>
            </a:r>
          </a:p>
          <a:p>
            <a:pPr>
              <a:lnSpc>
                <a:spcPct val="100000"/>
              </a:lnSpc>
            </a:pPr>
            <a:r>
              <a:rPr lang="en-US" dirty="0" smtClean="0">
                <a:solidFill>
                  <a:schemeClr val="tx1"/>
                </a:solidFill>
                <a:latin typeface="Arial" panose="020B0604020202020204" pitchFamily="34" charset="0"/>
                <a:cs typeface="Arial" panose="020B0604020202020204" pitchFamily="34" charset="0"/>
              </a:rPr>
              <a:t>Two of the most common: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Malvertising</a:t>
            </a:r>
            <a:endParaRPr 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Ad fraud</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8318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Interception</a:t>
            </a:r>
          </a:p>
        </p:txBody>
      </p:sp>
      <p:sp>
        <p:nvSpPr>
          <p:cNvPr id="3" name="Content Placeholder 2"/>
          <p:cNvSpPr>
            <a:spLocks noGrp="1"/>
          </p:cNvSpPr>
          <p:nvPr>
            <p:ph idx="1"/>
          </p:nvPr>
        </p:nvSpPr>
        <p:spPr>
          <a:xfrm>
            <a:off x="365125" y="1538818"/>
            <a:ext cx="8415338" cy="1923604"/>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Some attacks are designed to intercept network communications</a:t>
            </a:r>
          </a:p>
          <a:p>
            <a:pPr>
              <a:lnSpc>
                <a:spcPct val="100000"/>
              </a:lnSpc>
            </a:pPr>
            <a:r>
              <a:rPr lang="en-US" dirty="0" smtClean="0">
                <a:solidFill>
                  <a:schemeClr val="tx1"/>
                </a:solidFill>
                <a:latin typeface="Arial" panose="020B0604020202020204" pitchFamily="34" charset="0"/>
                <a:cs typeface="Arial" panose="020B0604020202020204" pitchFamily="34" charset="0"/>
              </a:rPr>
              <a:t>Three of the most common interception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Man-in-the-middle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Man-in-the-browser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Replay </a:t>
            </a:r>
            <a:r>
              <a:rPr lang="en-US" sz="2000" dirty="0" smtClean="0">
                <a:solidFill>
                  <a:schemeClr val="tx1"/>
                </a:solidFill>
                <a:latin typeface="Arial" panose="020B0604020202020204" pitchFamily="34" charset="0"/>
                <a:cs typeface="Arial" panose="020B0604020202020204" pitchFamily="34" charset="0"/>
              </a:rPr>
              <a:t>attacks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26539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Malvertising</a:t>
            </a:r>
          </a:p>
        </p:txBody>
      </p:sp>
      <p:sp>
        <p:nvSpPr>
          <p:cNvPr id="3" name="Content Placeholder 2"/>
          <p:cNvSpPr>
            <a:spLocks noGrp="1"/>
          </p:cNvSpPr>
          <p:nvPr>
            <p:ph idx="1"/>
          </p:nvPr>
        </p:nvSpPr>
        <p:spPr>
          <a:xfrm>
            <a:off x="365125" y="1538818"/>
            <a:ext cx="8415338" cy="4308872"/>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Threat actors use third-party advertising networks to distribute malware to unsuspecting users who visit a well-known site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Known as malvertising or a poisoned ad attack</a:t>
            </a:r>
          </a:p>
          <a:p>
            <a:pPr>
              <a:lnSpc>
                <a:spcPct val="100000"/>
              </a:lnSpc>
            </a:pPr>
            <a:r>
              <a:rPr lang="en-US" dirty="0" smtClean="0">
                <a:solidFill>
                  <a:schemeClr val="tx1"/>
                </a:solidFill>
                <a:latin typeface="Arial" panose="020B0604020202020204" pitchFamily="34" charset="0"/>
                <a:cs typeface="Arial" panose="020B0604020202020204" pitchFamily="34" charset="0"/>
              </a:rPr>
              <a:t>An ad that contains malware redirects visitors who receive it to the attacker’s webpage that then downloads Trojans and ransomware onto the user’s computer</a:t>
            </a:r>
          </a:p>
          <a:p>
            <a:pPr>
              <a:lnSpc>
                <a:spcPct val="100000"/>
              </a:lnSpc>
            </a:pPr>
            <a:r>
              <a:rPr lang="en-US" dirty="0" smtClean="0">
                <a:solidFill>
                  <a:schemeClr val="tx1"/>
                </a:solidFill>
                <a:latin typeface="Arial" panose="020B0604020202020204" pitchFamily="34" charset="0"/>
                <a:cs typeface="Arial" panose="020B0604020202020204" pitchFamily="34" charset="0"/>
              </a:rPr>
              <a:t>Preventing malvertising is difficult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Website operators are unaware of the types of ads that are being displayed </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Users have a false sense of security going to a “mainstream” website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Turning off ads that support plug-ins such as Adobe Flash often disrupts the user’s web experience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8892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Ad Fraud</a:t>
            </a:r>
          </a:p>
        </p:txBody>
      </p:sp>
      <p:sp>
        <p:nvSpPr>
          <p:cNvPr id="3" name="Content Placeholder 2"/>
          <p:cNvSpPr>
            <a:spLocks noGrp="1"/>
          </p:cNvSpPr>
          <p:nvPr>
            <p:ph idx="1"/>
          </p:nvPr>
        </p:nvSpPr>
        <p:spPr>
          <a:xfrm>
            <a:off x="365125" y="1538818"/>
            <a:ext cx="8415338" cy="1769715"/>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Threat actors manipulate pre-roll ads to earn ad revenue that is directed back to them</a:t>
            </a:r>
          </a:p>
          <a:p>
            <a:pPr>
              <a:lnSpc>
                <a:spcPct val="100000"/>
              </a:lnSpc>
            </a:pPr>
            <a:r>
              <a:rPr lang="en-US" dirty="0" smtClean="0">
                <a:solidFill>
                  <a:schemeClr val="tx1"/>
                </a:solidFill>
                <a:latin typeface="Arial" panose="020B0604020202020204" pitchFamily="34" charset="0"/>
                <a:cs typeface="Arial" panose="020B0604020202020204" pitchFamily="34" charset="0"/>
              </a:rPr>
              <a:t>Attackers have created a “robo-browser” called Methbot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That spoofs all the necessary interacted needed to initiate, carry out, and complete ad auctions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94302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Browser Vulnerabilities</a:t>
            </a:r>
          </a:p>
        </p:txBody>
      </p:sp>
      <p:sp>
        <p:nvSpPr>
          <p:cNvPr id="3" name="Content Placeholder 2"/>
          <p:cNvSpPr>
            <a:spLocks noGrp="1"/>
          </p:cNvSpPr>
          <p:nvPr>
            <p:ph idx="1"/>
          </p:nvPr>
        </p:nvSpPr>
        <p:spPr>
          <a:xfrm>
            <a:off x="365125" y="1538818"/>
            <a:ext cx="8093075" cy="2231380"/>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Web browser additions have introduced vulnerabilities in browsers that access servers</a:t>
            </a:r>
          </a:p>
          <a:p>
            <a:pPr>
              <a:lnSpc>
                <a:spcPct val="100000"/>
              </a:lnSpc>
            </a:pPr>
            <a:r>
              <a:rPr lang="en-US" dirty="0" smtClean="0">
                <a:solidFill>
                  <a:schemeClr val="tx1"/>
                </a:solidFill>
                <a:latin typeface="Arial" panose="020B0604020202020204" pitchFamily="34" charset="0"/>
                <a:cs typeface="Arial" panose="020B0604020202020204" pitchFamily="34" charset="0"/>
              </a:rPr>
              <a:t>These additions are: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Extensions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Plug-ins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Add-ons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68991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Scripting Code</a:t>
            </a:r>
          </a:p>
        </p:txBody>
      </p:sp>
      <p:sp>
        <p:nvSpPr>
          <p:cNvPr id="3" name="Content Placeholder 2"/>
          <p:cNvSpPr>
            <a:spLocks noGrp="1"/>
          </p:cNvSpPr>
          <p:nvPr>
            <p:ph idx="1"/>
          </p:nvPr>
        </p:nvSpPr>
        <p:spPr>
          <a:xfrm>
            <a:off x="365125" y="1538818"/>
            <a:ext cx="8415338" cy="3770263"/>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Adding dynamic content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Web server downloads a “script” or series of instructions in the form of computer code that commands the browser to perform specific actions</a:t>
            </a:r>
          </a:p>
          <a:p>
            <a:pPr>
              <a:lnSpc>
                <a:spcPct val="100000"/>
              </a:lnSpc>
            </a:pPr>
            <a:r>
              <a:rPr lang="en-US" dirty="0" smtClean="0">
                <a:solidFill>
                  <a:schemeClr val="tx1"/>
                </a:solidFill>
                <a:latin typeface="Arial" panose="020B0604020202020204" pitchFamily="34" charset="0"/>
                <a:cs typeface="Arial" panose="020B0604020202020204" pitchFamily="34" charset="0"/>
              </a:rPr>
              <a:t>JavaScript is the most popular scripting code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JavaScript instructions are embedded inside H</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M</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 documents</a:t>
            </a:r>
          </a:p>
          <a:p>
            <a:pPr>
              <a:lnSpc>
                <a:spcPct val="100000"/>
              </a:lnSpc>
            </a:pPr>
            <a:r>
              <a:rPr lang="en-US" dirty="0" smtClean="0">
                <a:solidFill>
                  <a:schemeClr val="tx1"/>
                </a:solidFill>
                <a:latin typeface="Arial" panose="020B0604020202020204" pitchFamily="34" charset="0"/>
                <a:cs typeface="Arial" panose="020B0604020202020204" pitchFamily="34" charset="0"/>
              </a:rPr>
              <a:t>There are different defense mechanisms intended to prevent JavaScript programs from causing serious harm</a:t>
            </a:r>
          </a:p>
          <a:p>
            <a:pPr>
              <a:lnSpc>
                <a:spcPct val="100000"/>
              </a:lnSpc>
            </a:pPr>
            <a:r>
              <a:rPr lang="en-US" dirty="0" smtClean="0">
                <a:solidFill>
                  <a:schemeClr val="tx1"/>
                </a:solidFill>
                <a:latin typeface="Arial" panose="020B0604020202020204" pitchFamily="34" charset="0"/>
                <a:cs typeface="Arial" panose="020B0604020202020204" pitchFamily="34" charset="0"/>
              </a:rPr>
              <a:t>However, there are security concerns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malicious JavaScript program could capture and remotely transmit user information without the user’s knowledge or authorization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75316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Extensions</a:t>
            </a:r>
          </a:p>
        </p:txBody>
      </p:sp>
      <p:sp>
        <p:nvSpPr>
          <p:cNvPr id="3" name="Content Placeholder 2"/>
          <p:cNvSpPr>
            <a:spLocks noGrp="1"/>
          </p:cNvSpPr>
          <p:nvPr>
            <p:ph idx="1"/>
          </p:nvPr>
        </p:nvSpPr>
        <p:spPr>
          <a:xfrm>
            <a:off x="365125" y="1538818"/>
            <a:ext cx="8245475" cy="2693045"/>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Extensions expand the normal capabilities of a web browser</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For a specific webpage</a:t>
            </a:r>
          </a:p>
          <a:p>
            <a:pPr>
              <a:lnSpc>
                <a:spcPct val="100000"/>
              </a:lnSpc>
            </a:pPr>
            <a:r>
              <a:rPr lang="en-US" dirty="0" smtClean="0">
                <a:solidFill>
                  <a:schemeClr val="tx1"/>
                </a:solidFill>
                <a:latin typeface="Arial" panose="020B0604020202020204" pitchFamily="34" charset="0"/>
                <a:cs typeface="Arial" panose="020B0604020202020204" pitchFamily="34" charset="0"/>
              </a:rPr>
              <a:t>Most extensions are written in JavaScript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So that the browser can support dynamic actions</a:t>
            </a:r>
          </a:p>
          <a:p>
            <a:pPr>
              <a:lnSpc>
                <a:spcPct val="100000"/>
              </a:lnSpc>
            </a:pPr>
            <a:r>
              <a:rPr lang="en-US" dirty="0" smtClean="0">
                <a:solidFill>
                  <a:schemeClr val="tx1"/>
                </a:solidFill>
                <a:latin typeface="Arial" panose="020B0604020202020204" pitchFamily="34" charset="0"/>
                <a:cs typeface="Arial" panose="020B0604020202020204" pitchFamily="34" charset="0"/>
              </a:rPr>
              <a:t>Extensions are browser dependent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An extension that works in Google Chrome will not function in Microsoft Edge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57281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Plug-Ins (1 of 2)</a:t>
            </a:r>
          </a:p>
        </p:txBody>
      </p:sp>
      <p:sp>
        <p:nvSpPr>
          <p:cNvPr id="3" name="Content Placeholder 2"/>
          <p:cNvSpPr>
            <a:spLocks noGrp="1"/>
          </p:cNvSpPr>
          <p:nvPr>
            <p:ph idx="1"/>
          </p:nvPr>
        </p:nvSpPr>
        <p:spPr>
          <a:xfrm>
            <a:off x="365125" y="1538818"/>
            <a:ext cx="8245475" cy="346248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Plug-in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Adds new functionality to a web browser so users can play music, view videos, or display special graphical images</a:t>
            </a:r>
          </a:p>
          <a:p>
            <a:pPr>
              <a:lnSpc>
                <a:spcPct val="100000"/>
              </a:lnSpc>
            </a:pPr>
            <a:r>
              <a:rPr lang="en-US" dirty="0" smtClean="0">
                <a:solidFill>
                  <a:schemeClr val="tx1"/>
                </a:solidFill>
                <a:latin typeface="Arial" panose="020B0604020202020204" pitchFamily="34" charset="0"/>
                <a:cs typeface="Arial" panose="020B0604020202020204" pitchFamily="34" charset="0"/>
              </a:rPr>
              <a:t>A single plug-in can be used on different web browsers</a:t>
            </a:r>
          </a:p>
          <a:p>
            <a:pPr>
              <a:lnSpc>
                <a:spcPct val="100000"/>
              </a:lnSpc>
            </a:pPr>
            <a:r>
              <a:rPr lang="en-US" dirty="0" smtClean="0">
                <a:solidFill>
                  <a:schemeClr val="tx1"/>
                </a:solidFill>
                <a:latin typeface="Arial" panose="020B0604020202020204" pitchFamily="34" charset="0"/>
                <a:cs typeface="Arial" panose="020B0604020202020204" pitchFamily="34" charset="0"/>
              </a:rPr>
              <a:t>One common plug-in supports Java</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Java can be used to create a separate program called a Java applet</a:t>
            </a:r>
          </a:p>
          <a:p>
            <a:pPr>
              <a:lnSpc>
                <a:spcPct val="100000"/>
              </a:lnSpc>
            </a:pPr>
            <a:r>
              <a:rPr lang="en-US" dirty="0" smtClean="0">
                <a:solidFill>
                  <a:schemeClr val="tx1"/>
                </a:solidFill>
                <a:latin typeface="Arial" panose="020B0604020202020204" pitchFamily="34" charset="0"/>
                <a:cs typeface="Arial" panose="020B0604020202020204" pitchFamily="34" charset="0"/>
              </a:rPr>
              <a:t>Most widely used plug-ins for web browsers: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Java, Adobe Flash player, Apple QuickTime, and Adobe Acrobat Reader</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56119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Plug-Ins (2 of 2)</a:t>
            </a:r>
          </a:p>
        </p:txBody>
      </p:sp>
      <p:pic>
        <p:nvPicPr>
          <p:cNvPr id="6" name="Picture 5" descr="Figure 5-14 Java applet. An illustration shows the process of execution of Java Script from Web server to User’s computer. In the webserver an H T M L document shows the image of a man standing, the image is embedded with Java Script. The H T M L document with JavaScript is downloaded to the user’s computer. When the user’s computer accesses the browser the document indicates that the man is runn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7747" y="1862137"/>
            <a:ext cx="5594906" cy="344634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97739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Add-Ons (1 of 2)</a:t>
            </a:r>
          </a:p>
        </p:txBody>
      </p:sp>
      <p:sp>
        <p:nvSpPr>
          <p:cNvPr id="3" name="Content Placeholder 2"/>
          <p:cNvSpPr>
            <a:spLocks noGrp="1"/>
          </p:cNvSpPr>
          <p:nvPr>
            <p:ph idx="1"/>
          </p:nvPr>
        </p:nvSpPr>
        <p:spPr>
          <a:xfrm>
            <a:off x="365125" y="1538818"/>
            <a:ext cx="8415338" cy="4247317"/>
          </a:xfrm>
        </p:spPr>
        <p:txBody>
          <a:bodyPr/>
          <a:lstStyle/>
          <a:p>
            <a:pPr>
              <a:lnSpc>
                <a:spcPct val="100000"/>
              </a:lnSpc>
            </a:pPr>
            <a:r>
              <a:rPr lang="en-US" sz="1800" dirty="0" smtClean="0">
                <a:solidFill>
                  <a:schemeClr val="tx1"/>
                </a:solidFill>
                <a:latin typeface="Arial" panose="020B0604020202020204" pitchFamily="34" charset="0"/>
                <a:cs typeface="Arial" panose="020B0604020202020204" pitchFamily="34" charset="0"/>
              </a:rPr>
              <a:t>Add-ons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Add a greater degree of functionality to the web browser</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Add-ons can do the following:</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Create additional web browser toolbars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Change browser menus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Be aware of other tabs open in the same browser</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Process the content of every webpage that is loaded</a:t>
            </a:r>
          </a:p>
          <a:p>
            <a:pPr>
              <a:lnSpc>
                <a:spcPct val="100000"/>
              </a:lnSpc>
            </a:pPr>
            <a:r>
              <a:rPr lang="en-US" sz="1800" dirty="0" smtClean="0">
                <a:solidFill>
                  <a:schemeClr val="tx1"/>
                </a:solidFill>
                <a:latin typeface="Arial" panose="020B0604020202020204" pitchFamily="34" charset="0"/>
                <a:cs typeface="Arial" panose="020B0604020202020204" pitchFamily="34" charset="0"/>
              </a:rPr>
              <a:t>Due to the risks associated with extensions, plug-ins, and add-ons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Efforts are being made to minimize them</a:t>
            </a:r>
          </a:p>
          <a:p>
            <a:pPr lvl="1">
              <a:lnSpc>
                <a:spcPct val="100000"/>
              </a:lnSpc>
            </a:pPr>
            <a:r>
              <a:rPr lang="en-US" dirty="0" smtClean="0">
                <a:solidFill>
                  <a:schemeClr val="tx1"/>
                </a:solidFill>
                <a:latin typeface="Arial" panose="020B0604020202020204" pitchFamily="34" charset="0"/>
                <a:cs typeface="Arial" panose="020B0604020202020204" pitchFamily="34" charset="0"/>
              </a:rPr>
              <a:t>Some web browsers now block plug-ins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H</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M</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5 standardizes sound and video formats so that plug-ins like Flash are no longer needed</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28900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Add-Ons (2 of 2)</a:t>
            </a:r>
          </a:p>
        </p:txBody>
      </p:sp>
      <p:graphicFrame>
        <p:nvGraphicFramePr>
          <p:cNvPr id="5" name="Table 4" descr="A table titled, Browser additions. The table has 3 rows and 5 columns. The columns have the following headings from left to right, name, description, location, browser support, examples. The row entries are as follows. Row 1: name, extension; description, written in java script and has wider access to privileges; location, part of web browser; browser support, only works with a specific browser; examples, download selective links on webpage, display specific fonts. Row 2: name, plug-in; description, links to external programs; location, outside of web browser; browser support, compatible with many different browsers; examples, audio, video, pdf file display. Row 3: name, add-on; description, adds functionality to browser itself; location, part of web browser; browser support, only works with a specific browser; examples, dictionary and language packs."/>
          <p:cNvGraphicFramePr>
            <a:graphicFrameLocks noGrp="1"/>
          </p:cNvGraphicFramePr>
          <p:nvPr>
            <p:extLst>
              <p:ext uri="{D42A27DB-BD31-4B8C-83A1-F6EECF244321}">
                <p14:modId xmlns:p14="http://schemas.microsoft.com/office/powerpoint/2010/main" val="1267585170"/>
              </p:ext>
            </p:extLst>
          </p:nvPr>
        </p:nvGraphicFramePr>
        <p:xfrm>
          <a:off x="838200" y="2286000"/>
          <a:ext cx="7848600" cy="2667000"/>
        </p:xfrm>
        <a:graphic>
          <a:graphicData uri="http://schemas.openxmlformats.org/drawingml/2006/table">
            <a:tbl>
              <a:tblPr firstRow="1" bandRow="1">
                <a:tableStyleId>{5C22544A-7EE6-4342-B048-85BDC9FD1C3A}</a:tableStyleId>
              </a:tblPr>
              <a:tblGrid>
                <a:gridCol w="1000312">
                  <a:extLst>
                    <a:ext uri="{9D8B030D-6E8A-4147-A177-3AD203B41FA5}">
                      <a16:colId xmlns:a16="http://schemas.microsoft.com/office/drawing/2014/main" xmlns="" val="20000"/>
                    </a:ext>
                  </a:extLst>
                </a:gridCol>
                <a:gridCol w="1923677">
                  <a:extLst>
                    <a:ext uri="{9D8B030D-6E8A-4147-A177-3AD203B41FA5}">
                      <a16:colId xmlns:a16="http://schemas.microsoft.com/office/drawing/2014/main" xmlns="" val="20001"/>
                    </a:ext>
                  </a:extLst>
                </a:gridCol>
                <a:gridCol w="1308100">
                  <a:extLst>
                    <a:ext uri="{9D8B030D-6E8A-4147-A177-3AD203B41FA5}">
                      <a16:colId xmlns:a16="http://schemas.microsoft.com/office/drawing/2014/main" xmlns="" val="20002"/>
                    </a:ext>
                  </a:extLst>
                </a:gridCol>
                <a:gridCol w="1940111">
                  <a:extLst>
                    <a:ext uri="{9D8B030D-6E8A-4147-A177-3AD203B41FA5}">
                      <a16:colId xmlns:a16="http://schemas.microsoft.com/office/drawing/2014/main" xmlns="" val="20003"/>
                    </a:ext>
                  </a:extLst>
                </a:gridCol>
                <a:gridCol w="1676400">
                  <a:extLst>
                    <a:ext uri="{9D8B030D-6E8A-4147-A177-3AD203B41FA5}">
                      <a16:colId xmlns:a16="http://schemas.microsoft.com/office/drawing/2014/main" xmlns="" val="20004"/>
                    </a:ext>
                  </a:extLst>
                </a:gridCol>
              </a:tblGrid>
              <a:tr h="440184">
                <a:tc>
                  <a:txBody>
                    <a:bodyPr/>
                    <a:lstStyle/>
                    <a:p>
                      <a:r>
                        <a:rPr lang="en-US" sz="1400" dirty="0" smtClean="0">
                          <a:solidFill>
                            <a:schemeClr val="tx1"/>
                          </a:solidFill>
                          <a:latin typeface="Arial" panose="020B0604020202020204" pitchFamily="34" charset="0"/>
                          <a:cs typeface="Arial" panose="020B0604020202020204" pitchFamily="34" charset="0"/>
                        </a:rPr>
                        <a:t>Name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Description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Location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Browser support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Examples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983942">
                <a:tc>
                  <a:txBody>
                    <a:bodyPr/>
                    <a:lstStyle/>
                    <a:p>
                      <a:r>
                        <a:rPr lang="en-US" sz="1400" dirty="0" smtClean="0">
                          <a:solidFill>
                            <a:schemeClr val="tx1"/>
                          </a:solidFill>
                          <a:latin typeface="Arial" panose="020B0604020202020204" pitchFamily="34" charset="0"/>
                          <a:cs typeface="Arial" panose="020B0604020202020204" pitchFamily="34" charset="0"/>
                        </a:rPr>
                        <a:t>Extension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Written in JavaScript and has wider access to privileges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Part of web browser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Only works with a specific browser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Download selective</a:t>
                      </a:r>
                      <a:r>
                        <a:rPr lang="en-US" sz="1400" baseline="0" dirty="0" smtClean="0">
                          <a:solidFill>
                            <a:schemeClr val="tx1"/>
                          </a:solidFill>
                          <a:latin typeface="Arial" panose="020B0604020202020204" pitchFamily="34" charset="0"/>
                          <a:cs typeface="Arial" panose="020B0604020202020204" pitchFamily="34" charset="0"/>
                        </a:rPr>
                        <a:t> links on webpages, display specific fonts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621437">
                <a:tc>
                  <a:txBody>
                    <a:bodyPr/>
                    <a:lstStyle/>
                    <a:p>
                      <a:r>
                        <a:rPr lang="en-US" sz="1400" dirty="0" smtClean="0">
                          <a:solidFill>
                            <a:schemeClr val="tx1"/>
                          </a:solidFill>
                          <a:latin typeface="Arial" panose="020B0604020202020204" pitchFamily="34" charset="0"/>
                          <a:cs typeface="Arial" panose="020B0604020202020204" pitchFamily="34" charset="0"/>
                        </a:rPr>
                        <a:t>Plug-in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Links to external programs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Outside of web browser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Compatible with many</a:t>
                      </a:r>
                      <a:r>
                        <a:rPr lang="en-US" sz="1400" baseline="0" dirty="0" smtClean="0">
                          <a:solidFill>
                            <a:schemeClr val="tx1"/>
                          </a:solidFill>
                          <a:latin typeface="Arial" panose="020B0604020202020204" pitchFamily="34" charset="0"/>
                          <a:cs typeface="Arial" panose="020B0604020202020204" pitchFamily="34" charset="0"/>
                        </a:rPr>
                        <a:t> different browsers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Audio,</a:t>
                      </a:r>
                      <a:r>
                        <a:rPr lang="en-US" sz="1400" baseline="0" dirty="0" smtClean="0">
                          <a:solidFill>
                            <a:schemeClr val="tx1"/>
                          </a:solidFill>
                          <a:latin typeface="Arial" panose="020B0604020202020204" pitchFamily="34" charset="0"/>
                          <a:cs typeface="Arial" panose="020B0604020202020204" pitchFamily="34" charset="0"/>
                        </a:rPr>
                        <a:t> video, P</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D</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F file display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621437">
                <a:tc>
                  <a:txBody>
                    <a:bodyPr/>
                    <a:lstStyle/>
                    <a:p>
                      <a:r>
                        <a:rPr lang="en-US" sz="1400" dirty="0" smtClean="0">
                          <a:solidFill>
                            <a:schemeClr val="tx1"/>
                          </a:solidFill>
                          <a:latin typeface="Arial" panose="020B0604020202020204" pitchFamily="34" charset="0"/>
                          <a:cs typeface="Arial" panose="020B0604020202020204" pitchFamily="34" charset="0"/>
                        </a:rPr>
                        <a:t>Add-on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Adds functionality to browser itself</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Part of the web browser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Only works with a specific browser </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Dictionary and language packs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62618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Review Questions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295400"/>
            <a:ext cx="8415338" cy="5186035"/>
          </a:xfrm>
        </p:spPr>
        <p:txBody>
          <a:bodyPr/>
          <a:lstStyle/>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What </a:t>
            </a:r>
            <a:r>
              <a:rPr lang="en-US" sz="1100" b="1" dirty="0">
                <a:solidFill>
                  <a:schemeClr val="tx1"/>
                </a:solidFill>
                <a:latin typeface="Arial" panose="020B0604020202020204" pitchFamily="34" charset="0"/>
                <a:cs typeface="Arial" panose="020B0604020202020204" pitchFamily="34" charset="0"/>
              </a:rPr>
              <a:t>kind of attack is performed by an attacker who takes advantage of the inadvertent and unauthorized access built through three succeeding systems that all trust one another?</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privilege </a:t>
            </a:r>
            <a:r>
              <a:rPr lang="en-US" sz="1100" dirty="0">
                <a:solidFill>
                  <a:schemeClr val="tx1"/>
                </a:solidFill>
                <a:latin typeface="Arial" panose="020B0604020202020204" pitchFamily="34" charset="0"/>
                <a:cs typeface="Arial" panose="020B0604020202020204" pitchFamily="34" charset="0"/>
              </a:rPr>
              <a:t>escalation</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cross-site </a:t>
            </a:r>
            <a:r>
              <a:rPr lang="en-US" sz="1100" dirty="0">
                <a:solidFill>
                  <a:schemeClr val="tx1"/>
                </a:solidFill>
                <a:latin typeface="Arial" panose="020B0604020202020204" pitchFamily="34" charset="0"/>
                <a:cs typeface="Arial" panose="020B0604020202020204" pitchFamily="34" charset="0"/>
              </a:rPr>
              <a:t>attack</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horizontal </a:t>
            </a:r>
            <a:r>
              <a:rPr lang="en-US" sz="1100" dirty="0">
                <a:solidFill>
                  <a:schemeClr val="tx1"/>
                </a:solidFill>
                <a:latin typeface="Arial" panose="020B0604020202020204" pitchFamily="34" charset="0"/>
                <a:cs typeface="Arial" panose="020B0604020202020204" pitchFamily="34" charset="0"/>
              </a:rPr>
              <a:t>access attack</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transverse </a:t>
            </a:r>
            <a:r>
              <a:rPr lang="en-US" sz="1100" dirty="0">
                <a:solidFill>
                  <a:schemeClr val="tx1"/>
                </a:solidFill>
                <a:latin typeface="Arial" panose="020B0604020202020204" pitchFamily="34" charset="0"/>
                <a:cs typeface="Arial" panose="020B0604020202020204" pitchFamily="34" charset="0"/>
              </a:rPr>
              <a:t>attack</a:t>
            </a: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What </a:t>
            </a:r>
            <a:r>
              <a:rPr lang="en-US" sz="1100" b="1" dirty="0">
                <a:solidFill>
                  <a:schemeClr val="tx1"/>
                </a:solidFill>
                <a:latin typeface="Arial" panose="020B0604020202020204" pitchFamily="34" charset="0"/>
                <a:cs typeface="Arial" panose="020B0604020202020204" pitchFamily="34" charset="0"/>
              </a:rPr>
              <a:t>is the difference between a </a:t>
            </a:r>
            <a:r>
              <a:rPr lang="en-US" sz="1100" b="1" dirty="0" err="1">
                <a:solidFill>
                  <a:schemeClr val="tx1"/>
                </a:solidFill>
                <a:latin typeface="Arial" panose="020B0604020202020204" pitchFamily="34" charset="0"/>
                <a:cs typeface="Arial" panose="020B0604020202020204" pitchFamily="34" charset="0"/>
              </a:rPr>
              <a:t>DoS</a:t>
            </a:r>
            <a:r>
              <a:rPr lang="en-US" sz="1100" b="1" dirty="0">
                <a:solidFill>
                  <a:schemeClr val="tx1"/>
                </a:solidFill>
                <a:latin typeface="Arial" panose="020B0604020202020204" pitchFamily="34" charset="0"/>
                <a:cs typeface="Arial" panose="020B0604020202020204" pitchFamily="34" charset="0"/>
              </a:rPr>
              <a:t> and a DDoS attack?</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a:t>
            </a:r>
            <a:r>
              <a:rPr lang="en-US" sz="1100" dirty="0" err="1" smtClean="0">
                <a:solidFill>
                  <a:schemeClr val="tx1"/>
                </a:solidFill>
                <a:latin typeface="Arial" panose="020B0604020202020204" pitchFamily="34" charset="0"/>
                <a:cs typeface="Arial" panose="020B0604020202020204" pitchFamily="34" charset="0"/>
              </a:rPr>
              <a:t>DoS</a:t>
            </a:r>
            <a:r>
              <a:rPr lang="en-US" sz="1100" dirty="0" smtClean="0">
                <a:solidFill>
                  <a:schemeClr val="tx1"/>
                </a:solidFill>
                <a:latin typeface="Arial" panose="020B0604020202020204" pitchFamily="34" charset="0"/>
                <a:cs typeface="Arial" panose="020B0604020202020204" pitchFamily="34" charset="0"/>
              </a:rPr>
              <a:t> </a:t>
            </a:r>
            <a:r>
              <a:rPr lang="en-US" sz="1100" dirty="0">
                <a:solidFill>
                  <a:schemeClr val="tx1"/>
                </a:solidFill>
                <a:latin typeface="Arial" panose="020B0604020202020204" pitchFamily="34" charset="0"/>
                <a:cs typeface="Arial" panose="020B0604020202020204" pitchFamily="34" charset="0"/>
              </a:rPr>
              <a:t>attacks are faster than DDoS attacks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a:t>
            </a:r>
            <a:r>
              <a:rPr lang="en-US" sz="1100" dirty="0" err="1" smtClean="0">
                <a:solidFill>
                  <a:schemeClr val="tx1"/>
                </a:solidFill>
                <a:latin typeface="Arial" panose="020B0604020202020204" pitchFamily="34" charset="0"/>
                <a:cs typeface="Arial" panose="020B0604020202020204" pitchFamily="34" charset="0"/>
              </a:rPr>
              <a:t>DoS</a:t>
            </a:r>
            <a:r>
              <a:rPr lang="en-US" sz="1100" dirty="0" smtClean="0">
                <a:solidFill>
                  <a:schemeClr val="tx1"/>
                </a:solidFill>
                <a:latin typeface="Arial" panose="020B0604020202020204" pitchFamily="34" charset="0"/>
                <a:cs typeface="Arial" panose="020B0604020202020204" pitchFamily="34" charset="0"/>
              </a:rPr>
              <a:t> </a:t>
            </a:r>
            <a:r>
              <a:rPr lang="en-US" sz="1100" dirty="0">
                <a:solidFill>
                  <a:schemeClr val="tx1"/>
                </a:solidFill>
                <a:latin typeface="Arial" panose="020B0604020202020204" pitchFamily="34" charset="0"/>
                <a:cs typeface="Arial" panose="020B0604020202020204" pitchFamily="34" charset="0"/>
              </a:rPr>
              <a:t>attacks use fewer computers than DDoS attacks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a:t>
            </a:r>
            <a:r>
              <a:rPr lang="en-US" sz="1100" dirty="0" err="1" smtClean="0">
                <a:solidFill>
                  <a:schemeClr val="tx1"/>
                </a:solidFill>
                <a:latin typeface="Arial" panose="020B0604020202020204" pitchFamily="34" charset="0"/>
                <a:cs typeface="Arial" panose="020B0604020202020204" pitchFamily="34" charset="0"/>
              </a:rPr>
              <a:t>DoS</a:t>
            </a:r>
            <a:r>
              <a:rPr lang="en-US" sz="1100" dirty="0" smtClean="0">
                <a:solidFill>
                  <a:schemeClr val="tx1"/>
                </a:solidFill>
                <a:latin typeface="Arial" panose="020B0604020202020204" pitchFamily="34" charset="0"/>
                <a:cs typeface="Arial" panose="020B0604020202020204" pitchFamily="34" charset="0"/>
              </a:rPr>
              <a:t> </a:t>
            </a:r>
            <a:r>
              <a:rPr lang="en-US" sz="1100" dirty="0">
                <a:solidFill>
                  <a:schemeClr val="tx1"/>
                </a:solidFill>
                <a:latin typeface="Arial" panose="020B0604020202020204" pitchFamily="34" charset="0"/>
                <a:cs typeface="Arial" panose="020B0604020202020204" pitchFamily="34" charset="0"/>
              </a:rPr>
              <a:t>attacks do not use DNS servers as DDoS attacks do</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a:t>
            </a:r>
            <a:r>
              <a:rPr lang="en-US" sz="1100" dirty="0" err="1" smtClean="0">
                <a:solidFill>
                  <a:schemeClr val="tx1"/>
                </a:solidFill>
                <a:latin typeface="Arial" panose="020B0604020202020204" pitchFamily="34" charset="0"/>
                <a:cs typeface="Arial" panose="020B0604020202020204" pitchFamily="34" charset="0"/>
              </a:rPr>
              <a:t>DoS</a:t>
            </a:r>
            <a:r>
              <a:rPr lang="en-US" sz="1100" dirty="0" smtClean="0">
                <a:solidFill>
                  <a:schemeClr val="tx1"/>
                </a:solidFill>
                <a:latin typeface="Arial" panose="020B0604020202020204" pitchFamily="34" charset="0"/>
                <a:cs typeface="Arial" panose="020B0604020202020204" pitchFamily="34" charset="0"/>
              </a:rPr>
              <a:t> </a:t>
            </a:r>
            <a:r>
              <a:rPr lang="en-US" sz="1100" dirty="0">
                <a:solidFill>
                  <a:schemeClr val="tx1"/>
                </a:solidFill>
                <a:latin typeface="Arial" panose="020B0604020202020204" pitchFamily="34" charset="0"/>
                <a:cs typeface="Arial" panose="020B0604020202020204" pitchFamily="34" charset="0"/>
              </a:rPr>
              <a:t>attacks user more memory than a DDoS attack</a:t>
            </a: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DNS </a:t>
            </a:r>
            <a:r>
              <a:rPr lang="en-US" sz="1100" b="1" dirty="0">
                <a:solidFill>
                  <a:schemeClr val="tx1"/>
                </a:solidFill>
                <a:latin typeface="Arial" panose="020B0604020202020204" pitchFamily="34" charset="0"/>
                <a:cs typeface="Arial" panose="020B0604020202020204" pitchFamily="34" charset="0"/>
              </a:rPr>
              <a:t>poisoning _____.</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floods </a:t>
            </a:r>
            <a:r>
              <a:rPr lang="en-US" sz="1100" dirty="0">
                <a:solidFill>
                  <a:schemeClr val="tx1"/>
                </a:solidFill>
                <a:latin typeface="Arial" panose="020B0604020202020204" pitchFamily="34" charset="0"/>
                <a:cs typeface="Arial" panose="020B0604020202020204" pitchFamily="34" charset="0"/>
              </a:rPr>
              <a:t>a DNS server with requests until it can no longer respond</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is </a:t>
            </a:r>
            <a:r>
              <a:rPr lang="en-US" sz="1100" dirty="0">
                <a:solidFill>
                  <a:schemeClr val="tx1"/>
                </a:solidFill>
                <a:latin typeface="Arial" panose="020B0604020202020204" pitchFamily="34" charset="0"/>
                <a:cs typeface="Arial" panose="020B0604020202020204" pitchFamily="34" charset="0"/>
              </a:rPr>
              <a:t>rarely found today due to the use of host tables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substitutes </a:t>
            </a:r>
            <a:r>
              <a:rPr lang="en-US" sz="1100" dirty="0">
                <a:solidFill>
                  <a:schemeClr val="tx1"/>
                </a:solidFill>
                <a:latin typeface="Arial" panose="020B0604020202020204" pitchFamily="34" charset="0"/>
                <a:cs typeface="Arial" panose="020B0604020202020204" pitchFamily="34" charset="0"/>
              </a:rPr>
              <a:t>DNS addresses so that the computer is automatically redirected to another device </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is </a:t>
            </a:r>
            <a:r>
              <a:rPr lang="en-US" sz="1100" dirty="0">
                <a:solidFill>
                  <a:schemeClr val="tx1"/>
                </a:solidFill>
                <a:latin typeface="Arial" panose="020B0604020202020204" pitchFamily="34" charset="0"/>
                <a:cs typeface="Arial" panose="020B0604020202020204" pitchFamily="34" charset="0"/>
              </a:rPr>
              <a:t>the same as ARP poisoning</a:t>
            </a:r>
          </a:p>
          <a:p>
            <a:pPr marL="0" indent="0">
              <a:lnSpc>
                <a:spcPct val="100000"/>
              </a:lnSpc>
              <a:buNone/>
            </a:pPr>
            <a:endParaRPr lang="en-US" sz="11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7457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1000"/>
                                  </p:stCondLst>
                                  <p:childTnLst>
                                    <p:animClr clrSpc="rgb" dir="cw">
                                      <p:cBhvr override="childStyle">
                                        <p:cTn id="6" dur="10" fill="hold"/>
                                        <p:tgtEl>
                                          <p:spTgt spid="3">
                                            <p:txEl>
                                              <p:pRg st="1" end="1"/>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1000"/>
                                  </p:stCondLst>
                                  <p:childTnLst>
                                    <p:animClr clrSpc="rgb" dir="cw">
                                      <p:cBhvr override="childStyle">
                                        <p:cTn id="10" dur="10" fill="hold"/>
                                        <p:tgtEl>
                                          <p:spTgt spid="3">
                                            <p:txEl>
                                              <p:pRg st="7" end="7"/>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1000"/>
                                  </p:stCondLst>
                                  <p:childTnLst>
                                    <p:animClr clrSpc="rgb" dir="cw">
                                      <p:cBhvr override="childStyle">
                                        <p:cTn id="14" dur="10" fill="hold"/>
                                        <p:tgtEl>
                                          <p:spTgt spid="3">
                                            <p:txEl>
                                              <p:pRg st="13" end="13"/>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Man-in-the-Middle (</a:t>
            </a:r>
            <a:r>
              <a:rPr lang="en-US" sz="2800" b="1" dirty="0" smtClean="0">
                <a:solidFill>
                  <a:srgbClr val="0080A9"/>
                </a:solidFill>
                <a:latin typeface="Arial" panose="020B0604020202020204" pitchFamily="34" charset="0"/>
                <a:cs typeface="Arial" panose="020B0604020202020204" pitchFamily="34" charset="0"/>
              </a:rPr>
              <a:t>M</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T</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M</a:t>
            </a:r>
            <a:r>
              <a:rPr lang="en-US" sz="2800" b="1" dirty="0">
                <a:solidFill>
                  <a:srgbClr val="0080A9"/>
                </a:solidFill>
                <a:latin typeface="Arial" panose="020B0604020202020204" pitchFamily="34" charset="0"/>
                <a:cs typeface="Arial" panose="020B0604020202020204" pitchFamily="34" charset="0"/>
              </a:rPr>
              <a:t>) (1 of 2)</a:t>
            </a:r>
          </a:p>
        </p:txBody>
      </p:sp>
      <p:sp>
        <p:nvSpPr>
          <p:cNvPr id="3" name="Content Placeholder 2"/>
          <p:cNvSpPr>
            <a:spLocks noGrp="1"/>
          </p:cNvSpPr>
          <p:nvPr>
            <p:ph idx="1"/>
          </p:nvPr>
        </p:nvSpPr>
        <p:spPr>
          <a:xfrm>
            <a:off x="365125" y="1538818"/>
            <a:ext cx="8415338" cy="2046714"/>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Man-in-the-Middle attacks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Interception of legitimate communication and forging a fictitious response to the sender</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Two computers are sending and receiving data with a computer between them</a:t>
            </a:r>
          </a:p>
          <a:p>
            <a:pPr>
              <a:lnSpc>
                <a:spcPct val="100000"/>
              </a:lnSpc>
            </a:pPr>
            <a:r>
              <a:rPr lang="en-US" sz="1800" dirty="0" smtClean="0">
                <a:solidFill>
                  <a:schemeClr val="tx1"/>
                </a:solidFill>
                <a:latin typeface="Arial" panose="020B0604020202020204" pitchFamily="34" charset="0"/>
                <a:cs typeface="Arial" panose="020B0604020202020204" pitchFamily="34" charset="0"/>
              </a:rPr>
              <a:t>A M</a:t>
            </a:r>
            <a:r>
              <a:rPr lang="en-US" sz="10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M could occur between two users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However, many M</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M attacks are between a user and a server</a:t>
            </a:r>
            <a:endParaRPr lang="en-US" dirty="0">
              <a:solidFill>
                <a:schemeClr val="tx1"/>
              </a:solidFill>
              <a:latin typeface="Arial" panose="020B0604020202020204" pitchFamily="34" charset="0"/>
              <a:cs typeface="Arial" panose="020B0604020202020204" pitchFamily="34" charset="0"/>
            </a:endParaRPr>
          </a:p>
        </p:txBody>
      </p:sp>
      <p:pic>
        <p:nvPicPr>
          <p:cNvPr id="5" name="Picture 4" descr="Figure 5-1 Conceptual M I T M attack. A network-based MITM attack involves a threat actor who inserts himself into a conversation between two parties. The actor impersonates both parties to gain access to information they are sending to each other. Neither of the legitimate parties is aware of the presence of the threat actor and thus  communicate freely, thinking they are talking only to the authentic part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611529"/>
            <a:ext cx="3502152" cy="252679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51651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2)</a:t>
            </a:r>
          </a:p>
        </p:txBody>
      </p:sp>
      <p:sp>
        <p:nvSpPr>
          <p:cNvPr id="2" name="Content Placeholder 1"/>
          <p:cNvSpPr>
            <a:spLocks noGrp="1"/>
          </p:cNvSpPr>
          <p:nvPr>
            <p:ph idx="1"/>
          </p:nvPr>
        </p:nvSpPr>
        <p:spPr>
          <a:xfrm>
            <a:off x="365125" y="1538818"/>
            <a:ext cx="8415338" cy="4001095"/>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Some attacks are designed to intercept network communications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Man-in-the-middle and replay attacks are examples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Some types of attacks inject “poison” into a normal network process to facilitate an attack</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Whereas some attacks are directed at the network itself, other attacks are directed at network servers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Denial of service, 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amplification attack, and 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Y</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 flood attack are examples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 cross-site scripting (X</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attack is focused not on attacking a web application server, but on using the server to launch other attacks on computers that access it</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2)</a:t>
            </a:r>
          </a:p>
        </p:txBody>
      </p:sp>
      <p:sp>
        <p:nvSpPr>
          <p:cNvPr id="2" name="Content Placeholder 1"/>
          <p:cNvSpPr>
            <a:spLocks noGrp="1"/>
          </p:cNvSpPr>
          <p:nvPr>
            <p:ph idx="1"/>
          </p:nvPr>
        </p:nvSpPr>
        <p:spPr>
          <a:xfrm>
            <a:off x="365125" y="1538818"/>
            <a:ext cx="8415338" cy="3308598"/>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Several server attacks are the result of threat actors “commandeering” a technology and then using it for an attack</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Some attacks can target either a server or a client by “overflowing” areas of memory with instructions from the attacker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Most websites today rely heavily upon advertising revenue</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Several attacks attempt to use ads or manipulate the advertising system</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To provide enhanced features, virtually all websites today allow scripting code to be downloaded from the web server into the user’s web browser</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Man-in-the-Middle (</a:t>
            </a:r>
            <a:r>
              <a:rPr lang="en-US" sz="2800" b="1" dirty="0" smtClean="0">
                <a:solidFill>
                  <a:srgbClr val="0080A9"/>
                </a:solidFill>
                <a:latin typeface="Arial" panose="020B0604020202020204" pitchFamily="34" charset="0"/>
                <a:cs typeface="Arial" panose="020B0604020202020204" pitchFamily="34" charset="0"/>
              </a:rPr>
              <a:t>M</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T</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M</a:t>
            </a:r>
            <a:r>
              <a:rPr lang="en-US" sz="2800" b="1" dirty="0">
                <a:solidFill>
                  <a:srgbClr val="0080A9"/>
                </a:solidFill>
                <a:latin typeface="Arial" panose="020B0604020202020204" pitchFamily="34" charset="0"/>
                <a:cs typeface="Arial" panose="020B0604020202020204" pitchFamily="34" charset="0"/>
              </a:rPr>
              <a:t>) (2 of 2)</a:t>
            </a:r>
          </a:p>
        </p:txBody>
      </p:sp>
      <p:pic>
        <p:nvPicPr>
          <p:cNvPr id="6" name="Picture 5" descr="Figure 5-2 M I T M attack intercepting public key. An illustration shows the M I T M attack intercepting a public key between Bob and Alice. Bob to Alice: Send me your public key; Alice to Bob but intercepted by a third person in between: My public key is Ay B C D; third person to Bob: My public key is W X Y Z; Bob to Alice but intercepted by the third person: My account number is 1 2 3 4; third person to Alice: My account number is 6 7 8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8634" y="2667000"/>
            <a:ext cx="6793131" cy="150266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9261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Man-in-the-Browser (</a:t>
            </a:r>
            <a:r>
              <a:rPr lang="en-US" sz="2800" b="1" dirty="0" smtClean="0">
                <a:solidFill>
                  <a:srgbClr val="0080A9"/>
                </a:solidFill>
                <a:latin typeface="Arial" panose="020B0604020202020204" pitchFamily="34" charset="0"/>
                <a:cs typeface="Arial" panose="020B0604020202020204" pitchFamily="34" charset="0"/>
              </a:rPr>
              <a:t>M</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T</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B</a:t>
            </a:r>
            <a:r>
              <a:rPr lang="en-US" sz="2800" b="1" dirty="0">
                <a:solidFill>
                  <a:srgbClr val="0080A9"/>
                </a:solidFill>
                <a:latin typeface="Arial" panose="020B0604020202020204" pitchFamily="34" charset="0"/>
                <a:cs typeface="Arial" panose="020B0604020202020204" pitchFamily="34" charset="0"/>
              </a:rPr>
              <a:t>) (1 of 2)</a:t>
            </a:r>
          </a:p>
        </p:txBody>
      </p:sp>
      <p:sp>
        <p:nvSpPr>
          <p:cNvPr id="3" name="Content Placeholder 2"/>
          <p:cNvSpPr>
            <a:spLocks noGrp="1"/>
          </p:cNvSpPr>
          <p:nvPr>
            <p:ph idx="1"/>
          </p:nvPr>
        </p:nvSpPr>
        <p:spPr>
          <a:xfrm>
            <a:off x="365125" y="1538818"/>
            <a:ext cx="8245475" cy="421653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Man-in-the-browser (M</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B) attack intercepts communication between parties to steal or manipulate the data</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Occurs between a browser and the underlying computer</a:t>
            </a:r>
          </a:p>
          <a:p>
            <a:pPr>
              <a:lnSpc>
                <a:spcPct val="100000"/>
              </a:lnSpc>
            </a:pPr>
            <a:r>
              <a:rPr lang="en-US" dirty="0" smtClean="0">
                <a:solidFill>
                  <a:schemeClr val="tx1"/>
                </a:solidFill>
                <a:latin typeface="Arial" panose="020B0604020202020204" pitchFamily="34" charset="0"/>
                <a:cs typeface="Arial" panose="020B0604020202020204" pitchFamily="34" charset="0"/>
              </a:rPr>
              <a:t>A M</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B attack usually begins with a Trojan infecting the computer and installing an “extension” into the browser configuration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When the browser is launched the extension is activated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Extension waits for a specific webpage in which a user enters information such as account number and password for a financial institution </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When users click “Submit” the extension captures all the data from the fields on the form</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May even modify some of the data</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2683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Man-in-the-Browser (</a:t>
            </a:r>
            <a:r>
              <a:rPr lang="en-US" sz="2800" b="1" dirty="0" smtClean="0">
                <a:solidFill>
                  <a:srgbClr val="0080A9"/>
                </a:solidFill>
                <a:latin typeface="Arial" panose="020B0604020202020204" pitchFamily="34" charset="0"/>
                <a:cs typeface="Arial" panose="020B0604020202020204" pitchFamily="34" charset="0"/>
              </a:rPr>
              <a:t>M</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I</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T</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B</a:t>
            </a:r>
            <a:r>
              <a:rPr lang="en-US" sz="2800" b="1" dirty="0">
                <a:solidFill>
                  <a:srgbClr val="0080A9"/>
                </a:solidFill>
                <a:latin typeface="Arial" panose="020B0604020202020204" pitchFamily="34" charset="0"/>
                <a:cs typeface="Arial" panose="020B0604020202020204" pitchFamily="34" charset="0"/>
              </a:rPr>
              <a:t>) (2 of 2)</a:t>
            </a:r>
          </a:p>
        </p:txBody>
      </p:sp>
      <p:sp>
        <p:nvSpPr>
          <p:cNvPr id="3" name="Content Placeholder 2"/>
          <p:cNvSpPr>
            <a:spLocks noGrp="1"/>
          </p:cNvSpPr>
          <p:nvPr>
            <p:ph idx="1"/>
          </p:nvPr>
        </p:nvSpPr>
        <p:spPr>
          <a:xfrm>
            <a:off x="365125" y="1538818"/>
            <a:ext cx="8415338" cy="2385268"/>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Advantages to a M</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B attack: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Most </a:t>
            </a: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B </a:t>
            </a:r>
            <a:r>
              <a:rPr lang="en-US" sz="2000" dirty="0" smtClean="0">
                <a:solidFill>
                  <a:schemeClr val="tx1"/>
                </a:solidFill>
                <a:latin typeface="Arial" panose="020B0604020202020204" pitchFamily="34" charset="0"/>
                <a:cs typeface="Arial" panose="020B0604020202020204" pitchFamily="34" charset="0"/>
              </a:rPr>
              <a:t>attacks are distributed through a Trojan browser extension making it difficult to recognize that malicious code has been installed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An infected </a:t>
            </a: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B </a:t>
            </a:r>
            <a:r>
              <a:rPr lang="en-US" sz="2000" dirty="0" smtClean="0">
                <a:solidFill>
                  <a:schemeClr val="tx1"/>
                </a:solidFill>
                <a:latin typeface="Arial" panose="020B0604020202020204" pitchFamily="34" charset="0"/>
                <a:cs typeface="Arial" panose="020B0604020202020204" pitchFamily="34" charset="0"/>
              </a:rPr>
              <a:t>browser might remain dormant for months until triggered by the user visiting a targeted website</a:t>
            </a:r>
          </a:p>
          <a:p>
            <a:pPr lvl="1">
              <a:lnSpc>
                <a:spcPct val="100000"/>
              </a:lnSpc>
            </a:pP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B </a:t>
            </a:r>
            <a:r>
              <a:rPr lang="en-US" sz="2000" dirty="0" smtClean="0">
                <a:solidFill>
                  <a:schemeClr val="tx1"/>
                </a:solidFill>
                <a:latin typeface="Arial" panose="020B0604020202020204" pitchFamily="34" charset="0"/>
                <a:cs typeface="Arial" panose="020B0604020202020204" pitchFamily="34" charset="0"/>
              </a:rPr>
              <a:t>software resides exclusively within the web browser, making it difficult for standard anti-malware software to detect it</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3467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Replay</a:t>
            </a:r>
          </a:p>
        </p:txBody>
      </p:sp>
      <p:sp>
        <p:nvSpPr>
          <p:cNvPr id="3" name="Content Placeholder 2"/>
          <p:cNvSpPr>
            <a:spLocks noGrp="1"/>
          </p:cNvSpPr>
          <p:nvPr>
            <p:ph idx="1"/>
          </p:nvPr>
        </p:nvSpPr>
        <p:spPr>
          <a:xfrm>
            <a:off x="365125" y="1538818"/>
            <a:ext cx="8415338" cy="360098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Replay attacks </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Attacker makes copy of transmission before sending it to the original recipient</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Uses copy at a later time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capturing logon credentials</a:t>
            </a:r>
          </a:p>
          <a:p>
            <a:pPr>
              <a:lnSpc>
                <a:spcPct val="100000"/>
              </a:lnSpc>
            </a:pPr>
            <a:r>
              <a:rPr lang="en-US" dirty="0" smtClean="0">
                <a:solidFill>
                  <a:schemeClr val="tx1"/>
                </a:solidFill>
                <a:latin typeface="Arial" panose="020B0604020202020204" pitchFamily="34" charset="0"/>
                <a:cs typeface="Arial" panose="020B0604020202020204" pitchFamily="34" charset="0"/>
              </a:rPr>
              <a:t>Methods to prevent replay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Both sides can negotiate and create a random key that is valid for a limited period or for a specific  process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 timestamps in all messages and reject any message that fall outside of a normal window of time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69781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2"/>
  <p:tag name="MMPROD_UIDATA" val="&lt;database version=&quot;6.0&quot;&gt;&lt;object type=&quot;1&quot; unique_id=&quot;10001&quot;&gt;&lt;object type=&quot;8&quot; unique_id=&quot;11067&quot;&gt;&lt;/object&gt;&lt;object type=&quot;2&quot; unique_id=&quot;11068&quot;&gt;&lt;object type=&quot;3&quot; unique_id=&quot;11069&quot;&gt;&lt;property id=&quot;20148&quot; value=&quot;5&quot;/&gt;&lt;property id=&quot;20300&quot; value=&quot;Slide 1 - &amp;quot;CompTIA Security+ Guide to Network Security Fundamentals, Sixth Edition&amp;quot;&quot;/&gt;&lt;property id=&quot;20307&quot; value=&quot;356&quot;/&gt;&lt;/object&gt;&lt;object type=&quot;3&quot; unique_id=&quot;11070&quot;&gt;&lt;property id=&quot;20148&quot; value=&quot;5&quot;/&gt;&lt;property id=&quot;20300&quot; value=&quot;Slide 2 - &amp;quot;Objectives&amp;quot;&quot;/&gt;&lt;property id=&quot;20307&quot; value=&quot;257&quot;/&gt;&lt;/object&gt;&lt;object type=&quot;3&quot; unique_id=&quot;11071&quot;&gt;&lt;property id=&quot;20148&quot; value=&quot;5&quot;/&gt;&lt;property id=&quot;20300&quot; value=&quot;Slide 3 - &amp;quot;Networking-Based Attacks&amp;quot;&quot;/&gt;&lt;property id=&quot;20307&quot; value=&quot;309&quot;/&gt;&lt;/object&gt;&lt;object type=&quot;3&quot; unique_id=&quot;11072&quot;&gt;&lt;property id=&quot;20148&quot; value=&quot;5&quot;/&gt;&lt;property id=&quot;20300&quot; value=&quot;Slide 4 - &amp;quot;Interception&amp;quot;&quot;/&gt;&lt;property id=&quot;20307&quot; value=&quot;310&quot;/&gt;&lt;/object&gt;&lt;object type=&quot;3&quot; unique_id=&quot;11073&quot;&gt;&lt;property id=&quot;20148&quot; value=&quot;5&quot;/&gt;&lt;property id=&quot;20300&quot; value=&quot;Slide 5 - &amp;quot;Man-in-the-Middle (M I T M) (1 of 2)&amp;quot;&quot;/&gt;&lt;property id=&quot;20307&quot; value=&quot;311&quot;/&gt;&lt;/object&gt;&lt;object type=&quot;3&quot; unique_id=&quot;11074&quot;&gt;&lt;property id=&quot;20148&quot; value=&quot;5&quot;/&gt;&lt;property id=&quot;20300&quot; value=&quot;Slide 6 - &amp;quot;Man-in-the-Middle (M I T M) (2 of 2)&amp;quot;&quot;/&gt;&lt;property id=&quot;20307&quot; value=&quot;312&quot;/&gt;&lt;/object&gt;&lt;object type=&quot;3&quot; unique_id=&quot;11075&quot;&gt;&lt;property id=&quot;20148&quot; value=&quot;5&quot;/&gt;&lt;property id=&quot;20300&quot; value=&quot;Slide 7 - &amp;quot;Man-in-the-Browser (M I T B) (1 of 2)&amp;quot;&quot;/&gt;&lt;property id=&quot;20307&quot; value=&quot;313&quot;/&gt;&lt;/object&gt;&lt;object type=&quot;3&quot; unique_id=&quot;11076&quot;&gt;&lt;property id=&quot;20148&quot; value=&quot;5&quot;/&gt;&lt;property id=&quot;20300&quot; value=&quot;Slide 8 - &amp;quot;Man-in-the-Browser (M I T B) (2 of 2)&amp;quot;&quot;/&gt;&lt;property id=&quot;20307&quot; value=&quot;314&quot;/&gt;&lt;/object&gt;&lt;object type=&quot;3&quot; unique_id=&quot;11077&quot;&gt;&lt;property id=&quot;20148&quot; value=&quot;5&quot;/&gt;&lt;property id=&quot;20300&quot; value=&quot;Slide 9 - &amp;quot;Replay&amp;quot;&quot;/&gt;&lt;property id=&quot;20307&quot; value=&quot;315&quot;/&gt;&lt;/object&gt;&lt;object type=&quot;3&quot; unique_id=&quot;11078&quot;&gt;&lt;property id=&quot;20148&quot; value=&quot;5&quot;/&gt;&lt;property id=&quot;20300&quot; value=&quot;Slide 10 - &amp;quot;Poisoning&amp;quot;&quot;/&gt;&lt;property id=&quot;20307&quot; value=&quot;316&quot;/&gt;&lt;/object&gt;&lt;object type=&quot;3&quot; unique_id=&quot;11079&quot;&gt;&lt;property id=&quot;20148&quot; value=&quot;5&quot;/&gt;&lt;property id=&quot;20300&quot; value=&quot;Slide 11 - &amp;quot;A R P Poisoning (1 of 2)&amp;quot;&quot;/&gt;&lt;property id=&quot;20307&quot; value=&quot;317&quot;/&gt;&lt;/object&gt;&lt;object type=&quot;3&quot; unique_id=&quot;11080&quot;&gt;&lt;property id=&quot;20148&quot; value=&quot;5&quot;/&gt;&lt;property id=&quot;20300&quot; value=&quot;Slide 12 - &amp;quot;A R P Poisoning (2 of 2)&amp;quot;&quot;/&gt;&lt;property id=&quot;20307&quot; value=&quot;318&quot;/&gt;&lt;/object&gt;&lt;object type=&quot;3&quot; unique_id=&quot;11081&quot;&gt;&lt;property id=&quot;20148&quot; value=&quot;5&quot;/&gt;&lt;property id=&quot;20300&quot; value=&quot;Slide 13 - &amp;quot;D N S Poisoning (1 of 2)&amp;quot;&quot;/&gt;&lt;property id=&quot;20307&quot; value=&quot;319&quot;/&gt;&lt;/object&gt;&lt;object type=&quot;3&quot; unique_id=&quot;11082&quot;&gt;&lt;property id=&quot;20148&quot; value=&quot;5&quot;/&gt;&lt;property id=&quot;20300&quot; value=&quot;Slide 14 - &amp;quot;D N S Poisoning (2 of 2)&amp;quot;&quot;/&gt;&lt;property id=&quot;20307&quot; value=&quot;320&quot;/&gt;&lt;/object&gt;&lt;object type=&quot;3&quot; unique_id=&quot;11083&quot;&gt;&lt;property id=&quot;20148&quot; value=&quot;5&quot;/&gt;&lt;property id=&quot;20300&quot; value=&quot;Slide 15 - &amp;quot;Privilege Escalation&amp;quot;&quot;/&gt;&lt;property id=&quot;20307&quot; value=&quot;321&quot;/&gt;&lt;/object&gt;&lt;object type=&quot;3&quot; unique_id=&quot;11084&quot;&gt;&lt;property id=&quot;20148&quot; value=&quot;5&quot;/&gt;&lt;property id=&quot;20300&quot; value=&quot;Slide 16 - &amp;quot;Server Attacks&amp;quot;&quot;/&gt;&lt;property id=&quot;20307&quot; value=&quot;322&quot;/&gt;&lt;/object&gt;&lt;object type=&quot;3&quot; unique_id=&quot;11085&quot;&gt;&lt;property id=&quot;20148&quot; value=&quot;5&quot;/&gt;&lt;property id=&quot;20300&quot; value=&quot;Slide 17 - &amp;quot;Denial of Service (D o S) (1 of 3)&amp;quot;&quot;/&gt;&lt;property id=&quot;20307&quot; value=&quot;323&quot;/&gt;&lt;/object&gt;&lt;object type=&quot;3&quot; unique_id=&quot;11086&quot;&gt;&lt;property id=&quot;20148&quot; value=&quot;5&quot;/&gt;&lt;property id=&quot;20300&quot; value=&quot;Slide 18 - &amp;quot;Denial of Service (D o S) (2 of 3)&amp;quot;&quot;/&gt;&lt;property id=&quot;20307&quot; value=&quot;324&quot;/&gt;&lt;/object&gt;&lt;object type=&quot;3&quot; unique_id=&quot;11087&quot;&gt;&lt;property id=&quot;20148&quot; value=&quot;5&quot;/&gt;&lt;property id=&quot;20300&quot; value=&quot;Slide 19 - &amp;quot;Denial of Service (D o S) (3 of 3)&amp;quot;&quot;/&gt;&lt;property id=&quot;20307&quot; value=&quot;325&quot;/&gt;&lt;/object&gt;&lt;object type=&quot;3&quot; unique_id=&quot;11088&quot;&gt;&lt;property id=&quot;20148&quot; value=&quot;5&quot;/&gt;&lt;property id=&quot;20300&quot; value=&quot;Slide 20 - &amp;quot;Web Server Application Attacks (1 of 2)&amp;quot;&quot;/&gt;&lt;property id=&quot;20307&quot; value=&quot;326&quot;/&gt;&lt;/object&gt;&lt;object type=&quot;3&quot; unique_id=&quot;11089&quot;&gt;&lt;property id=&quot;20148&quot; value=&quot;5&quot;/&gt;&lt;property id=&quot;20300&quot; value=&quot;Slide 21 - &amp;quot;Web Server Application Attacks (2 of 2)&amp;quot;&quot;/&gt;&lt;property id=&quot;20307&quot; value=&quot;327&quot;/&gt;&lt;/object&gt;&lt;object type=&quot;3&quot; unique_id=&quot;11090&quot;&gt;&lt;property id=&quot;20148&quot; value=&quot;5&quot;/&gt;&lt;property id=&quot;20300&quot; value=&quot;Slide 22 - &amp;quot;Cross-Site Attacks (1 of 4)&amp;quot;&quot;/&gt;&lt;property id=&quot;20307&quot; value=&quot;328&quot;/&gt;&lt;/object&gt;&lt;object type=&quot;3&quot; unique_id=&quot;11091&quot;&gt;&lt;property id=&quot;20148&quot; value=&quot;5&quot;/&gt;&lt;property id=&quot;20300&quot; value=&quot;Slide 23 - &amp;quot;Cross-Site Attacks (2 of 4)&amp;quot;&quot;/&gt;&lt;property id=&quot;20307&quot; value=&quot;329&quot;/&gt;&lt;/object&gt;&lt;object type=&quot;3&quot; unique_id=&quot;11092&quot;&gt;&lt;property id=&quot;20148&quot; value=&quot;5&quot;/&gt;&lt;property id=&quot;20300&quot; value=&quot;Slide 24 - &amp;quot;Cross-Site Attacks (3 of 4)&amp;quot;&quot;/&gt;&lt;property id=&quot;20307&quot; value=&quot;330&quot;/&gt;&lt;/object&gt;&lt;object type=&quot;3&quot; unique_id=&quot;11093&quot;&gt;&lt;property id=&quot;20148&quot; value=&quot;5&quot;/&gt;&lt;property id=&quot;20300&quot; value=&quot;Slide 25 - &amp;quot;Cross-Site Attacks (4 of 4)&amp;quot;&quot;/&gt;&lt;property id=&quot;20307&quot; value=&quot;331&quot;/&gt;&lt;/object&gt;&lt;object type=&quot;3&quot; unique_id=&quot;11094&quot;&gt;&lt;property id=&quot;20148&quot; value=&quot;5&quot;/&gt;&lt;property id=&quot;20300&quot; value=&quot;Slide 26 - &amp;quot;Injection Attacks (1 of 4)&amp;quot;&quot;/&gt;&lt;property id=&quot;20307&quot; value=&quot;332&quot;/&gt;&lt;/object&gt;&lt;object type=&quot;3&quot; unique_id=&quot;11095&quot;&gt;&lt;property id=&quot;20148&quot; value=&quot;5&quot;/&gt;&lt;property id=&quot;20300&quot; value=&quot;Slide 27 - &amp;quot;Injection Attacks (2 of 4)&amp;quot;&quot;/&gt;&lt;property id=&quot;20307&quot; value=&quot;334&quot;/&gt;&lt;/object&gt;&lt;object type=&quot;3&quot; unique_id=&quot;11096&quot;&gt;&lt;property id=&quot;20148&quot; value=&quot;5&quot;/&gt;&lt;property id=&quot;20300&quot; value=&quot;Slide 28 - &amp;quot;Injection Attacks (3 of 4)&amp;quot;&quot;/&gt;&lt;property id=&quot;20307&quot; value=&quot;352&quot;/&gt;&lt;/object&gt;&lt;object type=&quot;3&quot; unique_id=&quot;11097&quot;&gt;&lt;property id=&quot;20148&quot; value=&quot;5&quot;/&gt;&lt;property id=&quot;20300&quot; value=&quot;Slide 29 - &amp;quot;Injection Attacks (4 of 4)&amp;quot;&quot;/&gt;&lt;property id=&quot;20307&quot; value=&quot;335&quot;/&gt;&lt;/object&gt;&lt;object type=&quot;3&quot; unique_id=&quot;11098&quot;&gt;&lt;property id=&quot;20148&quot; value=&quot;5&quot;/&gt;&lt;property id=&quot;20300&quot; value=&quot;Slide 30 - &amp;quot;Hijacking&amp;quot;&quot;/&gt;&lt;property id=&quot;20307&quot; value=&quot;336&quot;/&gt;&lt;/object&gt;&lt;object type=&quot;3&quot; unique_id=&quot;11099&quot;&gt;&lt;property id=&quot;20148&quot; value=&quot;5&quot;/&gt;&lt;property id=&quot;20300&quot; value=&quot;Slide 31 - &amp;quot;Session Hijacking&amp;quot;&quot;/&gt;&lt;property id=&quot;20307&quot; value=&quot;337&quot;/&gt;&lt;/object&gt;&lt;object type=&quot;3&quot; unique_id=&quot;11100&quot;&gt;&lt;property id=&quot;20148&quot; value=&quot;5&quot;/&gt;&lt;property id=&quot;20300&quot; value=&quot;Slide 32 - &amp;quot;U R L Hijacking&amp;quot;&quot;/&gt;&lt;property id=&quot;20307&quot; value=&quot;338&quot;/&gt;&lt;/object&gt;&lt;object type=&quot;3&quot; unique_id=&quot;11101&quot;&gt;&lt;property id=&quot;20148&quot; value=&quot;5&quot;/&gt;&lt;property id=&quot;20300&quot; value=&quot;Slide 33 - &amp;quot;Domain Hijacking&amp;quot;&quot;/&gt;&lt;property id=&quot;20307&quot; value=&quot;339&quot;/&gt;&lt;/object&gt;&lt;object type=&quot;3&quot; unique_id=&quot;11102&quot;&gt;&lt;property id=&quot;20148&quot; value=&quot;5&quot;/&gt;&lt;property id=&quot;20300&quot; value=&quot;Slide 34 - &amp;quot;Clickjacking&amp;quot;&quot;/&gt;&lt;property id=&quot;20307&quot; value=&quot;340&quot;/&gt;&lt;/object&gt;&lt;object type=&quot;3&quot; unique_id=&quot;11103&quot;&gt;&lt;property id=&quot;20148&quot; value=&quot;5&quot;/&gt;&lt;property id=&quot;20300&quot; value=&quot;Slide 35 - &amp;quot;Overflow Attacks&amp;quot;&quot;/&gt;&lt;property id=&quot;20307&quot; value=&quot;341&quot;/&gt;&lt;/object&gt;&lt;object type=&quot;3&quot; unique_id=&quot;11104&quot;&gt;&lt;property id=&quot;20148&quot; value=&quot;5&quot;/&gt;&lt;property id=&quot;20300&quot; value=&quot;Slide 36 - &amp;quot;Buffer Overflow (1 of 2)&amp;quot;&quot;/&gt;&lt;property id=&quot;20307&quot; value=&quot;342&quot;/&gt;&lt;/object&gt;&lt;object type=&quot;3&quot; unique_id=&quot;11105&quot;&gt;&lt;property id=&quot;20148&quot; value=&quot;5&quot;/&gt;&lt;property id=&quot;20300&quot; value=&quot;Slide 37 - &amp;quot;Buffer Overflow (2 of 2)&amp;quot;&quot;/&gt;&lt;property id=&quot;20307&quot; value=&quot;343&quot;/&gt;&lt;/object&gt;&lt;object type=&quot;3&quot; unique_id=&quot;11106&quot;&gt;&lt;property id=&quot;20148&quot; value=&quot;5&quot;/&gt;&lt;property id=&quot;20300&quot; value=&quot;Slide 38 - &amp;quot;Integer Overflow&amp;quot;&quot;/&gt;&lt;property id=&quot;20307&quot; value=&quot;344&quot;/&gt;&lt;/object&gt;&lt;object type=&quot;3&quot; unique_id=&quot;11107&quot;&gt;&lt;property id=&quot;20148&quot; value=&quot;5&quot;/&gt;&lt;property id=&quot;20300&quot; value=&quot;Slide 39 - &amp;quot;Advertising Attacks&amp;quot;&quot;/&gt;&lt;property id=&quot;20307&quot; value=&quot;345&quot;/&gt;&lt;/object&gt;&lt;object type=&quot;3&quot; unique_id=&quot;11108&quot;&gt;&lt;property id=&quot;20148&quot; value=&quot;5&quot;/&gt;&lt;property id=&quot;20300&quot; value=&quot;Slide 40 - &amp;quot;Malvertising&amp;quot;&quot;/&gt;&lt;property id=&quot;20307&quot; value=&quot;346&quot;/&gt;&lt;/object&gt;&lt;object type=&quot;3&quot; unique_id=&quot;11109&quot;&gt;&lt;property id=&quot;20148&quot; value=&quot;5&quot;/&gt;&lt;property id=&quot;20300&quot; value=&quot;Slide 41 - &amp;quot;Ad Fraud&amp;quot;&quot;/&gt;&lt;property id=&quot;20307&quot; value=&quot;347&quot;/&gt;&lt;/object&gt;&lt;object type=&quot;3&quot; unique_id=&quot;11110&quot;&gt;&lt;property id=&quot;20148&quot; value=&quot;5&quot;/&gt;&lt;property id=&quot;20300&quot; value=&quot;Slide 42 - &amp;quot;Browser Vulnerabilities&amp;quot;&quot;/&gt;&lt;property id=&quot;20307&quot; value=&quot;348&quot;/&gt;&lt;/object&gt;&lt;object type=&quot;3&quot; unique_id=&quot;11111&quot;&gt;&lt;property id=&quot;20148&quot; value=&quot;5&quot;/&gt;&lt;property id=&quot;20300&quot; value=&quot;Slide 43 - &amp;quot;Scripting Code&amp;quot;&quot;/&gt;&lt;property id=&quot;20307&quot; value=&quot;349&quot;/&gt;&lt;/object&gt;&lt;object type=&quot;3&quot; unique_id=&quot;11112&quot;&gt;&lt;property id=&quot;20148&quot; value=&quot;5&quot;/&gt;&lt;property id=&quot;20300&quot; value=&quot;Slide 44 - &amp;quot;Extensions&amp;quot;&quot;/&gt;&lt;property id=&quot;20307&quot; value=&quot;350&quot;/&gt;&lt;/object&gt;&lt;object type=&quot;3&quot; unique_id=&quot;11113&quot;&gt;&lt;property id=&quot;20148&quot; value=&quot;5&quot;/&gt;&lt;property id=&quot;20300&quot; value=&quot;Slide 45 - &amp;quot;Plug-Ins (1 of 2)&amp;quot;&quot;/&gt;&lt;property id=&quot;20307&quot; value=&quot;351&quot;/&gt;&lt;/object&gt;&lt;object type=&quot;3&quot; unique_id=&quot;11114&quot;&gt;&lt;property id=&quot;20148&quot; value=&quot;5&quot;/&gt;&lt;property id=&quot;20300&quot; value=&quot;Slide 46 - &amp;quot;Plug-Ins (2 of 2)&amp;quot;&quot;/&gt;&lt;property id=&quot;20307&quot; value=&quot;353&quot;/&gt;&lt;/object&gt;&lt;object type=&quot;3&quot; unique_id=&quot;11115&quot;&gt;&lt;property id=&quot;20148&quot; value=&quot;5&quot;/&gt;&lt;property id=&quot;20300&quot; value=&quot;Slide 47 - &amp;quot;Add-Ons (1 of 2)&amp;quot;&quot;/&gt;&lt;property id=&quot;20307&quot; value=&quot;354&quot;/&gt;&lt;/object&gt;&lt;object type=&quot;3&quot; unique_id=&quot;11116&quot;&gt;&lt;property id=&quot;20148&quot; value=&quot;5&quot;/&gt;&lt;property id=&quot;20300&quot; value=&quot;Slide 48 - &amp;quot;Add-Ons (2 of 2)&amp;quot;&quot;/&gt;&lt;property id=&quot;20307&quot; value=&quot;355&quot;/&gt;&lt;/object&gt;&lt;object type=&quot;3&quot; unique_id=&quot;11117&quot;&gt;&lt;property id=&quot;20148&quot; value=&quot;5&quot;/&gt;&lt;property id=&quot;20300&quot; value=&quot;Slide 49 - &amp;quot;Chapter Summary (1 of 2)&amp;quot;&quot;/&gt;&lt;property id=&quot;20307&quot; value=&quot;307&quot;/&gt;&lt;/object&gt;&lt;object type=&quot;3&quot; unique_id=&quot;11118&quot;&gt;&lt;property id=&quot;20148&quot; value=&quot;5&quot;/&gt;&lt;property id=&quot;20300&quot; value=&quot;Slide 50 - &amp;quot;Chapter Summary (2 of 2)&amp;quot;&quot;/&gt;&lt;property id=&quot;20307&quot; value=&quot;308&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5A427EF908A548A4EC7035E7C8D6DC" ma:contentTypeVersion="9" ma:contentTypeDescription="Create a new document." ma:contentTypeScope="" ma:versionID="b9ceb4d63311861786196b7fbe8b9c28">
  <xsd:schema xmlns:xsd="http://www.w3.org/2001/XMLSchema" xmlns:xs="http://www.w3.org/2001/XMLSchema" xmlns:p="http://schemas.microsoft.com/office/2006/metadata/properties" xmlns:ns2="3a9a39b8-e83f-4f24-bd02-d0ecf56368c2" xmlns:ns3="6aa0805a-2da3-44c1-bf31-ae54d57bcb9d" targetNamespace="http://schemas.microsoft.com/office/2006/metadata/properties" ma:root="true" ma:fieldsID="1f61aba84f331d918759f0a4e2f1df99" ns2:_="" ns3:_="">
    <xsd:import namespace="3a9a39b8-e83f-4f24-bd02-d0ecf56368c2"/>
    <xsd:import namespace="6aa0805a-2da3-44c1-bf31-ae54d57bcb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9a39b8-e83f-4f24-bd02-d0ecf56368c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0805a-2da3-44c1-bf31-ae54d57bcb9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0BC522-47FB-4E5E-A683-B92290DEB81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886419C-BC9D-43E1-92F8-1561ADE3D7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9a39b8-e83f-4f24-bd02-d0ecf56368c2"/>
    <ds:schemaRef ds:uri="6aa0805a-2da3-44c1-bf31-ae54d57bcb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4FD8E0-1D77-4223-A8E8-38351387B1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20609</TotalTime>
  <Words>5597</Words>
  <Application>Microsoft Office PowerPoint</Application>
  <PresentationFormat>On-screen Show (4:3)</PresentationFormat>
  <Paragraphs>388</Paragraphs>
  <Slides>51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CompTIA Security+ Guide to Network Security Fundamentals, Sixth Edition</vt:lpstr>
      <vt:lpstr>Objectives</vt:lpstr>
      <vt:lpstr>Networking-Based Attacks</vt:lpstr>
      <vt:lpstr>Interception</vt:lpstr>
      <vt:lpstr>Man-in-the-Middle (M I T M) (1 of 2)</vt:lpstr>
      <vt:lpstr>Man-in-the-Middle (M I T M) (2 of 2)</vt:lpstr>
      <vt:lpstr>Man-in-the-Browser (M I T B) (1 of 2)</vt:lpstr>
      <vt:lpstr>Man-in-the-Browser (M I T B) (2 of 2)</vt:lpstr>
      <vt:lpstr>Replay</vt:lpstr>
      <vt:lpstr>Poisoning</vt:lpstr>
      <vt:lpstr>A R P Poisoning (1 of 2)</vt:lpstr>
      <vt:lpstr>A R P Poisoning (2 of 2)</vt:lpstr>
      <vt:lpstr>D N S Poisoning (1 of 2)</vt:lpstr>
      <vt:lpstr>D N S Poisoning (2 of 2)</vt:lpstr>
      <vt:lpstr>Privilege Escalation</vt:lpstr>
      <vt:lpstr>Server Attacks</vt:lpstr>
      <vt:lpstr>Denial of Service (D o S) (1 of 3)</vt:lpstr>
      <vt:lpstr>Denial of Service (D o S) (2 of 3)</vt:lpstr>
      <vt:lpstr>Denial of Service (D o S) (3 of 3)</vt:lpstr>
      <vt:lpstr>Web Server Application Attacks (1 of 2)</vt:lpstr>
      <vt:lpstr>Web Server Application Attacks (2 of 2)</vt:lpstr>
      <vt:lpstr>Cross-Site Attacks (1 of 4)</vt:lpstr>
      <vt:lpstr>Cross-Site Attacks (2 of 4)</vt:lpstr>
      <vt:lpstr>Cross-Site Attacks (3 of 4)</vt:lpstr>
      <vt:lpstr>Cross-Site Attacks (4 of 4)</vt:lpstr>
      <vt:lpstr>Injection Attacks (1 of 4)</vt:lpstr>
      <vt:lpstr>Injection Attacks (2 of 4)</vt:lpstr>
      <vt:lpstr>Injection Attacks (3 of 4)</vt:lpstr>
      <vt:lpstr>Injection Attacks (4 of 4)</vt:lpstr>
      <vt:lpstr>Hijacking</vt:lpstr>
      <vt:lpstr>Session Hijacking</vt:lpstr>
      <vt:lpstr>U R L Hijacking</vt:lpstr>
      <vt:lpstr>Domain Hijacking</vt:lpstr>
      <vt:lpstr>Clickjacking</vt:lpstr>
      <vt:lpstr>Overflow Attacks</vt:lpstr>
      <vt:lpstr>Buffer Overflow (1 of 2)</vt:lpstr>
      <vt:lpstr>Buffer Overflow (2 of 2)</vt:lpstr>
      <vt:lpstr>Integer Overflow</vt:lpstr>
      <vt:lpstr>Advertising Attacks</vt:lpstr>
      <vt:lpstr>Malvertising</vt:lpstr>
      <vt:lpstr>Ad Fraud</vt:lpstr>
      <vt:lpstr>Browser Vulnerabilities</vt:lpstr>
      <vt:lpstr>Scripting Code</vt:lpstr>
      <vt:lpstr>Extensions</vt:lpstr>
      <vt:lpstr>Plug-Ins (1 of 2)</vt:lpstr>
      <vt:lpstr>Plug-Ins (2 of 2)</vt:lpstr>
      <vt:lpstr>Add-Ons (1 of 2)</vt:lpstr>
      <vt:lpstr>Add-Ons (2 of 2)</vt:lpstr>
      <vt:lpstr>Review Questions</vt:lpstr>
      <vt:lpstr>Chapter Summary (1 of 2)</vt:lpstr>
      <vt:lpstr>Chapter Summary (2 of 2)</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Hunnicutt CTR Ken</cp:lastModifiedBy>
  <cp:revision>754</cp:revision>
  <cp:lastPrinted>2010-11-12T17:54:40Z</cp:lastPrinted>
  <dcterms:created xsi:type="dcterms:W3CDTF">2007-02-15T20:50:52Z</dcterms:created>
  <dcterms:modified xsi:type="dcterms:W3CDTF">2020-04-14T13:40:27Z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y fmtid="{D5CDD505-2E9C-101B-9397-08002B2CF9AE}" pid="8" name="ContentTypeId">
    <vt:lpwstr>0x010100315A427EF908A548A4EC7035E7C8D6DC</vt:lpwstr>
  </property>
</Properties>
</file>