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</p:sldMasterIdLst>
  <p:notesMasterIdLst>
    <p:notesMasterId r:id="rId59"/>
  </p:notesMasterIdLst>
  <p:handoutMasterIdLst>
    <p:handoutMasterId r:id="rId60"/>
  </p:handoutMasterIdLst>
  <p:sldIdLst>
    <p:sldId id="358" r:id="rId5"/>
    <p:sldId id="25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24" r:id="rId15"/>
    <p:sldId id="317" r:id="rId16"/>
    <p:sldId id="318" r:id="rId17"/>
    <p:sldId id="319" r:id="rId18"/>
    <p:sldId id="320" r:id="rId19"/>
    <p:sldId id="321" r:id="rId20"/>
    <p:sldId id="322" r:id="rId21"/>
    <p:sldId id="356" r:id="rId22"/>
    <p:sldId id="357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9" r:id="rId56"/>
    <p:sldId id="307" r:id="rId57"/>
    <p:sldId id="308" r:id="rId58"/>
  </p:sldIdLst>
  <p:sldSz cx="9144000" cy="6858000" type="screen4x3"/>
  <p:notesSz cx="9372600" cy="70866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0A5"/>
    <a:srgbClr val="FFFFFF"/>
    <a:srgbClr val="96CDEE"/>
    <a:srgbClr val="0F3F5D"/>
    <a:srgbClr val="01773A"/>
    <a:srgbClr val="156B13"/>
    <a:srgbClr val="008000"/>
    <a:srgbClr val="F20000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183" autoAdjust="0"/>
    <p:restoredTop sz="96292" autoAdjust="0"/>
  </p:normalViewPr>
  <p:slideViewPr>
    <p:cSldViewPr>
      <p:cViewPr>
        <p:scale>
          <a:sx n="78" d="100"/>
          <a:sy n="78" d="100"/>
        </p:scale>
        <p:origin x="-159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tags" Target="tags/tag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1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9" y="457475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CompTIA Security+ Guide to Network Security Fundamentals,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Sixth </a:t>
            </a: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 Devices, Design, and Technology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packets across different computer networks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at Network Layer (Layer 3)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set to filter out specific types of network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by using an Access Control List (A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be used to limit traffic entering the network from unapproved networks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evenly distribute work across a network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requests among multiple devices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6908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evenly distribute work across a network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requests among multiple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load-balancing technology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probability of overloading a single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Optimizes bandwidth of network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076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4078039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 is achieved through software or hardware device (load balancer)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balancers are grouped into two categories: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4 load balancers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act upon data found in Network and Transport layer protocols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7 load balancers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distribute requests based on data found in Application layer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scheduling protocols used in load balancers: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Round-robin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Affinity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499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Proxies - there are several types of proxies used in computer networking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proxy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computer or an application program that intercepts user requests from the internal network and processes that request on behalf of the user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Application/multipurpose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- a special proxy server that “knows” the application protocols that it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proxy – routes requests coming from an external network to the correct internal server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 proxy – does not require any configuration on the user’s computer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2008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Proxies (2 of 3)</a:t>
            </a:r>
          </a:p>
        </p:txBody>
      </p:sp>
      <p:pic>
        <p:nvPicPr>
          <p:cNvPr id="6" name="Picture 5" descr="Figure 6-3 Forward and reverse proxy servers. An illustration shows how forward and reverse proxy servers work. A user using I p 192 dot 146 dot 118 dot 20 makes a request to get webpage from 123 dot org to forward proxy server with I p 192 dot 146 dot 118 dot 254; forward proxy server replaces source I p with its own I p and sends get webpage from 123 dot org request; the forward proxy server connects to the reverse proxy server via the internet.  Reverse proxy server using source I p 192 dot 146 dot 118 dot 254, sends request to get webpage from 123 dot org: reverse proxy server routes to correct server and connects to web server 1, web server 2 and web server 3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6" y="2098900"/>
            <a:ext cx="6106607" cy="29373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8906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Proxies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proxy servers: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speed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costs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management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9744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Security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40010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 designed security hardware devices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greater protection than standard networking devices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software-based or hardware-based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types inspect packets and either accept or deny entry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firewalls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 to be more expensive and more difficult to configure and manage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firewalls running on a device provide protection to that device only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modern OSs include a software firewall, usually called a host-based firewall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1144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 (1 of 3)</a:t>
            </a:r>
          </a:p>
        </p:txBody>
      </p:sp>
      <p:pic>
        <p:nvPicPr>
          <p:cNvPr id="6" name="Picture 5" descr="The figure shows the enterprise hardware firewal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58" y="2208376"/>
            <a:ext cx="5985483" cy="275386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219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 (2 of 3)</a:t>
            </a:r>
          </a:p>
        </p:txBody>
      </p:sp>
      <p:pic>
        <p:nvPicPr>
          <p:cNvPr id="3" name="Picture 2" descr="Figure 6-6 Windows personal firewall settings. An illustration shows the windows personal firewall settings page. The page shows the following heading: help protect your p c with windows firewall. Below the heading, are options for two kinds of networks: private networks and guest or public networks. Private networks are not connected and guest or public networks are connected. The fire wall state for both networks is on; incoming connections for both networks are blocked for all connected to apps that not on the list of allowed apps; notification state for both networks is active for notification when windows firewall blocks a new app. Active public network for guest or public network: networ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12" y="1447800"/>
            <a:ext cx="5065776" cy="44500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4399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Firewalls (3 of 3)</a:t>
            </a:r>
          </a:p>
        </p:txBody>
      </p:sp>
      <p:pic>
        <p:nvPicPr>
          <p:cNvPr id="5" name="Picture 4" descr="The internet is connected to the firewall via router. The firewall is connected to two switches. The first switch is connected to a web server and Email server. The second switch is connected to database server and application serv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52" y="2088742"/>
            <a:ext cx="5283951" cy="299313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2979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01258"/>
            <a:ext cx="61722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350000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6.1</a:t>
            </a: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types of network security devices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be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secure network architectures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6.3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network technologies can enhance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Network-Based Firewalls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3057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firewall packet filtering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Stateless packet filtering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Inspects incoming packet and permits or denies based on conditions set by administrator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 packet filtering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a record of the state of a connection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decisions based on the connection and conditions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actions on a packet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(let packet pass through)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(prevent the packet from passing into the network and send no response to sender)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(prevent the packet from passing into the network but send a message to the sender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7517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Network-Based Firewalls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Rule-based firewalls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set of individual instructions to control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is a separate instruction processed in sequence telling the firewall what action to take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are stored together in one or more text file(s) that are read when the firewall starts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Rule-based systems are static in nature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 anything other than what they have been configured to do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6013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Application-Based 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Application-Aware Firewalls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 higher level by identifying applications that send packets through the firewall  and make decisions about actions to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can be identified by application-based firewalls through: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Predefined application signatures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inspection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analysis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firewall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type of application-aware firewall that looks deeply into packets that carry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block specific sites or specific types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traffic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4046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4321"/>
            <a:ext cx="8018463" cy="4001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Network (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Concentrator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7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network (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enables authorized users to use an unsecured public network as if it were a secure private network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transmitted between remote device and network is encrypted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Remote-access V</a:t>
            </a:r>
            <a:r>
              <a:rPr lang="en-US" alt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user-to-LAN connection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Site-to-site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multiple sites can connect to other sites over the Internet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Always-on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allow the user to always stay connected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 of the tunnel between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software on local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or a 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concentrator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87591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4321"/>
            <a:ext cx="8026400" cy="4001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Network (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Concentrator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62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concentrator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dedicated hardware device that aggregates hundreds or thousands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a 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there are two options: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traffic is sent to the 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concentrator and protected (called a full tunnel)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some traffic is routed over the secure 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while other traffic directly accesses the Internet (called split tunneling)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765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321675" cy="47028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different email systems in use: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system uses two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protocols to send and receive messages: Simple Mail Transfer Protocol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(SMTP)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Post Office Protocol (POP/POP3)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IMAP (Internet Message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Protocol) is a more recent and advanced email system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IMAP,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remains on the email server and is not downloaded to a user’s computer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gateway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emails for unwanted content and prevents these messages from being delivered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inbound emails, a mail gateway can search for various types of: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Malware, spam, and phishing attacks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outbound email, a mail gateway can detect and block the transmission of sensitive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5485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4266"/>
            <a:ext cx="8153400" cy="8002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and Prevention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393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detection system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(IDS)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detect attack as it occurs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directly to the network and monitors the flow of data as it occurs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to a port on a switch, which receives a copy of network traffic</a:t>
            </a:r>
          </a:p>
          <a:p>
            <a:pPr>
              <a:lnSpc>
                <a:spcPct val="100000"/>
              </a:lnSpc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managed: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In-band – through the network itself by using network protocols and tools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Out-of-band – using an independent and dedicated channel to reach the device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8320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4267"/>
            <a:ext cx="8153400" cy="8002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and Prevention (2 of 5)</a:t>
            </a:r>
          </a:p>
        </p:txBody>
      </p:sp>
      <p:graphicFrame>
        <p:nvGraphicFramePr>
          <p:cNvPr id="6" name="Table 5" descr="A table titled, Inline versus passive I D S. The table has 4 rows and 3 columns. The columns have the following headings from left to right. Function, inline, passive. The row entries are as follows. Row 1: function, connection; inline, directly to network; passive, connected to port on switch. Row 2: function, traffic flow; inline, routed through the device; passive, receives copy of traffic. Row 3: function, blocking; inline, can block attacks; passive, cannot block attacks. Row 4: function, detection error; inline, may disrupt service; passive, may cause false alarm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99244"/>
              </p:ext>
            </p:extLst>
          </p:nvPr>
        </p:nvGraphicFramePr>
        <p:xfrm>
          <a:off x="1829539" y="2268244"/>
          <a:ext cx="60960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Inline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Directly to network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 to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port on switch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Traffic flow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through the device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copy of traffic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block attacks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Cannot block attacks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 error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disrupt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cause false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alarm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009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9795"/>
            <a:ext cx="8153400" cy="680186"/>
          </a:xfrm>
        </p:spPr>
        <p:txBody>
          <a:bodyPr/>
          <a:lstStyle/>
          <a:p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and Prevention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methodologies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Anomaly-based monitoring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current detected behavior with baseline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Signature-based monitoring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for well-known attack signature patterns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Behavior-based monitoring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Detects abnormal actions by processes or programs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 user who decides whether to allow or block activity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monitoring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experience-based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70813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9795"/>
            <a:ext cx="8229600" cy="680186"/>
          </a:xfrm>
        </p:spPr>
        <p:txBody>
          <a:bodyPr/>
          <a:lstStyle/>
          <a:p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and Prevention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920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IDS-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basic types if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intrusion detection system (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software-based application that can detect an attack as it occurs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on each system needing protection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Monitors: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calls and file system access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recognize unauthorized Registry modification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input and output communications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Detects anomalous activity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monitor network traffic that does not reach local system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log data is stored locally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Resource-intensive and can slow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60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Through 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864475" cy="10002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can be achieved through using the security features found in standard networking devices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 as hardware designed primarily for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09011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9795"/>
            <a:ext cx="8077200" cy="680186"/>
          </a:xfrm>
        </p:spPr>
        <p:txBody>
          <a:bodyPr/>
          <a:lstStyle/>
          <a:p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and Prevention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2420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system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(NIDS)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Watches for attacks on the network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NIDS sensors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 on firewalls and routers: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information and report back to central device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NIDS can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 and log events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Application-aware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specialized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en-US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“contextual knowledge” in real time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know the version of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which application is running 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 as what vulnerabilities are present in the systems being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373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Prevention Systems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Intrusion Prevention System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network traffic to immediately block a malicious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located “in line” on the firewall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more quickly take action to block an attack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Application-aware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Knows which applications are running as well as the underlying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7045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7772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Information Event Management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00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Information Event Management (S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M) product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consolidates real-time monitoring and management of security information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Analyzes and reports on security events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product can be: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separate device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that runs on a computer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service that is provided by a third party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6940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78486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Information Event Management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M)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of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</a:t>
            </a:r>
          </a:p>
        </p:txBody>
      </p:sp>
      <p:pic>
        <p:nvPicPr>
          <p:cNvPr id="6" name="Picture 5" descr="Figure 6-8 S I E M dashboard. The S I E M dashboard page shows six graphs for various events and categories. Security event top five alarm, bar graph; S I E M top 10 event categories, Pie chart; Top O T X activity in your environment, horizontal bar graph; S I E M events by sensor or data source, spider chart; top 10 hosts with multiple events, horizontal bar graph; latest S I E M versus logger events, line graph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791200" cy="38868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21092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3489"/>
            <a:ext cx="77724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Information Event Management (S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M)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16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typically has the following features: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alerting and triggers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synchronization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duplication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logs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96618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4329"/>
            <a:ext cx="8026400" cy="340093"/>
          </a:xfrm>
        </p:spPr>
        <p:txBody>
          <a:bodyPr/>
          <a:lstStyle/>
          <a:p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Network Security Hardware Devices (1 of 2)</a:t>
            </a:r>
          </a:p>
        </p:txBody>
      </p:sp>
      <p:graphicFrame>
        <p:nvGraphicFramePr>
          <p:cNvPr id="5" name="Table 4" descr="A table titled, Other network security hardware devices. The table has 4 rows and 3 columns. The columns have the following headings from left to right. Name, description, comments. The row entries are as follows. Row 1: name, hardware security module; description, a dedicated cryptographic processor that provides protection for cryptographic keys; comments, a tamper-resistant device that can securely manage, process, and store cryptographic keys. Row 2: name, s s l decryptor; description, a separate device that decrypts s s l traffic; comments, helps reduce performance degradation and eliminates the need to have multiple decryption licenses spread across multiple devices. &#10;Row 3: name, s s l or t l s accelerator; description, a separate hardware card that inserts into a web server that contains one or more co-processors to handle s s l or t l s processing; comments, used to accelerate the computationally intensive initial s s l connection handshake, during which keys are generated for symmetric encryption using 3des or ay e s. Row 4: name, media gateway; description, a device that converts media data from one format to another; comments, sometimes called a soft switch, converts data in audio or video format. Row 5: name, unified threat management, u t m; description, integrated device that combines several security functions; comments, multipurpose security appliance that provides an array of security functions, such as antispam, antiphishing, antispyware, encryption, intrusion protection, and web filtering. Row 6: name, internet content filter; description, monitors internet traffic and block access to preselected websites and files; comments, restricts unapproved websites based on u r l or by searching for and matching keywords such as sex or hate as well as looking for malware. Row 7: name, web security gateway; description, blocks malicious content in real time as it appears without first knowing the u r l of a dangerous site; comments, enables a higher level of defense by examining the content through application-level filtering.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3047"/>
              </p:ext>
            </p:extLst>
          </p:nvPr>
        </p:nvGraphicFramePr>
        <p:xfrm>
          <a:off x="1136344" y="1367161"/>
          <a:ext cx="731520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security module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dedicated cryptographic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processor that provides protection for cryptographic keys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tamper-resistant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 that can securely manage, process, and store cryptographic keys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decryptor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separate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device that decrypts S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traffic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reduce performance degradation and eliminates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need to have multiple decryption licenses spread across multiple devices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L/T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accelerator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separate hardware card that inserts into a web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that contains one or more co-processors to handle S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L/T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processing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to accelerate the computationally intensive initial SSL connection handshake, during which keys are generated for symmetric encryption using 3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or A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 gateway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device that converts media data from one format to another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Sometimes called a </a:t>
                      </a:r>
                      <a:r>
                        <a:rPr lang="en-US" sz="1400" b="1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softswitch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converts data in audio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video format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57483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4329"/>
            <a:ext cx="8026400" cy="340093"/>
          </a:xfrm>
        </p:spPr>
        <p:txBody>
          <a:bodyPr/>
          <a:lstStyle/>
          <a:p>
            <a:r>
              <a:rPr lang="en-US" sz="26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Network Security Hardware Devices (2 of 2)</a:t>
            </a:r>
          </a:p>
        </p:txBody>
      </p:sp>
      <p:graphicFrame>
        <p:nvGraphicFramePr>
          <p:cNvPr id="5" name="Table 4" descr="A table titled, Other network security hardware devices. The table has 4 rows and 3 columns. The columns have the following headings from left to right. Name, description, comments. The row entries are as follows. Row 1: name, hardware security module; description, a dedicated cryptographic processor that provides protection for cryptographic keys; comments, a tamper-resistant device that can securely manage, process, and store cryptographic keys. Row 2: name, s s l decryptor; description, a separate device that decrypts s s l traffic; comments, helps reduce performance degradation and eliminates the need to have multiple decryption licenses spread across multiple devices. &#10;Row 3: name, s s l or t l s accelerator; description, a separate hardware card that inserts into a web server that contains one or more co-processors to handle s s l or t l s processing; comments, used to accelerate the computationally intensive initial s s l connection handshake, during which keys are generated for symmetric encryption using 3des or ay e s. Row 4: name, media gateway; description, a device that converts media data from one format to another; comments, sometimes called a soft switch, converts data in audio or video format. Row 5: name, unified threat management, u t m; description, integrated device that combines several security functions; comments, multipurpose security appliance that provides an array of security functions, such as antispam, antiphishing, antispyware, encryption, intrusion protection, and web filtering. Row 6: name, internet content filter; description, monitors internet traffic and block access to preselected websites and files; comments, restricts unapproved websites based on u r l or by searching for and matching keywords such as sex or hate as well as looking for malware. Row 7: name, web security gateway; description, blocks malicious content in real time as it appears without first knowing the u r l of a dangerous site; comments, enables a higher level of defense by examining the content through application-level filtering.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66410"/>
              </p:ext>
            </p:extLst>
          </p:nvPr>
        </p:nvGraphicFramePr>
        <p:xfrm>
          <a:off x="1128945" y="1364941"/>
          <a:ext cx="7322601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27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Unified Threat Management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M)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Integrated device that combines several security functions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Multipurpose security appliance that provides an array of security functions, such as antispam, antiphishing, antispyware, encryption, intrusion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protection, and web filtering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 content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filter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Internet traffic and block access to preselected websites and files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Restricts unapproved websites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based on U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or by searching for and matching keywords such as 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sz="1400" b="1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hate</a:t>
                      </a:r>
                      <a:r>
                        <a:rPr lang="en-US" sz="1400" i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well as looking for malware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security gateway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Blocks malicious content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real time as it appears without first knowing the U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 of a dangerous site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Enables a higher level of defense by examining the content through application-level filtering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06629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Through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design of a network can provide a secure foundation for resisting attackers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of a secure network architectural design include: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security zones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network segregation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39966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2231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secure approach is to create zones to partition the network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that certain users may enter one zone while access is prohibited to other users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common security zones: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Demilitarized zones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network address translation to create zones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0982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Demilitarized Zone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separate network located outside secure network perimeter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outside users can access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secure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igure 6-9 D M Z with two firewalls. An illustration shows the network access control or n ay c framework. 1. Security self-assessment by system health agent; 2. Statement of health is sent to health registration authority which connects to the antivirus server and the patch management server; step 3. Health certificate issued to client from the health registration authority; step 4. Health certificate presented to all network servers; step 5. If there no health certificate, the client is sent to quarantin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37" y="2792429"/>
            <a:ext cx="5515326" cy="3124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783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Network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network devices can be classified by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at which they function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model breaks networking steps into seven layers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layer has different networking tasks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layer cooperates with adjacent layers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functions of network devices can provide a degree of network security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Improperly configured standard network devices can introduce vulnerabilities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devices include: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Bridges,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witches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routers, load balancers,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9466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Translation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1610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translation 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private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to be used on the public Internet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 private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with public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of internal devices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attacker who captures the packet on the Internet cannot determine the actual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45597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Address Translation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(2 of 2)</a:t>
            </a:r>
          </a:p>
        </p:txBody>
      </p:sp>
      <p:pic>
        <p:nvPicPr>
          <p:cNvPr id="6" name="Picture 5" descr="Figure 6-10 Network address translation ( N A T ). An illustration shows how a network address translation or N Ay T occurs. I P address: 192 dot 168 dot 0 dot 3; Step 1. Packet created on computer with private IP address 192 dot 168 dot 0 dot 3; Step 2. N Ay T replaces original I P address with alias I P address 192 dot 146 dot 11 dot 20; Step 3. Packet sent with alias address, 192 dot 146 dot 11 dot 20 connects to the interne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81192"/>
            <a:ext cx="7269068" cy="20129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64640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Zones</a:t>
            </a:r>
          </a:p>
        </p:txBody>
      </p:sp>
      <p:graphicFrame>
        <p:nvGraphicFramePr>
          <p:cNvPr id="5" name="Table 4" descr="A table titled, other network zones. The table has 3 rows and 3 columns. The columns have the following headings from left to right. Name, description, security benefits. The row entries are as follows. Row 1: name, intranet; description, a private network that belongs to an organization that can only be accessed by approved internal users; security benefits, closed to the outside public, thus data is less vulnerable to external threat actors. Row 2: name, extranet; description, a private network that can also be accessed by authorized external customers, vendors, and partners; security benefits, can provide enhanced security for outside users compared to a publicly accessible website. Row 3: name, guest network; description, a separate open network that anyone can access without prior authorization; security benefits, permits access to general network resources like web surfing without using the secure network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0618"/>
              </p:ext>
            </p:extLst>
          </p:nvPr>
        </p:nvGraphicFramePr>
        <p:xfrm>
          <a:off x="1487013" y="1933851"/>
          <a:ext cx="678180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22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8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benefits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Intranet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private network that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belongs to an organization that can only be accessed by approved internal users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the outside public, thus data is less vulnerable to external threat actors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Extranet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private network that can be access by authorized external customers, vendors, and partners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enhanced security for outside users compared to a publicly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accessible website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Guest network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separate open network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that anyone can access without prior authorization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to general network resources like web surfing without using the secure network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31730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Segregation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40780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network segregation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Isolates the network so that it is not accessible by outsiders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gap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absence of any type of connection between devices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 the secure network and another network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 can be segmented using switches to divide the network into a hierarchy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switches reside at the top of the hierarchy and carry traffic between switches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Workgroup switches are connected directly to the devices on the network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15097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Segregation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777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LAN (V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scattered users to be logically grouped together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if attached to different switches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isolate sensitive data to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on a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connected to same switch, switch handles packet transfer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 “tagging” protocol is used for communicating between switches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95307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Through Network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technologies that can help secure a network: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access control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loss prevention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31354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Access Control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Examines the current state of a system or network device before it can connect to the network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device that does not meet a specified set of criteria can connect only to a “quarantine” network where the security deficiencies are corrected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of N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prevent computers with suboptimal security from potentially infecting other computers through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64041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Access Control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3308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uses software “agents” to gather information and report back (host agent health checks)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agent may be a: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Dissolvable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– disappears after reporting information to the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can be embedded within a Microsoft Windows Active Directory domain controller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to scan the device (called agentless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416865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Access Control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of 3)</a:t>
            </a:r>
          </a:p>
        </p:txBody>
      </p:sp>
      <p:pic>
        <p:nvPicPr>
          <p:cNvPr id="6" name="Picture 5" descr="Figure 6-11 Network access control ( N A C ) framework. An illustration shows the network access control or n ay c framework. 1. Security self-assessment by system health agent; 2. Statement of health is sent to health registration authority which connects to the antivirus server and the patch management server; step 3. Health certificate issued to client from the health registration authority; step 4. Health certificate presented to all network servers; step 5. If there no health certificate, the client is sent to quarantin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47800"/>
            <a:ext cx="4107180" cy="45294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71843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Loss Prevention (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702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system of security tools that is used to recognize and identify data that is critical to the organization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it is protected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common uses of 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emails through a mail gateway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the copying of files to a U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flash drive (U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blocking)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D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systems use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inspection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as a security analysis of the transaction within its approved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1369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device or software that is used to join two separate computer networks to enable communication between them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connect two local area networks (LANs) or two network segments (subnets)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 at the Data Link layer (Layer 2) so all networks or segments connected must use the same Layer 2 protocol (such as Ethernet)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 allow for a software bridge to connect two network segments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software bridge could create a security vulnerability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87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Loss Prevention (D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inspection looks at not only the security level of data, but also: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requesting it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data is stored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it was requested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it is going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types of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sensors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sensors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7214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Loss Prevention (D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 </a:t>
            </a: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policy violation is detected by the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reported back to the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actions can be taken: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the data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 it to an individual who can examine the request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Quarantine the data until later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a supervisor of the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07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Questions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15525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these would NOT be a filtering mechanism found in a firewall ACL rule?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source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direction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date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protocol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does an Internet content filter NOT perform?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intrusion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URL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malware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content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about network address translation (NAT) is true?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substitutes MAC addresses for IP addresses.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It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stateless.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It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found only on core routers.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It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 private addresses when the packet leaves the network.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54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network security devices provide a degree of security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Switches, router, load balancer, and proxies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devices specifically designed for security give higher protection level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Hardware-based firewall, Web application firewall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networks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use an unsecured public network and encryption to provide security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mail gateway monitors emails for unwanted content and prevents these messages from being delivered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intrusion detection system (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designed to detect an attack as it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62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Security and Information Event Management (S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M) product consolidates real-time monitoring and management of security information along with an analysis and reporting of security events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network security hardware devices include: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security modules, 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decryptors, 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L/T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accelerators, media gateways, U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products, Internet content filters, and web security gateways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for designing a secure network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Demilitarized zones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LANs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technologies can help secure a network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(N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 (2 of 2)</a:t>
            </a:r>
          </a:p>
        </p:txBody>
      </p:sp>
      <p:pic>
        <p:nvPicPr>
          <p:cNvPr id="6" name="Picture 5" descr="The screenshot shows the network connection window. The window display as the following options: Bluetooth network connections, Ethernet, and Wi-Fi. When Ethernet is right clicked, it display as a dialog box which display as the following options: disable, status, diagnose, bridge connections, create shortcut, delete, rename, and propertie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6" y="1806047"/>
            <a:ext cx="6274688" cy="360883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909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165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device that connects network hosts intelligently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learn which device is connected to each of its ports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Examines the M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address of frames that it receives and associates its port with the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the device connected to that port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addresses in 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table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Forwards frames intended for a specific device (unicast) instead of sending it out all ports (broadcast)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for switches to be properly configured to provide a high degree of security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 configuration includes loop prevention, and providing a flood guard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09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(2 of 3)</a:t>
            </a:r>
          </a:p>
        </p:txBody>
      </p:sp>
      <p:pic>
        <p:nvPicPr>
          <p:cNvPr id="6" name="Picture 5" descr="Figure 6-2 Broadcast strom. An illustration shows how a broadcast storm occurs. Alpha is connected to switch ay; switch ay is connected to switch b via segment 1 and switch c via segment 3; switch b and switch c are connected via segment 2. Beta is located on segment 2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70" y="2057400"/>
            <a:ext cx="4921659" cy="33604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227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8933"/>
            <a:ext cx="8026400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6930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 Guard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threat agent may attempt 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flooding attack by overflowing the switch with Ethernet frames that have been spoofed so that each frame contains a different source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defense against a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flooding attack is a flood guard (port security)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Switches that support port security can be configured to limit the number of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addresses that can be learned on 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78032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6.0&quot;&gt;&lt;object type=&quot;1&quot; unique_id=&quot;10001&quot;&gt;&lt;object type=&quot;8&quot; unique_id=&quot;11431&quot;&gt;&lt;/object&gt;&lt;object type=&quot;2&quot; unique_id=&quot;11432&quot;&gt;&lt;object type=&quot;3&quot; unique_id=&quot;11433&quot;&gt;&lt;property id=&quot;20148&quot; value=&quot;5&quot;/&gt;&lt;property id=&quot;20300&quot; value=&quot;Slide 1 - &amp;quot;CompTIA Security+ Guide to Network Security Fundamentals, Sixth Edition&amp;quot;&quot;/&gt;&lt;property id=&quot;20307&quot; value=&quot;358&quot;/&gt;&lt;/object&gt;&lt;object type=&quot;3&quot; unique_id=&quot;11434&quot;&gt;&lt;property id=&quot;20148&quot; value=&quot;5&quot;/&gt;&lt;property id=&quot;20300&quot; value=&quot;Slide 2 - &amp;quot;Objectives&amp;quot;&quot;/&gt;&lt;property id=&quot;20307&quot; value=&quot;257&quot;/&gt;&lt;/object&gt;&lt;object type=&quot;3&quot; unique_id=&quot;11435&quot;&gt;&lt;property id=&quot;20148&quot; value=&quot;5&quot;/&gt;&lt;property id=&quot;20300&quot; value=&quot;Slide 3 - &amp;quot;Security Through Network Devices&amp;quot;&quot;/&gt;&lt;property id=&quot;20307&quot; value=&quot;309&quot;/&gt;&lt;/object&gt;&lt;object type=&quot;3&quot; unique_id=&quot;11436&quot;&gt;&lt;property id=&quot;20148&quot; value=&quot;5&quot;/&gt;&lt;property id=&quot;20300&quot; value=&quot;Slide 4 - &amp;quot;Standard Network Devices&amp;quot;&quot;/&gt;&lt;property id=&quot;20307&quot; value=&quot;310&quot;/&gt;&lt;/object&gt;&lt;object type=&quot;3&quot; unique_id=&quot;11437&quot;&gt;&lt;property id=&quot;20148&quot; value=&quot;5&quot;/&gt;&lt;property id=&quot;20300&quot; value=&quot;Slide 5 - &amp;quot;Bridges (1 of 2)&amp;quot;&quot;/&gt;&lt;property id=&quot;20307&quot; value=&quot;311&quot;/&gt;&lt;/object&gt;&lt;object type=&quot;3&quot; unique_id=&quot;11438&quot;&gt;&lt;property id=&quot;20148&quot; value=&quot;5&quot;/&gt;&lt;property id=&quot;20300&quot; value=&quot;Slide 6 - &amp;quot;Bridges (2 of 2)&amp;quot;&quot;/&gt;&lt;property id=&quot;20307&quot; value=&quot;312&quot;/&gt;&lt;/object&gt;&lt;object type=&quot;3&quot; unique_id=&quot;11439&quot;&gt;&lt;property id=&quot;20148&quot; value=&quot;5&quot;/&gt;&lt;property id=&quot;20300&quot; value=&quot;Slide 7 - &amp;quot;Switches (1 of 3)&amp;quot;&quot;/&gt;&lt;property id=&quot;20307&quot; value=&quot;313&quot;/&gt;&lt;/object&gt;&lt;object type=&quot;3&quot; unique_id=&quot;11440&quot;&gt;&lt;property id=&quot;20148&quot; value=&quot;5&quot;/&gt;&lt;property id=&quot;20300&quot; value=&quot;Slide 8 - &amp;quot;Switches (2 of 3)&amp;quot;&quot;/&gt;&lt;property id=&quot;20307&quot; value=&quot;314&quot;/&gt;&lt;/object&gt;&lt;object type=&quot;3&quot; unique_id=&quot;11441&quot;&gt;&lt;property id=&quot;20148&quot; value=&quot;5&quot;/&gt;&lt;property id=&quot;20300&quot; value=&quot;Slide 9 - &amp;quot;Switches (3 of 3)&amp;quot;&quot;/&gt;&lt;property id=&quot;20307&quot; value=&quot;315&quot;/&gt;&lt;/object&gt;&lt;object type=&quot;3&quot; unique_id=&quot;11442&quot;&gt;&lt;property id=&quot;20148&quot; value=&quot;5&quot;/&gt;&lt;property id=&quot;20300&quot; value=&quot;Slide 10 - &amp;quot;Routers&amp;quot;&quot;/&gt;&lt;property id=&quot;20307&quot; value=&quot;316&quot;/&gt;&lt;/object&gt;&lt;object type=&quot;3&quot; unique_id=&quot;11443&quot;&gt;&lt;property id=&quot;20148&quot; value=&quot;5&quot;/&gt;&lt;property id=&quot;20300&quot; value=&quot;Slide 11 - &amp;quot;Load Balancers (1 of 2)&amp;quot;&quot;/&gt;&lt;property id=&quot;20307&quot; value=&quot;324&quot;/&gt;&lt;/object&gt;&lt;object type=&quot;3&quot; unique_id=&quot;11444&quot;&gt;&lt;property id=&quot;20148&quot; value=&quot;5&quot;/&gt;&lt;property id=&quot;20300&quot; value=&quot;Slide 12 - &amp;quot;Load Balancers (2 of 2)&amp;quot;&quot;/&gt;&lt;property id=&quot;20307&quot; value=&quot;317&quot;/&gt;&lt;/object&gt;&lt;object type=&quot;3&quot; unique_id=&quot;11445&quot;&gt;&lt;property id=&quot;20148&quot; value=&quot;5&quot;/&gt;&lt;property id=&quot;20300&quot; value=&quot;Slide 13 - &amp;quot;Proxies (1 of 3)&amp;quot;&quot;/&gt;&lt;property id=&quot;20307&quot; value=&quot;318&quot;/&gt;&lt;/object&gt;&lt;object type=&quot;3&quot; unique_id=&quot;11446&quot;&gt;&lt;property id=&quot;20148&quot; value=&quot;5&quot;/&gt;&lt;property id=&quot;20300&quot; value=&quot;Slide 14 - &amp;quot;Proxies (2 of 3)&amp;quot;&quot;/&gt;&lt;property id=&quot;20307&quot; value=&quot;319&quot;/&gt;&lt;/object&gt;&lt;object type=&quot;3&quot; unique_id=&quot;11447&quot;&gt;&lt;property id=&quot;20148&quot; value=&quot;5&quot;/&gt;&lt;property id=&quot;20300&quot; value=&quot;Slide 15 - &amp;quot;Proxies (3 of 3)&amp;quot;&quot;/&gt;&lt;property id=&quot;20307&quot; value=&quot;320&quot;/&gt;&lt;/object&gt;&lt;object type=&quot;3&quot; unique_id=&quot;11448&quot;&gt;&lt;property id=&quot;20148&quot; value=&quot;5&quot;/&gt;&lt;property id=&quot;20300&quot; value=&quot;Slide 16 - &amp;quot;Network Security Hardware&amp;quot;&quot;/&gt;&lt;property id=&quot;20307&quot; value=&quot;321&quot;/&gt;&lt;/object&gt;&lt;object type=&quot;3&quot; unique_id=&quot;11449&quot;&gt;&lt;property id=&quot;20148&quot; value=&quot;5&quot;/&gt;&lt;property id=&quot;20300&quot; value=&quot;Slide 17 - &amp;quot;Firewalls (1 of 3)&amp;quot;&quot;/&gt;&lt;property id=&quot;20307&quot; value=&quot;322&quot;/&gt;&lt;/object&gt;&lt;object type=&quot;3&quot; unique_id=&quot;11450&quot;&gt;&lt;property id=&quot;20148&quot; value=&quot;5&quot;/&gt;&lt;property id=&quot;20300&quot; value=&quot;Slide 18 - &amp;quot;Firewalls (2 of 3)&amp;quot;&quot;/&gt;&lt;property id=&quot;20307&quot; value=&quot;356&quot;/&gt;&lt;/object&gt;&lt;object type=&quot;3&quot; unique_id=&quot;11451&quot;&gt;&lt;property id=&quot;20148&quot; value=&quot;5&quot;/&gt;&lt;property id=&quot;20300&quot; value=&quot;Slide 19 - &amp;quot;Firewalls (3 of 3)&amp;quot;&quot;/&gt;&lt;property id=&quot;20307&quot; value=&quot;357&quot;/&gt;&lt;/object&gt;&lt;object type=&quot;3&quot; unique_id=&quot;11452&quot;&gt;&lt;property id=&quot;20148&quot; value=&quot;5&quot;/&gt;&lt;property id=&quot;20300&quot; value=&quot;Slide 20 - &amp;quot;Network-Based Firewalls (1 of 2)&amp;quot;&quot;/&gt;&lt;property id=&quot;20307&quot; value=&quot;323&quot;/&gt;&lt;/object&gt;&lt;object type=&quot;3&quot; unique_id=&quot;11453&quot;&gt;&lt;property id=&quot;20148&quot; value=&quot;5&quot;/&gt;&lt;property id=&quot;20300&quot; value=&quot;Slide 21 - &amp;quot;Network-Based Firewalls (2 of 2)&amp;quot;&quot;/&gt;&lt;property id=&quot;20307&quot; value=&quot;325&quot;/&gt;&lt;/object&gt;&lt;object type=&quot;3&quot; unique_id=&quot;11454&quot;&gt;&lt;property id=&quot;20148&quot; value=&quot;5&quot;/&gt;&lt;property id=&quot;20300&quot; value=&quot;Slide 22 - &amp;quot;Application-Based Firewalls&amp;quot;&quot;/&gt;&lt;property id=&quot;20307&quot; value=&quot;326&quot;/&gt;&lt;/object&gt;&lt;object type=&quot;3&quot; unique_id=&quot;11455&quot;&gt;&lt;property id=&quot;20148&quot; value=&quot;5&quot;/&gt;&lt;property id=&quot;20300&quot; value=&quot;Slide 23 - &amp;quot;Virtual Private Network (V P N) Concentrator (1 of 2)&amp;quot;&quot;/&gt;&lt;property id=&quot;20307&quot; value=&quot;327&quot;/&gt;&lt;/object&gt;&lt;object type=&quot;3&quot; unique_id=&quot;11456&quot;&gt;&lt;property id=&quot;20148&quot; value=&quot;5&quot;/&gt;&lt;property id=&quot;20300&quot; value=&quot;Slide 24 - &amp;quot;Virtual Private Network (V P N) Concentrator (2 of 2)&amp;quot;&quot;/&gt;&lt;property id=&quot;20307&quot; value=&quot;328&quot;/&gt;&lt;/object&gt;&lt;object type=&quot;3&quot; unique_id=&quot;11457&quot;&gt;&lt;property id=&quot;20148&quot; value=&quot;5&quot;/&gt;&lt;property id=&quot;20300&quot; value=&quot;Slide 25 - &amp;quot;Mail Gateway&amp;quot;&quot;/&gt;&lt;property id=&quot;20307&quot; value=&quot;329&quot;/&gt;&lt;/object&gt;&lt;object type=&quot;3&quot; unique_id=&quot;11458&quot;&gt;&lt;property id=&quot;20148&quot; value=&quot;5&quot;/&gt;&lt;property id=&quot;20300&quot; value=&quot;Slide 26 - &amp;quot;Network Intrusion Detection and Prevention (1 of 5)&amp;quot;&quot;/&gt;&lt;property id=&quot;20307&quot; value=&quot;330&quot;/&gt;&lt;/object&gt;&lt;object type=&quot;3&quot; unique_id=&quot;11459&quot;&gt;&lt;property id=&quot;20148&quot; value=&quot;5&quot;/&gt;&lt;property id=&quot;20300&quot; value=&quot;Slide 27 - &amp;quot;Network Intrusion Detection and Prevention (2 of 5)&amp;quot;&quot;/&gt;&lt;property id=&quot;20307&quot; value=&quot;331&quot;/&gt;&lt;/object&gt;&lt;object type=&quot;3&quot; unique_id=&quot;11460&quot;&gt;&lt;property id=&quot;20148&quot; value=&quot;5&quot;/&gt;&lt;property id=&quot;20300&quot; value=&quot;Slide 28 - &amp;quot;Network Intrusion Detection and Prevention (3 of 5)&amp;quot;&quot;/&gt;&lt;property id=&quot;20307&quot; value=&quot;332&quot;/&gt;&lt;/object&gt;&lt;object type=&quot;3&quot; unique_id=&quot;11461&quot;&gt;&lt;property id=&quot;20148&quot; value=&quot;5&quot;/&gt;&lt;property id=&quot;20300&quot; value=&quot;Slide 29 - &amp;quot;Network Intrusion Detection and Prevention (4 of 5)&amp;quot;&quot;/&gt;&lt;property id=&quot;20307&quot; value=&quot;333&quot;/&gt;&lt;/object&gt;&lt;object type=&quot;3&quot; unique_id=&quot;11462&quot;&gt;&lt;property id=&quot;20148&quot; value=&quot;5&quot;/&gt;&lt;property id=&quot;20300&quot; value=&quot;Slide 30 - &amp;quot;Network Intrusion Detection and Prevention (5 of 5)&amp;quot;&quot;/&gt;&lt;property id=&quot;20307&quot; value=&quot;334&quot;/&gt;&lt;/object&gt;&lt;object type=&quot;3&quot; unique_id=&quot;11463&quot;&gt;&lt;property id=&quot;20148&quot; value=&quot;5&quot;/&gt;&lt;property id=&quot;20300&quot; value=&quot;Slide 31 - &amp;quot;Intrusion Prevention Systems (I P Ss)&amp;quot;&quot;/&gt;&lt;property id=&quot;20307&quot; value=&quot;335&quot;/&gt;&lt;/object&gt;&lt;object type=&quot;3&quot; unique_id=&quot;11464&quot;&gt;&lt;property id=&quot;20148&quot; value=&quot;5&quot;/&gt;&lt;property id=&quot;20300&quot; value=&quot;Slide 32 - &amp;quot;Security and Information Event Management (S I E M) (1 of 3)&amp;quot;&quot;/&gt;&lt;property id=&quot;20307&quot; value=&quot;336&quot;/&gt;&lt;/object&gt;&lt;object type=&quot;3&quot; unique_id=&quot;11465&quot;&gt;&lt;property id=&quot;20148&quot; value=&quot;5&quot;/&gt;&lt;property id=&quot;20300&quot; value=&quot;Slide 33 - &amp;quot;Security and Information Event Management (S I E M) (2 of 3)&amp;quot;&quot;/&gt;&lt;property id=&quot;20307&quot; value=&quot;337&quot;/&gt;&lt;/object&gt;&lt;object type=&quot;3&quot; unique_id=&quot;11466&quot;&gt;&lt;property id=&quot;20148&quot; value=&quot;5&quot;/&gt;&lt;property id=&quot;20300&quot; value=&quot;Slide 34 - &amp;quot;Security and Information Event Management (S I E M) (3 of 3)&amp;quot;&quot;/&gt;&lt;property id=&quot;20307&quot; value=&quot;338&quot;/&gt;&lt;/object&gt;&lt;object type=&quot;3&quot; unique_id=&quot;11467&quot;&gt;&lt;property id=&quot;20148&quot; value=&quot;5&quot;/&gt;&lt;property id=&quot;20300&quot; value=&quot;Slide 35 - &amp;quot;Other Network Security Hardware Devices (1 of 2)&amp;quot;&quot;/&gt;&lt;property id=&quot;20307&quot; value=&quot;339&quot;/&gt;&lt;/object&gt;&lt;object type=&quot;3&quot; unique_id=&quot;11468&quot;&gt;&lt;property id=&quot;20148&quot; value=&quot;5&quot;/&gt;&lt;property id=&quot;20300&quot; value=&quot;Slide 36 - &amp;quot;Other Network Security Hardware Devices (2 of 2)&amp;quot;&quot;/&gt;&lt;property id=&quot;20307&quot; value=&quot;340&quot;/&gt;&lt;/object&gt;&lt;object type=&quot;3&quot; unique_id=&quot;11469&quot;&gt;&lt;property id=&quot;20148&quot; value=&quot;5&quot;/&gt;&lt;property id=&quot;20300&quot; value=&quot;Slide 37 - &amp;quot;Security Through Network Architecture&amp;quot;&quot;/&gt;&lt;property id=&quot;20307&quot; value=&quot;341&quot;/&gt;&lt;/object&gt;&lt;object type=&quot;3&quot; unique_id=&quot;11470&quot;&gt;&lt;property id=&quot;20148&quot; value=&quot;5&quot;/&gt;&lt;property id=&quot;20300&quot; value=&quot;Slide 38 - &amp;quot;Security Zones&amp;quot;&quot;/&gt;&lt;property id=&quot;20307&quot; value=&quot;342&quot;/&gt;&lt;/object&gt;&lt;object type=&quot;3&quot; unique_id=&quot;11471&quot;&gt;&lt;property id=&quot;20148&quot; value=&quot;5&quot;/&gt;&lt;property id=&quot;20300&quot; value=&quot;Slide 39 - &amp;quot;Demilitarized Zone (D M Z)&amp;quot;&quot;/&gt;&lt;property id=&quot;20307&quot; value=&quot;343&quot;/&gt;&lt;/object&gt;&lt;object type=&quot;3&quot; unique_id=&quot;11472&quot;&gt;&lt;property id=&quot;20148&quot; value=&quot;5&quot;/&gt;&lt;property id=&quot;20300&quot; value=&quot;Slide 40 - &amp;quot;Network Address Translation (N A T) (1 of 2)&amp;quot;&quot;/&gt;&lt;property id=&quot;20307&quot; value=&quot;344&quot;/&gt;&lt;/object&gt;&lt;object type=&quot;3&quot; unique_id=&quot;11473&quot;&gt;&lt;property id=&quot;20148&quot; value=&quot;5&quot;/&gt;&lt;property id=&quot;20300&quot; value=&quot;Slide 41 - &amp;quot;Network Address Translation (N A T) (2 of 2)&amp;quot;&quot;/&gt;&lt;property id=&quot;20307&quot; value=&quot;345&quot;/&gt;&lt;/object&gt;&lt;object type=&quot;3&quot; unique_id=&quot;11474&quot;&gt;&lt;property id=&quot;20148&quot; value=&quot;5&quot;/&gt;&lt;property id=&quot;20300&quot; value=&quot;Slide 42 - &amp;quot;Other Zones&amp;quot;&quot;/&gt;&lt;property id=&quot;20307&quot; value=&quot;346&quot;/&gt;&lt;/object&gt;&lt;object type=&quot;3&quot; unique_id=&quot;11475&quot;&gt;&lt;property id=&quot;20148&quot; value=&quot;5&quot;/&gt;&lt;property id=&quot;20300&quot; value=&quot;Slide 43 - &amp;quot;Network Segregation (1 of 2)&amp;quot;&quot;/&gt;&lt;property id=&quot;20307&quot; value=&quot;347&quot;/&gt;&lt;/object&gt;&lt;object type=&quot;3&quot; unique_id=&quot;11476&quot;&gt;&lt;property id=&quot;20148&quot; value=&quot;5&quot;/&gt;&lt;property id=&quot;20300&quot; value=&quot;Slide 44 - &amp;quot;Network Segregation (2 of 2)&amp;quot;&quot;/&gt;&lt;property id=&quot;20307&quot; value=&quot;348&quot;/&gt;&lt;/object&gt;&lt;object type=&quot;3&quot; unique_id=&quot;11477&quot;&gt;&lt;property id=&quot;20148&quot; value=&quot;5&quot;/&gt;&lt;property id=&quot;20300&quot; value=&quot;Slide 45 - &amp;quot;Security Through Network Technologies&amp;quot;&quot;/&gt;&lt;property id=&quot;20307&quot; value=&quot;349&quot;/&gt;&lt;/object&gt;&lt;object type=&quot;3&quot; unique_id=&quot;11478&quot;&gt;&lt;property id=&quot;20148&quot; value=&quot;5&quot;/&gt;&lt;property id=&quot;20300&quot; value=&quot;Slide 46 - &amp;quot;Network Access Control (N A C) (1 of 3)&amp;quot;&quot;/&gt;&lt;property id=&quot;20307&quot; value=&quot;350&quot;/&gt;&lt;/object&gt;&lt;object type=&quot;3&quot; unique_id=&quot;11479&quot;&gt;&lt;property id=&quot;20148&quot; value=&quot;5&quot;/&gt;&lt;property id=&quot;20300&quot; value=&quot;Slide 47 - &amp;quot;Network Access Control (N A C) (2 of 3)&amp;quot;&quot;/&gt;&lt;property id=&quot;20307&quot; value=&quot;351&quot;/&gt;&lt;/object&gt;&lt;object type=&quot;3&quot; unique_id=&quot;11480&quot;&gt;&lt;property id=&quot;20148&quot; value=&quot;5&quot;/&gt;&lt;property id=&quot;20300&quot; value=&quot;Slide 48 - &amp;quot;Network Access Control (N A C) (3 of 3)&amp;quot;&quot;/&gt;&lt;property id=&quot;20307&quot; value=&quot;352&quot;/&gt;&lt;/object&gt;&lt;object type=&quot;3&quot; unique_id=&quot;11481&quot;&gt;&lt;property id=&quot;20148&quot; value=&quot;5&quot;/&gt;&lt;property id=&quot;20300&quot; value=&quot;Slide 49 - &amp;quot;Data Loss Prevention (D L P) (1 of 3)&amp;quot;&quot;/&gt;&lt;property id=&quot;20307&quot; value=&quot;353&quot;/&gt;&lt;/object&gt;&lt;object type=&quot;3&quot; unique_id=&quot;11482&quot;&gt;&lt;property id=&quot;20148&quot; value=&quot;5&quot;/&gt;&lt;property id=&quot;20300&quot; value=&quot;Slide 50 - &amp;quot;Data Loss Prevention (D L P) (2 of 3)&amp;quot;&quot;/&gt;&lt;property id=&quot;20307&quot; value=&quot;354&quot;/&gt;&lt;/object&gt;&lt;object type=&quot;3&quot; unique_id=&quot;11483&quot;&gt;&lt;property id=&quot;20148&quot; value=&quot;5&quot;/&gt;&lt;property id=&quot;20300&quot; value=&quot;Slide 51 - &amp;quot;Data Loss Prevention (D L P) (3 of 3)&amp;quot;&quot;/&gt;&lt;property id=&quot;20307&quot; value=&quot;355&quot;/&gt;&lt;/object&gt;&lt;object type=&quot;3&quot; unique_id=&quot;11484&quot;&gt;&lt;property id=&quot;20148&quot; value=&quot;5&quot;/&gt;&lt;property id=&quot;20300&quot; value=&quot;Slide 52 - &amp;quot;Chapter Summary (1 of 2)&amp;quot;&quot;/&gt;&lt;property id=&quot;20307&quot; value=&quot;307&quot;/&gt;&lt;/object&gt;&lt;object type=&quot;3&quot; unique_id=&quot;11485&quot;&gt;&lt;property id=&quot;20148&quot; value=&quot;5&quot;/&gt;&lt;property id=&quot;20300&quot; value=&quot;Slide 53 - &amp;quot;Chapter Summary (2 of 2)&amp;quot;&quot;/&gt;&lt;property id=&quot;20307&quot; value=&quot;30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A427EF908A548A4EC7035E7C8D6DC" ma:contentTypeVersion="9" ma:contentTypeDescription="Create a new document." ma:contentTypeScope="" ma:versionID="b9ceb4d63311861786196b7fbe8b9c28">
  <xsd:schema xmlns:xsd="http://www.w3.org/2001/XMLSchema" xmlns:xs="http://www.w3.org/2001/XMLSchema" xmlns:p="http://schemas.microsoft.com/office/2006/metadata/properties" xmlns:ns2="3a9a39b8-e83f-4f24-bd02-d0ecf56368c2" xmlns:ns3="6aa0805a-2da3-44c1-bf31-ae54d57bcb9d" targetNamespace="http://schemas.microsoft.com/office/2006/metadata/properties" ma:root="true" ma:fieldsID="1f61aba84f331d918759f0a4e2f1df99" ns2:_="" ns3:_="">
    <xsd:import namespace="3a9a39b8-e83f-4f24-bd02-d0ecf56368c2"/>
    <xsd:import namespace="6aa0805a-2da3-44c1-bf31-ae54d57bc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39b8-e83f-4f24-bd02-d0ecf5636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0805a-2da3-44c1-bf31-ae54d57b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F16CF-0F0A-4254-8462-580D4BD818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873298-2838-4907-8B36-D4423FF01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a39b8-e83f-4f24-bd02-d0ecf56368c2"/>
    <ds:schemaRef ds:uri="6aa0805a-2da3-44c1-bf31-ae54d57bc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48F1E7-518F-40A0-AC33-DDB3771027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23507</TotalTime>
  <Words>6028</Words>
  <Application>Microsoft Office PowerPoint</Application>
  <PresentationFormat>On-screen Show (4:3)</PresentationFormat>
  <Paragraphs>452</Paragraphs>
  <Slides>54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CompTIA Security+ Guide to Network Security Fundamentals, Sixth Edition</vt:lpstr>
      <vt:lpstr>Objectives</vt:lpstr>
      <vt:lpstr>Security Through Network Devices</vt:lpstr>
      <vt:lpstr>Standard Network Devices</vt:lpstr>
      <vt:lpstr>Bridges (1 of 2)</vt:lpstr>
      <vt:lpstr>Bridges (2 of 2)</vt:lpstr>
      <vt:lpstr>Switches (1 of 3)</vt:lpstr>
      <vt:lpstr>Switches (2 of 3)</vt:lpstr>
      <vt:lpstr>Switches (3 of 3)</vt:lpstr>
      <vt:lpstr>Routers</vt:lpstr>
      <vt:lpstr>Load Balancers (1 of 2)</vt:lpstr>
      <vt:lpstr>Load Balancers (2 of 2)</vt:lpstr>
      <vt:lpstr>Proxies (1 of 3)</vt:lpstr>
      <vt:lpstr>Proxies (2 of 3)</vt:lpstr>
      <vt:lpstr>Proxies (3 of 3)</vt:lpstr>
      <vt:lpstr>Network Security Hardware</vt:lpstr>
      <vt:lpstr>Firewalls (1 of 3)</vt:lpstr>
      <vt:lpstr>Firewalls (2 of 3)</vt:lpstr>
      <vt:lpstr>Firewalls (3 of 3)</vt:lpstr>
      <vt:lpstr>Network-Based Firewalls (1 of 2)</vt:lpstr>
      <vt:lpstr>Network-Based Firewalls (2 of 2)</vt:lpstr>
      <vt:lpstr>Application-Based Firewalls</vt:lpstr>
      <vt:lpstr>Virtual Private Network (V P N) Concentrator (1 of 2)</vt:lpstr>
      <vt:lpstr>Virtual Private Network (V P N) Concentrator (2 of 2)</vt:lpstr>
      <vt:lpstr>Mail Gateway</vt:lpstr>
      <vt:lpstr>Network Intrusion Detection and Prevention (1 of 5)</vt:lpstr>
      <vt:lpstr>Network Intrusion Detection and Prevention (2 of 5)</vt:lpstr>
      <vt:lpstr>Network Intrusion Detection and Prevention (3 of 5)</vt:lpstr>
      <vt:lpstr>Network Intrusion Detection and Prevention (4 of 5)</vt:lpstr>
      <vt:lpstr>Network Intrusion Detection and Prevention (5 of 5)</vt:lpstr>
      <vt:lpstr>Intrusion Prevention Systems (I P Ss)</vt:lpstr>
      <vt:lpstr>Security and Information Event Management (S I E M) (1 of 3)</vt:lpstr>
      <vt:lpstr>Security and Information Event Management (S I E M) (2 of 3)</vt:lpstr>
      <vt:lpstr>Security and Information Event Management (S I E M) (3 of 3)</vt:lpstr>
      <vt:lpstr>Other Network Security Hardware Devices (1 of 2)</vt:lpstr>
      <vt:lpstr>Other Network Security Hardware Devices (2 of 2)</vt:lpstr>
      <vt:lpstr>Security Through Network Architecture</vt:lpstr>
      <vt:lpstr>Security Zones</vt:lpstr>
      <vt:lpstr>Demilitarized Zone (D M Z)</vt:lpstr>
      <vt:lpstr>Network Address Translation (N A T) (1 of 2)</vt:lpstr>
      <vt:lpstr>Network Address Translation (N A T) (2 of 2)</vt:lpstr>
      <vt:lpstr>Other Zones</vt:lpstr>
      <vt:lpstr>Network Segregation (1 of 2)</vt:lpstr>
      <vt:lpstr>Network Segregation (2 of 2)</vt:lpstr>
      <vt:lpstr>Security Through Network Technologies</vt:lpstr>
      <vt:lpstr>Network Access Control (N A C) (1 of 3)</vt:lpstr>
      <vt:lpstr>Network Access Control (N A C) (2 of 3)</vt:lpstr>
      <vt:lpstr>Network Access Control (N A C) (3 of 3)</vt:lpstr>
      <vt:lpstr>Data Loss Prevention (D L P) (1 of 3)</vt:lpstr>
      <vt:lpstr>Data Loss Prevention (D L P) (2 of 3)</vt:lpstr>
      <vt:lpstr>Data Loss Prevention (D L P) (3 of 3)</vt:lpstr>
      <vt:lpstr>Review Questions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Ken Hunnicutt</cp:lastModifiedBy>
  <cp:revision>798</cp:revision>
  <cp:lastPrinted>2010-11-12T17:54:40Z</cp:lastPrinted>
  <dcterms:created xsi:type="dcterms:W3CDTF">2007-02-15T20:50:52Z</dcterms:created>
  <dcterms:modified xsi:type="dcterms:W3CDTF">2018-09-07T13:48:07Z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  <property fmtid="{D5CDD505-2E9C-101B-9397-08002B2CF9AE}" pid="8" name="ContentTypeId">
    <vt:lpwstr>0x010100315A427EF908A548A4EC7035E7C8D6DC</vt:lpwstr>
  </property>
</Properties>
</file>