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4.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7"/>
  </p:notesMasterIdLst>
  <p:handoutMasterIdLst>
    <p:handoutMasterId r:id="rId48"/>
  </p:handoutMasterIdLst>
  <p:sldIdLst>
    <p:sldId id="349" r:id="rId2"/>
    <p:sldId id="257"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50" r:id="rId44"/>
    <p:sldId id="307" r:id="rId45"/>
    <p:sldId id="308" r:id="rId46"/>
  </p:sldIdLst>
  <p:sldSz cx="9144000" cy="6858000" type="screen4x3"/>
  <p:notesSz cx="9372600" cy="7086600"/>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A9"/>
    <a:srgbClr val="FFFFFF"/>
    <a:srgbClr val="B9B9B9"/>
    <a:srgbClr val="000000"/>
    <a:srgbClr val="1B70A5"/>
    <a:srgbClr val="96CDEE"/>
    <a:srgbClr val="0F3F5D"/>
    <a:srgbClr val="01773A"/>
    <a:srgbClr val="156B1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608" autoAdjust="0"/>
    <p:restoredTop sz="96279" autoAdjust="0"/>
  </p:normalViewPr>
  <p:slideViewPr>
    <p:cSldViewPr>
      <p:cViewPr varScale="1">
        <p:scale>
          <a:sx n="68" d="100"/>
          <a:sy n="68" d="100"/>
        </p:scale>
        <p:origin x="62" y="509"/>
      </p:cViewPr>
      <p:guideLst>
        <p:guide orient="horz" pos="2160"/>
        <p:guide pos="2880"/>
      </p:guideLst>
    </p:cSldViewPr>
  </p:slideViewPr>
  <p:outlineViewPr>
    <p:cViewPr>
      <p:scale>
        <a:sx n="33" d="100"/>
        <a:sy n="33" d="100"/>
      </p:scale>
      <p:origin x="0" y="-36780"/>
    </p:cViewPr>
  </p:outlineViewPr>
  <p:notesTextViewPr>
    <p:cViewPr>
      <p:scale>
        <a:sx n="100" d="100"/>
        <a:sy n="100" d="100"/>
      </p:scale>
      <p:origin x="0" y="0"/>
    </p:cViewPr>
  </p:notesTextViewPr>
  <p:sorterViewPr>
    <p:cViewPr>
      <p:scale>
        <a:sx n="66" d="100"/>
        <a:sy n="66" d="100"/>
      </p:scale>
      <p:origin x="0" y="-10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9/5/2018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9/5/2018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383767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45</a:t>
            </a:fld>
            <a:endParaRPr lang="en-US" dirty="0"/>
          </a:p>
        </p:txBody>
      </p:sp>
    </p:spTree>
    <p:extLst>
      <p:ext uri="{BB962C8B-B14F-4D97-AF65-F5344CB8AC3E}">
        <p14:creationId xmlns:p14="http://schemas.microsoft.com/office/powerpoint/2010/main" val="29760980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CompTIA Security+ Guide to Network Security Fundamentals, </a:t>
            </a:r>
            <a:r>
              <a:rPr lang="en-US" b="1" dirty="0" smtClean="0">
                <a:solidFill>
                  <a:srgbClr val="0080A9"/>
                </a:solidFill>
                <a:latin typeface="Arial" panose="020B0604020202020204" pitchFamily="34" charset="0"/>
                <a:cs typeface="Arial" panose="020B0604020202020204" pitchFamily="34" charset="0"/>
              </a:rPr>
              <a:t>Sixth </a:t>
            </a:r>
            <a:r>
              <a:rPr lang="en-US" b="1" dirty="0">
                <a:solidFill>
                  <a:srgbClr val="0080A9"/>
                </a:solidFill>
                <a:latin typeface="Arial" panose="020B0604020202020204" pitchFamily="34" charset="0"/>
                <a:cs typeface="Arial" panose="020B0604020202020204" pitchFamily="34" charset="0"/>
              </a:rPr>
              <a:t>Edition</a:t>
            </a:r>
          </a:p>
        </p:txBody>
      </p:sp>
      <p:sp>
        <p:nvSpPr>
          <p:cNvPr id="3" name="Subtitle 2"/>
          <p:cNvSpPr>
            <a:spLocks noGrp="1"/>
          </p:cNvSpPr>
          <p:nvPr>
            <p:ph type="subTitle" idx="1"/>
          </p:nvPr>
        </p:nvSpPr>
        <p:spPr>
          <a:xfrm>
            <a:off x="698500" y="3352800"/>
            <a:ext cx="7747000" cy="797141"/>
          </a:xfrm>
        </p:spPr>
        <p:txBody>
          <a:bodyPr/>
          <a:lstStyle/>
          <a:p>
            <a:r>
              <a:rPr lang="en-US" sz="2200" b="1" dirty="0">
                <a:solidFill>
                  <a:schemeClr val="tx1"/>
                </a:solidFill>
                <a:latin typeface="Arial" panose="020B0604020202020204" pitchFamily="34" charset="0"/>
                <a:cs typeface="Arial" panose="020B0604020202020204" pitchFamily="34" charset="0"/>
              </a:rPr>
              <a:t>Chapter 7</a:t>
            </a:r>
          </a:p>
          <a:p>
            <a:r>
              <a:rPr lang="en-US" sz="2200" dirty="0">
                <a:solidFill>
                  <a:schemeClr val="tx1"/>
                </a:solidFill>
                <a:latin typeface="Arial" panose="020B0604020202020204" pitchFamily="34" charset="0"/>
                <a:cs typeface="Arial" panose="020B0604020202020204" pitchFamily="34" charset="0"/>
              </a:rPr>
              <a:t>Administering a Secure Network</a:t>
            </a: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598944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Domain Name System (D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3)</a:t>
            </a:r>
          </a:p>
        </p:txBody>
      </p:sp>
      <p:pic>
        <p:nvPicPr>
          <p:cNvPr id="6" name="Picture 5" descr="The d n s lookup steps are as follows: Step 1: The user sends the request for the need of I p address of the site w w w, dot, n a s h ville, dot, com to the local d n s server. Step 2: The local d n s server asks for the address of c o m server from the local d n s server with I p address 60.1.4.2. The address 10.35.83.77 is sent to the local d n s server. Step 3: The local d n s server asks for the address of n a s h ville, dot, c o m server from the local d n s server with I p address 10.35.83.77. The address of the n a s h ville, dot, c o m server, 206.23.119.3 is sent to the local d n s server. Step 4: The local d n s server asks for the address of w w w, dot, n a s h ville, dot, c o m from the server with I p address 206.26.119.3. The address of the site, 158.24.3.9 is sent to the local d n s server. The address of the site is sent from the local d n s server to the use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1893903"/>
            <a:ext cx="6488318" cy="335322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6154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Domain Name System (D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 </a:t>
            </a:r>
            <a:r>
              <a:rPr lang="en-US" sz="2800" b="1" dirty="0" smtClean="0">
                <a:solidFill>
                  <a:srgbClr val="0080A9"/>
                </a:solidFill>
                <a:latin typeface="Arial" panose="020B0604020202020204" pitchFamily="34" charset="0"/>
                <a:cs typeface="Arial" panose="020B0604020202020204" pitchFamily="34" charset="0"/>
              </a:rPr>
              <a:t>(3 </a:t>
            </a:r>
            <a:r>
              <a:rPr lang="en-US" sz="2800" b="1" dirty="0">
                <a:solidFill>
                  <a:srgbClr val="0080A9"/>
                </a:solidFill>
                <a:latin typeface="Arial" panose="020B0604020202020204" pitchFamily="34" charset="0"/>
                <a:cs typeface="Arial" panose="020B0604020202020204" pitchFamily="34" charset="0"/>
              </a:rPr>
              <a:t>of 3)</a:t>
            </a:r>
          </a:p>
        </p:txBody>
      </p:sp>
      <p:sp>
        <p:nvSpPr>
          <p:cNvPr id="3" name="Content Placeholder 2"/>
          <p:cNvSpPr>
            <a:spLocks noGrp="1"/>
          </p:cNvSpPr>
          <p:nvPr>
            <p:ph idx="1"/>
          </p:nvPr>
        </p:nvSpPr>
        <p:spPr>
          <a:xfrm>
            <a:off x="365125" y="1538818"/>
            <a:ext cx="8415338" cy="3785652"/>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is often the focus of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 poisoning substitutes fraudulent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address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Can be done in local host table or external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server</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Can be thwarted by using Domain Name System Security Extensions </a:t>
            </a:r>
            <a:r>
              <a:rPr lang="en-US" altLang="en-US" sz="2000" dirty="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E</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C </a:t>
            </a:r>
            <a:r>
              <a:rPr lang="en-US" altLang="en-US" sz="2000" dirty="0" smtClean="0">
                <a:solidFill>
                  <a:schemeClr val="tx1"/>
                </a:solidFill>
                <a:latin typeface="Arial" panose="020B0604020202020204" pitchFamily="34" charset="0"/>
                <a:cs typeface="Arial" panose="020B0604020202020204" pitchFamily="34" charset="0"/>
              </a:rPr>
              <a:t>adds additional resource records and message header information which can be used to verify the requested data has not been altered in transmission</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Attacker asks the valid D</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 for a zone transfer</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A zone transfer allows attacker access to network, hardware, and operating system </a:t>
            </a:r>
            <a:r>
              <a:rPr lang="en-US" altLang="en-US" sz="2000" dirty="0" smtClean="0">
                <a:solidFill>
                  <a:schemeClr val="tx1"/>
                </a:solidFill>
                <a:latin typeface="Arial" panose="020B0604020202020204" pitchFamily="34" charset="0"/>
                <a:cs typeface="Arial" panose="020B0604020202020204" pitchFamily="34" charset="0"/>
              </a:rPr>
              <a:t>information</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3635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File Transfer Protocol (</a:t>
            </a:r>
            <a:r>
              <a:rPr lang="en-US" sz="2800" b="1" dirty="0" smtClean="0">
                <a:solidFill>
                  <a:srgbClr val="0080A9"/>
                </a:solidFill>
                <a:latin typeface="Arial" panose="020B0604020202020204" pitchFamily="34" charset="0"/>
                <a:cs typeface="Arial" panose="020B0604020202020204" pitchFamily="34" charset="0"/>
              </a:rPr>
              <a:t>F</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T</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(1 of 4)</a:t>
            </a:r>
          </a:p>
        </p:txBody>
      </p:sp>
      <p:sp>
        <p:nvSpPr>
          <p:cNvPr id="3" name="Content Placeholder 2"/>
          <p:cNvSpPr>
            <a:spLocks noGrp="1"/>
          </p:cNvSpPr>
          <p:nvPr>
            <p:ph idx="1"/>
          </p:nvPr>
        </p:nvSpPr>
        <p:spPr>
          <a:xfrm>
            <a:off x="365125" y="1538818"/>
            <a:ext cx="8169275"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C</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P/I</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a:t>
            </a:r>
            <a:r>
              <a:rPr lang="en-US" altLang="en-US" dirty="0" smtClean="0">
                <a:solidFill>
                  <a:schemeClr val="tx1"/>
                </a:solidFill>
                <a:latin typeface="Arial" panose="020B0604020202020204" pitchFamily="34" charset="0"/>
                <a:cs typeface="Arial" panose="020B0604020202020204" pitchFamily="34" charset="0"/>
              </a:rPr>
              <a:t> protocol used </a:t>
            </a:r>
            <a:r>
              <a:rPr lang="en-US" altLang="en-US" dirty="0">
                <a:solidFill>
                  <a:schemeClr val="tx1"/>
                </a:solidFill>
                <a:latin typeface="Arial" panose="020B0604020202020204" pitchFamily="34" charset="0"/>
                <a:cs typeface="Arial" panose="020B0604020202020204" pitchFamily="34" charset="0"/>
              </a:rPr>
              <a:t>for transferring files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File transfer protocol (</a:t>
            </a:r>
            <a:r>
              <a:rPr lang="en-US" altLang="en-US" sz="20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 an unsecure protocol used </a:t>
            </a:r>
            <a:r>
              <a:rPr lang="en-US" altLang="en-US" sz="2000" dirty="0">
                <a:solidFill>
                  <a:schemeClr val="tx1"/>
                </a:solidFill>
                <a:latin typeface="Arial" panose="020B0604020202020204" pitchFamily="34" charset="0"/>
                <a:cs typeface="Arial" panose="020B0604020202020204" pitchFamily="34" charset="0"/>
              </a:rPr>
              <a:t>to connect to an 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 server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Methods </a:t>
            </a:r>
            <a:r>
              <a:rPr lang="en-US" altLang="en-US" dirty="0">
                <a:solidFill>
                  <a:schemeClr val="tx1"/>
                </a:solidFill>
                <a:latin typeface="Arial" panose="020B0604020202020204" pitchFamily="34" charset="0"/>
                <a:cs typeface="Arial" panose="020B0604020202020204" pitchFamily="34" charset="0"/>
              </a:rPr>
              <a:t>for using F</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a:t>
            </a:r>
            <a:r>
              <a:rPr lang="en-US" altLang="en-US" dirty="0" smtClean="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on local host computer</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From a command prompt</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Using a web browser</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Using an F</a:t>
            </a:r>
            <a:r>
              <a:rPr lang="en-US" altLang="en-US" sz="100" b="1" dirty="0">
                <a:solidFill>
                  <a:schemeClr val="tx1"/>
                </a:solidFill>
                <a:latin typeface="Arial" panose="020B0604020202020204" pitchFamily="34" charset="0"/>
                <a:cs typeface="Arial" panose="020B0604020202020204" pitchFamily="34" charset="0"/>
              </a:rPr>
              <a:t> </a:t>
            </a:r>
            <a:r>
              <a:rPr lang="en-US" altLang="en-US" sz="2000" b="1" dirty="0">
                <a:solidFill>
                  <a:schemeClr val="tx1"/>
                </a:solidFill>
                <a:latin typeface="Arial" panose="020B0604020202020204" pitchFamily="34" charset="0"/>
                <a:cs typeface="Arial" panose="020B0604020202020204" pitchFamily="34" charset="0"/>
              </a:rPr>
              <a:t>T</a:t>
            </a:r>
            <a:r>
              <a:rPr lang="en-US" altLang="en-US" sz="100" b="1" dirty="0">
                <a:solidFill>
                  <a:schemeClr val="tx1"/>
                </a:solidFill>
                <a:latin typeface="Arial" panose="020B0604020202020204" pitchFamily="34" charset="0"/>
                <a:cs typeface="Arial" panose="020B0604020202020204" pitchFamily="34" charset="0"/>
              </a:rPr>
              <a:t> </a:t>
            </a:r>
            <a:r>
              <a:rPr lang="en-US" altLang="en-US" sz="2000" b="1" dirty="0">
                <a:solidFill>
                  <a:schemeClr val="tx1"/>
                </a:solidFill>
                <a:latin typeface="Arial" panose="020B0604020202020204" pitchFamily="34" charset="0"/>
                <a:cs typeface="Arial" panose="020B0604020202020204" pitchFamily="34" charset="0"/>
              </a:rPr>
              <a:t>P</a:t>
            </a:r>
            <a:r>
              <a:rPr lang="en-US" altLang="en-US" sz="2000" b="1" dirty="0" smtClean="0">
                <a:solidFill>
                  <a:schemeClr val="tx1"/>
                </a:solidFill>
                <a:latin typeface="Arial" panose="020B0604020202020204" pitchFamily="34" charset="0"/>
                <a:cs typeface="Arial" panose="020B0604020202020204" pitchFamily="34" charset="0"/>
              </a:rPr>
              <a:t> client</a:t>
            </a:r>
            <a:endParaRPr lang="en-US" sz="2000" b="1"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628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File Transfer Protocol (F</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T</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4)</a:t>
            </a:r>
          </a:p>
        </p:txBody>
      </p:sp>
      <p:pic>
        <p:nvPicPr>
          <p:cNvPr id="6" name="Picture 5" descr="Figure 7-3 F T P client. A webpage shows the screenshot of the F T P File Zilla page. Two separate panes in the dialog box show the documents in the local site and the remote site along with the file names displayed above the queued files pan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659" y="1371600"/>
            <a:ext cx="5555738" cy="4611358"/>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7647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File Transfer Protocol (F</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T</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a:t>
            </a:r>
            <a:r>
              <a:rPr lang="en-US" sz="2800" b="1" dirty="0" smtClean="0">
                <a:solidFill>
                  <a:srgbClr val="0080A9"/>
                </a:solidFill>
                <a:latin typeface="Arial" panose="020B0604020202020204" pitchFamily="34" charset="0"/>
                <a:cs typeface="Arial" panose="020B0604020202020204" pitchFamily="34" charset="0"/>
              </a:rPr>
              <a:t>(3 </a:t>
            </a:r>
            <a:r>
              <a:rPr lang="en-US" sz="2800" b="1" dirty="0">
                <a:solidFill>
                  <a:srgbClr val="0080A9"/>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365125" y="1538818"/>
            <a:ext cx="8169275" cy="386259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Using F</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a:t>
            </a:r>
            <a:r>
              <a:rPr lang="en-US" altLang="en-US" dirty="0" smtClean="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behind a firewall can present challenges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 uses two ports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Port 21 is the 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 control part</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Port 20 is the data port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 active mode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Client’s firewall may sometimes drop packets on Port 20 (the data channel connection)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 passive mode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The client sends a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V </a:t>
            </a:r>
            <a:r>
              <a:rPr lang="en-US" altLang="en-US" sz="2000" dirty="0">
                <a:solidFill>
                  <a:schemeClr val="tx1"/>
                </a:solidFill>
                <a:latin typeface="Arial" panose="020B0604020202020204" pitchFamily="34" charset="0"/>
                <a:cs typeface="Arial" panose="020B0604020202020204" pitchFamily="34" charset="0"/>
              </a:rPr>
              <a:t>command to the command channel and the server responds with the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port number to use to establish the data </a:t>
            </a:r>
            <a:r>
              <a:rPr lang="en-US" altLang="en-US" sz="2000" dirty="0" smtClean="0">
                <a:solidFill>
                  <a:schemeClr val="tx1"/>
                </a:solidFill>
                <a:latin typeface="Arial" panose="020B0604020202020204" pitchFamily="34" charset="0"/>
                <a:cs typeface="Arial" panose="020B0604020202020204" pitchFamily="34" charset="0"/>
              </a:rPr>
              <a:t>channel</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9001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File Transfer Protocol (F</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T</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a:t>
            </a:r>
            <a:r>
              <a:rPr lang="en-US" sz="2800" b="1" dirty="0" smtClean="0">
                <a:solidFill>
                  <a:srgbClr val="0080A9"/>
                </a:solidFill>
                <a:latin typeface="Arial" panose="020B0604020202020204" pitchFamily="34" charset="0"/>
                <a:cs typeface="Arial" panose="020B0604020202020204" pitchFamily="34" charset="0"/>
              </a:rPr>
              <a:t>(4 </a:t>
            </a:r>
            <a:r>
              <a:rPr lang="en-US" sz="2800" b="1" dirty="0">
                <a:solidFill>
                  <a:srgbClr val="0080A9"/>
                </a:solidFill>
                <a:latin typeface="Arial" panose="020B0604020202020204" pitchFamily="34" charset="0"/>
                <a:cs typeface="Arial" panose="020B0604020202020204" pitchFamily="34" charset="0"/>
              </a:rPr>
              <a:t>of 4)</a:t>
            </a:r>
          </a:p>
        </p:txBody>
      </p:sp>
      <p:sp>
        <p:nvSpPr>
          <p:cNvPr id="3" name="Content Placeholder 2"/>
          <p:cNvSpPr>
            <a:spLocks noGrp="1"/>
          </p:cNvSpPr>
          <p:nvPr>
            <p:ph idx="1"/>
          </p:nvPr>
        </p:nvSpPr>
        <p:spPr>
          <a:xfrm>
            <a:off x="365125" y="1538818"/>
            <a:ext cx="8415338" cy="3724096"/>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 vulnerabilities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Does not use encryption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Files transferred using 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 are vulnerable to man-in-the-middle attacks</a:t>
            </a:r>
          </a:p>
          <a:p>
            <a:pPr>
              <a:lnSpc>
                <a:spcPct val="100000"/>
              </a:lnSpc>
            </a:pPr>
            <a:r>
              <a:rPr lang="en-US" altLang="en-US" dirty="0">
                <a:solidFill>
                  <a:schemeClr val="tx1"/>
                </a:solidFill>
                <a:latin typeface="Arial" panose="020B0604020202020204" pitchFamily="34" charset="0"/>
                <a:cs typeface="Arial" panose="020B0604020202020204" pitchFamily="34" charset="0"/>
              </a:rPr>
              <a:t>Secure transmission options over F</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P</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Secure sockets layer (F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S) encrypts commands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Uses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 </a:t>
            </a:r>
            <a:r>
              <a:rPr lang="en-US" altLang="en-US" sz="2000" dirty="0">
                <a:solidFill>
                  <a:schemeClr val="tx1"/>
                </a:solidFill>
                <a:latin typeface="Arial" panose="020B0604020202020204" pitchFamily="34" charset="0"/>
                <a:cs typeface="Arial" panose="020B0604020202020204" pitchFamily="34" charset="0"/>
              </a:rPr>
              <a:t>or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t>
            </a:r>
            <a:r>
              <a:rPr lang="en-US" altLang="en-US" sz="2000" dirty="0">
                <a:solidFill>
                  <a:schemeClr val="tx1"/>
                </a:solidFill>
                <a:latin typeface="Arial" panose="020B0604020202020204" pitchFamily="34" charset="0"/>
                <a:cs typeface="Arial" panose="020B0604020202020204" pitchFamily="34" charset="0"/>
              </a:rPr>
              <a:t>to encrypt commands sent over the control port (port 21); data port may not be encrypted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Secure 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 (S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Uses only a single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port instead of two ports </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All data and commands are </a:t>
            </a:r>
            <a:r>
              <a:rPr lang="en-US" altLang="en-US" sz="2000" dirty="0" smtClean="0">
                <a:solidFill>
                  <a:schemeClr val="tx1"/>
                </a:solidFill>
                <a:latin typeface="Arial" panose="020B0604020202020204" pitchFamily="34" charset="0"/>
                <a:cs typeface="Arial" panose="020B0604020202020204" pitchFamily="34" charset="0"/>
              </a:rPr>
              <a:t>encrypted</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22029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Secure Email Protocols</a:t>
            </a:r>
          </a:p>
        </p:txBody>
      </p:sp>
      <p:sp>
        <p:nvSpPr>
          <p:cNvPr id="3" name="Content Placeholder 2"/>
          <p:cNvSpPr>
            <a:spLocks noGrp="1"/>
          </p:cNvSpPr>
          <p:nvPr>
            <p:ph idx="1"/>
          </p:nvPr>
        </p:nvSpPr>
        <p:spPr>
          <a:xfrm>
            <a:off x="365125" y="1538818"/>
            <a:ext cx="8245475" cy="4062651"/>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Secure/Multipurpose Internet Mail Extensions (S/M</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protocol for securing email messages</a:t>
            </a:r>
          </a:p>
          <a:p>
            <a:pPr>
              <a:lnSpc>
                <a:spcPct val="100000"/>
              </a:lnSpc>
            </a:pPr>
            <a:r>
              <a:rPr lang="en-US" dirty="0">
                <a:solidFill>
                  <a:schemeClr val="tx1"/>
                </a:solidFill>
                <a:latin typeface="Arial" panose="020B0604020202020204" pitchFamily="34" charset="0"/>
                <a:cs typeface="Arial" panose="020B0604020202020204" pitchFamily="34" charset="0"/>
              </a:rPr>
              <a:t>S/M</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E </a:t>
            </a:r>
            <a:r>
              <a:rPr lang="en-US" dirty="0" smtClean="0">
                <a:solidFill>
                  <a:schemeClr val="tx1"/>
                </a:solidFill>
                <a:latin typeface="Arial" panose="020B0604020202020204" pitchFamily="34" charset="0"/>
                <a:cs typeface="Arial" panose="020B0604020202020204" pitchFamily="34" charset="0"/>
              </a:rPr>
              <a:t>has limitations: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Cannot be used when mail is accessed through a web browser instead of a dedicated email application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Because </a:t>
            </a:r>
            <a:r>
              <a:rPr lang="en-US" sz="2000" dirty="0">
                <a:solidFill>
                  <a:schemeClr val="tx1"/>
                </a:solidFill>
                <a:latin typeface="Arial" panose="020B0604020202020204" pitchFamily="34" charset="0"/>
                <a:cs typeface="Arial" panose="020B0604020202020204" pitchFamily="34" charset="0"/>
              </a:rPr>
              <a:t>S/M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E </a:t>
            </a:r>
            <a:r>
              <a:rPr lang="en-US" sz="2000" dirty="0" smtClean="0">
                <a:solidFill>
                  <a:schemeClr val="tx1"/>
                </a:solidFill>
                <a:latin typeface="Arial" panose="020B0604020202020204" pitchFamily="34" charset="0"/>
                <a:cs typeface="Arial" panose="020B0604020202020204" pitchFamily="34" charset="0"/>
              </a:rPr>
              <a:t>encrypts the entire message, this makes it difficult for any third-party tools that inspect email for malware</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Because it also would be encrypted</a:t>
            </a:r>
          </a:p>
          <a:p>
            <a:pPr>
              <a:lnSpc>
                <a:spcPct val="100000"/>
              </a:lnSpc>
            </a:pPr>
            <a:r>
              <a:rPr lang="en-US" dirty="0" smtClean="0">
                <a:solidFill>
                  <a:schemeClr val="tx1"/>
                </a:solidFill>
                <a:latin typeface="Arial" panose="020B0604020202020204" pitchFamily="34" charset="0"/>
                <a:cs typeface="Arial" panose="020B0604020202020204" pitchFamily="34" charset="0"/>
              </a:rPr>
              <a:t>Some enterprises and government agencies automate encrypting and decrypting email</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 a mail gateway appliance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39635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Using Secure Network Protocols</a:t>
            </a:r>
          </a:p>
        </p:txBody>
      </p:sp>
      <p:graphicFrame>
        <p:nvGraphicFramePr>
          <p:cNvPr id="5" name="Table 4" descr="A table titled, Secure network protocol recommendations. The table has 10 rows and 2 columns. The columns have the following headings from left to right. Application or technology, recommended secure protocol. The row entries are as follows. Row 1: application or technology, voice and video; recommended secure protocol, secure real-time transport protocol, s r t p. Row 2: application or technology, time synchronization; recommended secure protocol, network time protocol, n t p. Row 3: application or technology, email; recommended secure protocol, secure or multipurpose internet mail extensions, s or mime. Row 4: application or technology, web browsing; recommended secure protocol, hypertext transport protocol secure, h t t p s. Row 5: application or technology, file transfer; recommended secure protocol, secure f t p, s f t p. Row 6: application or technology, remote access; recommended secure protocol, virtual private network, v p n. Row 7: application or technology, domain name resolution; recommended secure protocol, d n s security extensions, d n s s e c. Row 8: application or technology, routing and switching; recommended secure protocol, I p security, I p s e c. Row 9: application or technology, network address translation; recommended secure protocol, I p security, I p s e c . Row 10: application or technology, subscription services; recommended secure protocol, I p security, I p s e c."/>
          <p:cNvGraphicFramePr>
            <a:graphicFrameLocks noGrp="1"/>
          </p:cNvGraphicFramePr>
          <p:nvPr>
            <p:extLst>
              <p:ext uri="{D42A27DB-BD31-4B8C-83A1-F6EECF244321}">
                <p14:modId xmlns:p14="http://schemas.microsoft.com/office/powerpoint/2010/main" val="4718842"/>
              </p:ext>
            </p:extLst>
          </p:nvPr>
        </p:nvGraphicFramePr>
        <p:xfrm>
          <a:off x="1564700" y="1524000"/>
          <a:ext cx="6664900" cy="4180840"/>
        </p:xfrm>
        <a:graphic>
          <a:graphicData uri="http://schemas.openxmlformats.org/drawingml/2006/table">
            <a:tbl>
              <a:tblPr firstRow="1" bandRow="1">
                <a:tableStyleId>{5C22544A-7EE6-4342-B048-85BDC9FD1C3A}</a:tableStyleId>
              </a:tblPr>
              <a:tblGrid>
                <a:gridCol w="2778700">
                  <a:extLst>
                    <a:ext uri="{9D8B030D-6E8A-4147-A177-3AD203B41FA5}">
                      <a16:colId xmlns="" xmlns:a16="http://schemas.microsoft.com/office/drawing/2014/main" val="20000"/>
                    </a:ext>
                  </a:extLst>
                </a:gridCol>
                <a:gridCol w="3886200">
                  <a:extLst>
                    <a:ext uri="{9D8B030D-6E8A-4147-A177-3AD203B41FA5}">
                      <a16:colId xmlns="" xmlns:a16="http://schemas.microsoft.com/office/drawing/2014/main" val="20001"/>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Application or technology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Recommended secure protocol</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Voice and video</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Secure Real-time Transport Protocol (S</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Time synchronization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Network Time Protocol (N</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Email</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Secure/Multipurpose</a:t>
                      </a:r>
                      <a:r>
                        <a:rPr lang="en-US" sz="1400" baseline="0" dirty="0" smtClean="0">
                          <a:solidFill>
                            <a:schemeClr val="tx1"/>
                          </a:solidFill>
                          <a:latin typeface="Arial" panose="020B0604020202020204" pitchFamily="34" charset="0"/>
                          <a:cs typeface="Arial" panose="020B0604020202020204" pitchFamily="34" charset="0"/>
                        </a:rPr>
                        <a:t> Internet Mail Extensions (S/M</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I</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M</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Web browsing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Hypertext Transport Protocol Secure (H</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File transfer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Secure 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 (S</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F</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Remote access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Virtual Private Network (V</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Domain name</a:t>
                      </a:r>
                      <a:r>
                        <a:rPr lang="en-US" sz="1400" baseline="0" dirty="0" smtClean="0">
                          <a:solidFill>
                            <a:schemeClr val="tx1"/>
                          </a:solidFill>
                          <a:latin typeface="Arial" panose="020B0604020202020204" pitchFamily="34" charset="0"/>
                          <a:cs typeface="Arial" panose="020B0604020202020204" pitchFamily="34" charset="0"/>
                        </a:rPr>
                        <a:t> resolution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DNS Security</a:t>
                      </a:r>
                      <a:r>
                        <a:rPr lang="en-US" sz="1400" baseline="0" dirty="0" smtClean="0">
                          <a:solidFill>
                            <a:schemeClr val="tx1"/>
                          </a:solidFill>
                          <a:latin typeface="Arial" panose="020B0604020202020204" pitchFamily="34" charset="0"/>
                          <a:cs typeface="Arial" panose="020B0604020202020204" pitchFamily="34" charset="0"/>
                        </a:rPr>
                        <a:t> Extensions (D</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N</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SEC)</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Routing and switching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 Security (I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25120">
                <a:tc>
                  <a:txBody>
                    <a:bodyPr/>
                    <a:lstStyle/>
                    <a:p>
                      <a:r>
                        <a:rPr lang="en-US" sz="1400" dirty="0" smtClean="0">
                          <a:solidFill>
                            <a:schemeClr val="tx1"/>
                          </a:solidFill>
                          <a:latin typeface="Arial" panose="020B0604020202020204" pitchFamily="34" charset="0"/>
                          <a:cs typeface="Arial" panose="020B0604020202020204" pitchFamily="34" charset="0"/>
                        </a:rPr>
                        <a:t>Network address translation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 Security</a:t>
                      </a:r>
                      <a:r>
                        <a:rPr lang="en-US" sz="1400" baseline="0" dirty="0" smtClean="0">
                          <a:solidFill>
                            <a:schemeClr val="tx1"/>
                          </a:solidFill>
                          <a:latin typeface="Arial" panose="020B0604020202020204" pitchFamily="34" charset="0"/>
                          <a:cs typeface="Arial" panose="020B0604020202020204" pitchFamily="34" charset="0"/>
                        </a:rPr>
                        <a:t> (I</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P</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sec)</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Subscription services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 Security (I</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sec)</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24725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Placement of Security Devices and Technologies (1 of 5)</a:t>
            </a:r>
          </a:p>
        </p:txBody>
      </p:sp>
      <p:sp>
        <p:nvSpPr>
          <p:cNvPr id="3" name="Content Placeholder 2"/>
          <p:cNvSpPr>
            <a:spLocks noGrp="1"/>
          </p:cNvSpPr>
          <p:nvPr>
            <p:ph idx="1"/>
          </p:nvPr>
        </p:nvSpPr>
        <p:spPr>
          <a:xfrm>
            <a:off x="365126" y="1538818"/>
            <a:ext cx="8014250" cy="4176182"/>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The protection that security devices provide can be easily negated if those devices are not properly located in the network architecture</a:t>
            </a:r>
          </a:p>
          <a:p>
            <a:pPr>
              <a:lnSpc>
                <a:spcPct val="100000"/>
              </a:lnSpc>
            </a:pPr>
            <a:r>
              <a:rPr lang="en-US" b="1" dirty="0" smtClean="0">
                <a:solidFill>
                  <a:schemeClr val="tx1"/>
                </a:solidFill>
                <a:latin typeface="Arial" panose="020B0604020202020204" pitchFamily="34" charset="0"/>
                <a:cs typeface="Arial" panose="020B0604020202020204" pitchFamily="34" charset="0"/>
              </a:rPr>
              <a:t>S</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S</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L/T</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L</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S accelerator </a:t>
            </a:r>
            <a:r>
              <a:rPr lang="en-US" dirty="0" smtClean="0">
                <a:solidFill>
                  <a:schemeClr val="tx1"/>
                </a:solidFill>
                <a:latin typeface="Arial" panose="020B0604020202020204" pitchFamily="34" charset="0"/>
                <a:cs typeface="Arial" panose="020B0604020202020204" pitchFamily="34" charset="0"/>
              </a:rPr>
              <a:t>– a separate hardware card that inserts into a web server that contains co-processors to handle 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processing</a:t>
            </a:r>
          </a:p>
          <a:p>
            <a:pPr lvl="1">
              <a:lnSpc>
                <a:spcPct val="100000"/>
              </a:lnSpc>
            </a:pPr>
            <a:r>
              <a:rPr lang="en-US" dirty="0" smtClean="0">
                <a:solidFill>
                  <a:schemeClr val="tx1"/>
                </a:solidFill>
                <a:latin typeface="Arial" panose="020B0604020202020204" pitchFamily="34" charset="0"/>
                <a:cs typeface="Arial" panose="020B0604020202020204" pitchFamily="34" charset="0"/>
              </a:rPr>
              <a:t>a 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hardware module can be installed as a “virtual 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L/T</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server” alongside the forward proxy server</a:t>
            </a:r>
          </a:p>
          <a:p>
            <a:pPr>
              <a:lnSpc>
                <a:spcPct val="100000"/>
              </a:lnSpc>
            </a:pPr>
            <a:r>
              <a:rPr lang="en-US" b="1" dirty="0" smtClean="0">
                <a:solidFill>
                  <a:schemeClr val="tx1"/>
                </a:solidFill>
                <a:latin typeface="Arial" panose="020B0604020202020204" pitchFamily="34" charset="0"/>
                <a:cs typeface="Arial" panose="020B0604020202020204" pitchFamily="34" charset="0"/>
              </a:rPr>
              <a:t>Port mirrors </a:t>
            </a:r>
            <a:r>
              <a:rPr lang="en-US" dirty="0" smtClean="0">
                <a:solidFill>
                  <a:schemeClr val="tx1"/>
                </a:solidFill>
                <a:latin typeface="Arial" panose="020B0604020202020204" pitchFamily="34" charset="0"/>
                <a:cs typeface="Arial" panose="020B0604020202020204" pitchFamily="34" charset="0"/>
              </a:rPr>
              <a:t>– allows the administrator to configure a switch to copy traffic that occurs on some or all ports to a designated port on the switch (see Figure 7-4)</a:t>
            </a:r>
          </a:p>
          <a:p>
            <a:pPr>
              <a:lnSpc>
                <a:spcPct val="100000"/>
              </a:lnSpc>
            </a:pPr>
            <a:r>
              <a:rPr lang="en-US" b="1" dirty="0" smtClean="0">
                <a:solidFill>
                  <a:schemeClr val="tx1"/>
                </a:solidFill>
                <a:latin typeface="Arial" panose="020B0604020202020204" pitchFamily="34" charset="0"/>
                <a:cs typeface="Arial" panose="020B0604020202020204" pitchFamily="34" charset="0"/>
              </a:rPr>
              <a:t>Network tap (test access point) </a:t>
            </a:r>
            <a:r>
              <a:rPr lang="en-US" dirty="0" smtClean="0">
                <a:solidFill>
                  <a:schemeClr val="tx1"/>
                </a:solidFill>
                <a:latin typeface="Arial" panose="020B0604020202020204" pitchFamily="34" charset="0"/>
                <a:cs typeface="Arial" panose="020B0604020202020204" pitchFamily="34" charset="0"/>
              </a:rPr>
              <a:t>– a device that can monitor traffic (see Figure 7-5)</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3198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Placement of Security Devices and Technologies (2 of 5)</a:t>
            </a:r>
          </a:p>
        </p:txBody>
      </p:sp>
      <p:pic>
        <p:nvPicPr>
          <p:cNvPr id="6" name="Picture 5" descr="Figure 7-4 Port mirroring. An illustration shows the process of port mirroring. Network analyzer connects to the network switch with a mirror port which connects to the internet and to the netwo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0752" y="1951272"/>
            <a:ext cx="4035552" cy="3483519"/>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7716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1"/>
          </p:nvPr>
        </p:nvSpPr>
        <p:spPr>
          <a:xfrm>
            <a:off x="2641600" y="2942670"/>
            <a:ext cx="6172200" cy="2508379"/>
          </a:xfrm>
        </p:spPr>
        <p:txBody>
          <a:bodyPr/>
          <a:lstStyle/>
          <a:p>
            <a:r>
              <a:rPr lang="en-US" altLang="en-US" sz="2000" b="1" dirty="0" smtClean="0">
                <a:solidFill>
                  <a:srgbClr val="0080A9"/>
                </a:solidFill>
                <a:latin typeface="Arial" panose="020B0604020202020204" pitchFamily="34" charset="0"/>
                <a:cs typeface="Arial" panose="020B0604020202020204" pitchFamily="34" charset="0"/>
              </a:rPr>
              <a:t>7.1</a:t>
            </a:r>
            <a:r>
              <a:rPr lang="en-US" altLang="en-US" sz="2000" b="1"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List and describe the functions of secure network protocols</a:t>
            </a:r>
          </a:p>
          <a:p>
            <a:r>
              <a:rPr lang="en-US" altLang="en-US" sz="2000" b="1" dirty="0" smtClean="0">
                <a:solidFill>
                  <a:srgbClr val="0080A9"/>
                </a:solidFill>
                <a:latin typeface="Arial" panose="020B0604020202020204" pitchFamily="34" charset="0"/>
                <a:cs typeface="Arial" panose="020B0604020202020204" pitchFamily="34" charset="0"/>
              </a:rPr>
              <a:t>7.2</a:t>
            </a:r>
            <a:r>
              <a:rPr lang="en-US" altLang="en-US" sz="2000" dirty="0" smtClean="0">
                <a:solidFill>
                  <a:srgbClr val="0080A9"/>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Explain the placement of security devices and technologies</a:t>
            </a:r>
          </a:p>
          <a:p>
            <a:r>
              <a:rPr lang="en-US" altLang="en-US" sz="2000" b="1" dirty="0" smtClean="0">
                <a:solidFill>
                  <a:srgbClr val="0080A9"/>
                </a:solidFill>
                <a:latin typeface="Arial" panose="020B0604020202020204" pitchFamily="34" charset="0"/>
                <a:cs typeface="Arial" panose="020B0604020202020204" pitchFamily="34" charset="0"/>
              </a:rPr>
              <a:t>7.3</a:t>
            </a:r>
            <a:r>
              <a:rPr lang="en-US" altLang="en-US" sz="2000" dirty="0" smtClean="0">
                <a:solidFill>
                  <a:srgbClr val="0080A9"/>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Tell how security data can be analyzed</a:t>
            </a:r>
          </a:p>
          <a:p>
            <a:r>
              <a:rPr lang="en-US" altLang="en-US" sz="2000" b="1" dirty="0" smtClean="0">
                <a:solidFill>
                  <a:srgbClr val="0080A9"/>
                </a:solidFill>
                <a:latin typeface="Arial" panose="020B0604020202020204" pitchFamily="34" charset="0"/>
                <a:cs typeface="Arial" panose="020B0604020202020204" pitchFamily="34" charset="0"/>
              </a:rPr>
              <a:t>7.4</a:t>
            </a:r>
            <a:r>
              <a:rPr lang="en-US" altLang="en-US" sz="2000" dirty="0" smtClean="0">
                <a:solidFill>
                  <a:schemeClr val="tx1"/>
                </a:solidFill>
                <a:latin typeface="Arial" panose="020B0604020202020204" pitchFamily="34" charset="0"/>
                <a:cs typeface="Arial" panose="020B0604020202020204" pitchFamily="34" charset="0"/>
              </a:rPr>
              <a:t> Explain how to manage and secure network platforms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Placement of Security Devices and Technologies (3 of 5)</a:t>
            </a:r>
          </a:p>
        </p:txBody>
      </p:sp>
      <p:pic>
        <p:nvPicPr>
          <p:cNvPr id="6" name="Picture 5" descr="Figure 7-5 Network tap. An illustration shows the process of network tap. Network analyzer connects to a network tap which connects to the internal network and to a network switch. The network switch further connects to the intern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921" y="2086964"/>
            <a:ext cx="4340558" cy="3247644"/>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34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Placement of Security Devices and Technologies (4 of 5)</a:t>
            </a:r>
          </a:p>
        </p:txBody>
      </p:sp>
      <p:sp>
        <p:nvSpPr>
          <p:cNvPr id="3" name="Content Placeholder 2"/>
          <p:cNvSpPr>
            <a:spLocks noGrp="1"/>
          </p:cNvSpPr>
          <p:nvPr>
            <p:ph idx="1"/>
          </p:nvPr>
        </p:nvSpPr>
        <p:spPr>
          <a:xfrm>
            <a:off x="365125" y="1538819"/>
            <a:ext cx="8014250" cy="1892826"/>
          </a:xfrm>
        </p:spPr>
        <p:txBody>
          <a:bodyPr/>
          <a:lstStyle/>
          <a:p>
            <a:pPr>
              <a:lnSpc>
                <a:spcPct val="100000"/>
              </a:lnSpc>
            </a:pPr>
            <a:r>
              <a:rPr lang="en-US" sz="1800" b="1" dirty="0" smtClean="0">
                <a:solidFill>
                  <a:schemeClr val="tx1"/>
                </a:solidFill>
                <a:latin typeface="Arial" panose="020B0604020202020204" pitchFamily="34" charset="0"/>
                <a:cs typeface="Arial" panose="020B0604020202020204" pitchFamily="34" charset="0"/>
              </a:rPr>
              <a:t>Sensors, collectors, and filters </a:t>
            </a:r>
            <a:r>
              <a:rPr lang="en-US" sz="1800" dirty="0" smtClean="0">
                <a:solidFill>
                  <a:schemeClr val="tx1"/>
                </a:solidFill>
                <a:latin typeface="Arial" panose="020B0604020202020204" pitchFamily="34" charset="0"/>
                <a:cs typeface="Arial" panose="020B0604020202020204" pitchFamily="34" charset="0"/>
              </a:rPr>
              <a:t>– should be placed where the stream of data is largest</a:t>
            </a:r>
          </a:p>
          <a:p>
            <a:pPr lvl="1">
              <a:lnSpc>
                <a:spcPct val="100000"/>
              </a:lnSpc>
            </a:pPr>
            <a:r>
              <a:rPr lang="en-US" dirty="0" smtClean="0">
                <a:solidFill>
                  <a:schemeClr val="tx1"/>
                </a:solidFill>
                <a:latin typeface="Arial" panose="020B0604020202020204" pitchFamily="34" charset="0"/>
                <a:cs typeface="Arial" panose="020B0604020202020204" pitchFamily="34" charset="0"/>
              </a:rPr>
              <a:t>Sensors – monitor traffic for network intrusion detection and prevention devices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Collectors – gather traffic for 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M devices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Filters – block traffic for Internet content filters</a:t>
            </a:r>
          </a:p>
        </p:txBody>
      </p:sp>
      <p:pic>
        <p:nvPicPr>
          <p:cNvPr id="5" name="Picture 4" descr="Figure 7-6 Sensor/collector/filter locations. An illustration shows the sensor, collector or filter locations. A web server and an email server connect via a D M Z to a switch which connects to the firewall. The firewall connects to the internet via a router. A web server and an application servers connect to a switch through an internal network, which connects to the firewall. The firewall connects to the first firewall which connects to the internet via a router. Location 1 is situated between the 2 firewalls, location two is between the switch at the D M Z connection and the firewall, location 3 is between the firewall and the rou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630321"/>
            <a:ext cx="4715256" cy="2548128"/>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72361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Placement of Security Devices and Technologies (5 of 5)</a:t>
            </a:r>
          </a:p>
        </p:txBody>
      </p:sp>
      <p:sp>
        <p:nvSpPr>
          <p:cNvPr id="3" name="Content Placeholder 2"/>
          <p:cNvSpPr>
            <a:spLocks noGrp="1"/>
          </p:cNvSpPr>
          <p:nvPr>
            <p:ph idx="1"/>
          </p:nvPr>
        </p:nvSpPr>
        <p:spPr>
          <a:xfrm>
            <a:off x="365125" y="1538818"/>
            <a:ext cx="8321675" cy="4231928"/>
          </a:xfrm>
        </p:spPr>
        <p:txBody>
          <a:bodyPr/>
          <a:lstStyle/>
          <a:p>
            <a:pPr>
              <a:lnSpc>
                <a:spcPct val="100000"/>
              </a:lnSpc>
            </a:pPr>
            <a:r>
              <a:rPr lang="en-US" b="1" dirty="0" smtClean="0">
                <a:solidFill>
                  <a:schemeClr val="tx1"/>
                </a:solidFill>
                <a:latin typeface="Arial" panose="020B0604020202020204" pitchFamily="34" charset="0"/>
                <a:cs typeface="Arial" panose="020B0604020202020204" pitchFamily="34" charset="0"/>
              </a:rPr>
              <a:t>Aggregation switch</a:t>
            </a:r>
            <a:r>
              <a:rPr lang="en-US" i="1"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used to combine multiple network connections into a single link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Should be located between routers and servers where they can detect and stop attacks directed at a server or application</a:t>
            </a:r>
          </a:p>
          <a:p>
            <a:pPr>
              <a:lnSpc>
                <a:spcPct val="100000"/>
              </a:lnSpc>
            </a:pPr>
            <a:r>
              <a:rPr lang="en-US" b="1" dirty="0" smtClean="0">
                <a:solidFill>
                  <a:schemeClr val="tx1"/>
                </a:solidFill>
                <a:latin typeface="Arial" panose="020B0604020202020204" pitchFamily="34" charset="0"/>
                <a:cs typeface="Arial" panose="020B0604020202020204" pitchFamily="34" charset="0"/>
              </a:rPr>
              <a:t>Correlation engine </a:t>
            </a:r>
            <a:r>
              <a:rPr lang="en-US" dirty="0" smtClean="0">
                <a:solidFill>
                  <a:schemeClr val="tx1"/>
                </a:solidFill>
                <a:latin typeface="Arial" panose="020B0604020202020204" pitchFamily="34" charset="0"/>
                <a:cs typeface="Arial" panose="020B0604020202020204" pitchFamily="34" charset="0"/>
              </a:rPr>
              <a:t>– aggregates and correlates content from different sources to uncover an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Should be in the protected internal network using data collected from the logs of different hardware devices</a:t>
            </a:r>
          </a:p>
          <a:p>
            <a:pPr>
              <a:lnSpc>
                <a:spcPct val="100000"/>
              </a:lnSpc>
            </a:pPr>
            <a:r>
              <a:rPr lang="en-US" b="1" dirty="0" smtClean="0">
                <a:solidFill>
                  <a:schemeClr val="tx1"/>
                </a:solidFill>
                <a:latin typeface="Arial" panose="020B0604020202020204" pitchFamily="34" charset="0"/>
                <a:cs typeface="Arial" panose="020B0604020202020204" pitchFamily="34" charset="0"/>
              </a:rPr>
              <a:t>D</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D</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o</a:t>
            </a:r>
            <a:r>
              <a:rPr lang="en-US" sz="100" b="1"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S mitigator </a:t>
            </a:r>
            <a:r>
              <a:rPr lang="en-US" dirty="0" smtClean="0">
                <a:solidFill>
                  <a:schemeClr val="tx1"/>
                </a:solidFill>
                <a:latin typeface="Arial" panose="020B0604020202020204" pitchFamily="34" charset="0"/>
                <a:cs typeface="Arial" panose="020B0604020202020204" pitchFamily="34" charset="0"/>
              </a:rPr>
              <a:t>– a hardware device that identifies and blocks real-time distributed denial of service (D</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Should be in the network where they can monitor the largest stream of data</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6128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Analyzing Security Data (1 of 2)</a:t>
            </a:r>
          </a:p>
        </p:txBody>
      </p:sp>
      <p:sp>
        <p:nvSpPr>
          <p:cNvPr id="3" name="Content Placeholder 2"/>
          <p:cNvSpPr>
            <a:spLocks noGrp="1"/>
          </p:cNvSpPr>
          <p:nvPr>
            <p:ph idx="1"/>
          </p:nvPr>
        </p:nvSpPr>
        <p:spPr>
          <a:xfrm>
            <a:off x="365125" y="1538818"/>
            <a:ext cx="7864475" cy="384720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Security logs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reveal types of attacks that are being directed at the network and if attacks were successful</a:t>
            </a:r>
          </a:p>
          <a:p>
            <a:pPr>
              <a:lnSpc>
                <a:spcPct val="100000"/>
              </a:lnSpc>
            </a:pPr>
            <a:r>
              <a:rPr lang="en-US" altLang="en-US" dirty="0">
                <a:solidFill>
                  <a:schemeClr val="tx1"/>
                </a:solidFill>
                <a:latin typeface="Arial" panose="020B0604020202020204" pitchFamily="34" charset="0"/>
                <a:cs typeface="Arial" panose="020B0604020202020204" pitchFamily="34" charset="0"/>
              </a:rPr>
              <a:t>Access logs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Provide details regarding requests for specific files</a:t>
            </a:r>
          </a:p>
          <a:p>
            <a:pPr>
              <a:lnSpc>
                <a:spcPct val="100000"/>
              </a:lnSpc>
            </a:pPr>
            <a:r>
              <a:rPr lang="en-US" altLang="en-US" dirty="0">
                <a:solidFill>
                  <a:schemeClr val="tx1"/>
                </a:solidFill>
                <a:latin typeface="Arial" panose="020B0604020202020204" pitchFamily="34" charset="0"/>
                <a:cs typeface="Arial" panose="020B0604020202020204" pitchFamily="34" charset="0"/>
              </a:rPr>
              <a:t>Audit logs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to record which user performed an action</a:t>
            </a:r>
          </a:p>
          <a:p>
            <a:pPr>
              <a:lnSpc>
                <a:spcPct val="100000"/>
              </a:lnSpc>
            </a:pPr>
            <a:r>
              <a:rPr lang="en-US" altLang="en-US" dirty="0">
                <a:solidFill>
                  <a:schemeClr val="tx1"/>
                </a:solidFill>
                <a:latin typeface="Arial" panose="020B0604020202020204" pitchFamily="34" charset="0"/>
                <a:cs typeface="Arial" panose="020B0604020202020204" pitchFamily="34" charset="0"/>
              </a:rPr>
              <a:t>Event logs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Document any unsuccessful events and the most significant successful </a:t>
            </a:r>
            <a:r>
              <a:rPr lang="en-US" altLang="en-US" sz="2000" dirty="0" smtClean="0">
                <a:solidFill>
                  <a:schemeClr val="tx1"/>
                </a:solidFill>
                <a:latin typeface="Arial" panose="020B0604020202020204" pitchFamily="34" charset="0"/>
                <a:cs typeface="Arial" panose="020B0604020202020204" pitchFamily="34" charset="0"/>
              </a:rPr>
              <a:t>events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6751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Analyzing Security Data (2 of 2)</a:t>
            </a:r>
          </a:p>
        </p:txBody>
      </p:sp>
      <p:sp>
        <p:nvSpPr>
          <p:cNvPr id="3" name="Content Placeholder 2"/>
          <p:cNvSpPr>
            <a:spLocks noGrp="1"/>
          </p:cNvSpPr>
          <p:nvPr>
            <p:ph idx="1"/>
          </p:nvPr>
        </p:nvSpPr>
        <p:spPr>
          <a:xfrm>
            <a:off x="365125" y="1538818"/>
            <a:ext cx="8014250" cy="423192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 routine review of logs helps </a:t>
            </a:r>
            <a:r>
              <a:rPr lang="en-US" altLang="en-US" dirty="0" smtClean="0">
                <a:solidFill>
                  <a:schemeClr val="tx1"/>
                </a:solidFill>
                <a:latin typeface="Arial" panose="020B0604020202020204" pitchFamily="34" charset="0"/>
                <a:cs typeface="Arial" panose="020B0604020202020204" pitchFamily="34" charset="0"/>
              </a:rPr>
              <a:t>to identify:</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a:t>
            </a:r>
            <a:r>
              <a:rPr lang="en-US" altLang="en-US" sz="2000" dirty="0" smtClean="0">
                <a:solidFill>
                  <a:schemeClr val="tx1"/>
                </a:solidFill>
                <a:latin typeface="Arial" panose="020B0604020202020204" pitchFamily="34" charset="0"/>
                <a:cs typeface="Arial" panose="020B0604020202020204" pitchFamily="34" charset="0"/>
              </a:rPr>
              <a:t>ecurity </a:t>
            </a:r>
            <a:r>
              <a:rPr lang="en-US" altLang="en-US" sz="2000" dirty="0">
                <a:solidFill>
                  <a:schemeClr val="tx1"/>
                </a:solidFill>
                <a:latin typeface="Arial" panose="020B0604020202020204" pitchFamily="34" charset="0"/>
                <a:cs typeface="Arial" panose="020B0604020202020204" pitchFamily="34" charset="0"/>
              </a:rPr>
              <a:t>incidents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Policy violations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Fraudulent activity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Operational problems</a:t>
            </a:r>
          </a:p>
          <a:p>
            <a:pPr>
              <a:lnSpc>
                <a:spcPct val="100000"/>
              </a:lnSpc>
            </a:pPr>
            <a:r>
              <a:rPr lang="en-US" altLang="en-US" dirty="0">
                <a:solidFill>
                  <a:schemeClr val="tx1"/>
                </a:solidFill>
                <a:latin typeface="Arial" panose="020B0604020202020204" pitchFamily="34" charset="0"/>
                <a:cs typeface="Arial" panose="020B0604020202020204" pitchFamily="34" charset="0"/>
              </a:rPr>
              <a:t>Logs can be useful for: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Performing auditing analysis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Supporting the organization’s internal investigations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Identifying operational trends and long-term problems</a:t>
            </a:r>
          </a:p>
          <a:p>
            <a:pPr>
              <a:lnSpc>
                <a:spcPct val="100000"/>
              </a:lnSpc>
            </a:pPr>
            <a:r>
              <a:rPr lang="en-US" altLang="en-US" dirty="0">
                <a:solidFill>
                  <a:schemeClr val="tx1"/>
                </a:solidFill>
                <a:latin typeface="Arial" panose="020B0604020202020204" pitchFamily="34" charset="0"/>
                <a:cs typeface="Arial" panose="020B0604020202020204" pitchFamily="34" charset="0"/>
              </a:rPr>
              <a:t>Logs can provide documentation that the organization is complying with laws and regulatory </a:t>
            </a:r>
            <a:r>
              <a:rPr lang="en-US" altLang="en-US" dirty="0" smtClean="0">
                <a:solidFill>
                  <a:schemeClr val="tx1"/>
                </a:solidFill>
                <a:latin typeface="Arial" panose="020B0604020202020204" pitchFamily="34" charset="0"/>
                <a:cs typeface="Arial" panose="020B0604020202020204" pitchFamily="34" charset="0"/>
              </a:rPr>
              <a:t>requirements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56500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from Security Devices</a:t>
            </a:r>
          </a:p>
        </p:txBody>
      </p:sp>
      <p:sp>
        <p:nvSpPr>
          <p:cNvPr id="3" name="Content Placeholder 2"/>
          <p:cNvSpPr>
            <a:spLocks noGrp="1"/>
          </p:cNvSpPr>
          <p:nvPr>
            <p:ph idx="1"/>
          </p:nvPr>
        </p:nvSpPr>
        <p:spPr>
          <a:xfrm>
            <a:off x="365125" y="1538818"/>
            <a:ext cx="8245475" cy="2693045"/>
          </a:xfrm>
        </p:spPr>
        <p:txBody>
          <a:bodyPr/>
          <a:lstStyle/>
          <a:p>
            <a:pPr>
              <a:lnSpc>
                <a:spcPct val="100000"/>
              </a:lnSpc>
              <a:defRPr/>
            </a:pPr>
            <a:r>
              <a:rPr lang="en-US" altLang="en-US" dirty="0" smtClean="0">
                <a:solidFill>
                  <a:schemeClr val="tx1"/>
                </a:solidFill>
                <a:latin typeface="Arial" panose="020B0604020202020204" pitchFamily="34" charset="0"/>
                <a:cs typeface="Arial" panose="020B0604020202020204" pitchFamily="34" charset="0"/>
              </a:rPr>
              <a:t>Almost every hardware device designed for security can generate logs</a:t>
            </a:r>
          </a:p>
          <a:p>
            <a:pPr>
              <a:lnSpc>
                <a:spcPct val="100000"/>
              </a:lnSpc>
              <a:defRPr/>
            </a:pPr>
            <a:r>
              <a:rPr lang="en-US" altLang="en-US" dirty="0" smtClean="0">
                <a:solidFill>
                  <a:schemeClr val="tx1"/>
                </a:solidFill>
                <a:latin typeface="Arial" panose="020B0604020202020204" pitchFamily="34" charset="0"/>
                <a:cs typeface="Arial" panose="020B0604020202020204" pitchFamily="34" charset="0"/>
              </a:rPr>
              <a:t>Firewall </a:t>
            </a:r>
            <a:r>
              <a:rPr lang="en-US" altLang="en-US" dirty="0">
                <a:solidFill>
                  <a:schemeClr val="tx1"/>
                </a:solidFill>
                <a:latin typeface="Arial" panose="020B0604020202020204" pitchFamily="34" charset="0"/>
                <a:cs typeface="Arial" panose="020B0604020202020204" pitchFamily="34" charset="0"/>
              </a:rPr>
              <a:t>log items to be examined</a:t>
            </a:r>
          </a:p>
          <a:p>
            <a:pPr lvl="1">
              <a:lnSpc>
                <a:spcPct val="100000"/>
              </a:lnSpc>
              <a:defRPr/>
            </a:pP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addresses rejected and dropped</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Probes to ports that have no application services on them</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Source-routed packets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Suspicious outbound connections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Unsuccessful </a:t>
            </a:r>
            <a:r>
              <a:rPr lang="en-US" altLang="en-US" sz="2000" dirty="0" smtClean="0">
                <a:solidFill>
                  <a:schemeClr val="tx1"/>
                </a:solidFill>
                <a:latin typeface="Arial" panose="020B0604020202020204" pitchFamily="34" charset="0"/>
                <a:cs typeface="Arial" panose="020B0604020202020204" pitchFamily="34" charset="0"/>
              </a:rPr>
              <a:t>logins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44376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from Security Software</a:t>
            </a:r>
          </a:p>
        </p:txBody>
      </p:sp>
      <p:sp>
        <p:nvSpPr>
          <p:cNvPr id="3" name="Content Placeholder 2"/>
          <p:cNvSpPr>
            <a:spLocks noGrp="1"/>
          </p:cNvSpPr>
          <p:nvPr>
            <p:ph idx="1"/>
          </p:nvPr>
        </p:nvSpPr>
        <p:spPr>
          <a:xfrm>
            <a:off x="365125" y="1538818"/>
            <a:ext cx="7864475" cy="407803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Security software can produce important data that can be analyzed</a:t>
            </a:r>
          </a:p>
          <a:p>
            <a:pPr>
              <a:lnSpc>
                <a:spcPct val="100000"/>
              </a:lnSpc>
            </a:pPr>
            <a:r>
              <a:rPr lang="en-US" dirty="0" smtClean="0">
                <a:solidFill>
                  <a:schemeClr val="tx1"/>
                </a:solidFill>
                <a:latin typeface="Arial" panose="020B0604020202020204" pitchFamily="34" charset="0"/>
                <a:cs typeface="Arial" panose="020B0604020202020204" pitchFamily="34" charset="0"/>
              </a:rPr>
              <a:t>Data Execution Prevention (D</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Microsoft Windows feature that prevents attackers from using buffer overflow to execute malware</a:t>
            </a:r>
          </a:p>
          <a:p>
            <a:pPr>
              <a:lnSpc>
                <a:spcPct val="100000"/>
              </a:lnSpc>
            </a:pPr>
            <a:r>
              <a:rPr lang="en-US"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 events and those from similar software can be logged along with the level of severity</a:t>
            </a:r>
          </a:p>
          <a:p>
            <a:pPr>
              <a:lnSpc>
                <a:spcPct val="100000"/>
              </a:lnSpc>
            </a:pPr>
            <a:r>
              <a:rPr lang="en-US" dirty="0" smtClean="0">
                <a:solidFill>
                  <a:schemeClr val="tx1"/>
                </a:solidFill>
                <a:latin typeface="Arial" panose="020B0604020202020204" pitchFamily="34" charset="0"/>
                <a:cs typeface="Arial" panose="020B0604020202020204" pitchFamily="34" charset="0"/>
              </a:rPr>
              <a:t>File integrity check (F</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service that can monitor any changes made to computer files, such as O</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 files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These changes can compromise security and indicate a security breach has occurred</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9234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from Security Tools</a:t>
            </a:r>
          </a:p>
        </p:txBody>
      </p:sp>
      <p:graphicFrame>
        <p:nvGraphicFramePr>
          <p:cNvPr id="5" name="Table 4" descr="A table titled, security tools. The table has 3 rows and 3 columns. The columns have the following headings from left to right. Tool, description, explanation. The row entries are as follows. Row 1: tool, application whitelisting; description, an application whitelist is an inventory of applications and associated components, libraries, configuration files, etc. That have been pre-approved and authorized to be active and present on the device; explanation, unlike most security technologies such as a firewall that attempts to block known malicious activity while permitting all others, application whitelisting technologies are designed to permit only known good activity and block everything else. Row 2: tool, removable media control; description, removable media control is a tool that can be used to restrict which removable media, such as u s b flash drives, can be attached to a system; explanation, because removable media can not only introduce malware into a system but also can be used to steal valuable information, removable media control can help prevent these vulnerabilities. Row 3: tool, advanced malware management; description, often a third-party service, advanced malware management tools monitor a network for any unusual activity; explanation, advanced malware management tools often use experience-based techniques such as heuristic monitoring to determine if a threat exists."/>
          <p:cNvGraphicFramePr>
            <a:graphicFrameLocks noGrp="1"/>
          </p:cNvGraphicFramePr>
          <p:nvPr>
            <p:extLst>
              <p:ext uri="{D42A27DB-BD31-4B8C-83A1-F6EECF244321}">
                <p14:modId xmlns:p14="http://schemas.microsoft.com/office/powerpoint/2010/main" val="1622381909"/>
              </p:ext>
            </p:extLst>
          </p:nvPr>
        </p:nvGraphicFramePr>
        <p:xfrm>
          <a:off x="1441141" y="1549892"/>
          <a:ext cx="7013358" cy="4272280"/>
        </p:xfrm>
        <a:graphic>
          <a:graphicData uri="http://schemas.openxmlformats.org/drawingml/2006/table">
            <a:tbl>
              <a:tblPr firstRow="1" bandRow="1">
                <a:tableStyleId>{5C22544A-7EE6-4342-B048-85BDC9FD1C3A}</a:tableStyleId>
              </a:tblPr>
              <a:tblGrid>
                <a:gridCol w="2337786">
                  <a:extLst>
                    <a:ext uri="{9D8B030D-6E8A-4147-A177-3AD203B41FA5}">
                      <a16:colId xmlns="" xmlns:a16="http://schemas.microsoft.com/office/drawing/2014/main" val="20000"/>
                    </a:ext>
                  </a:extLst>
                </a:gridCol>
                <a:gridCol w="2389571">
                  <a:extLst>
                    <a:ext uri="{9D8B030D-6E8A-4147-A177-3AD203B41FA5}">
                      <a16:colId xmlns="" xmlns:a16="http://schemas.microsoft.com/office/drawing/2014/main" val="20001"/>
                    </a:ext>
                  </a:extLst>
                </a:gridCol>
                <a:gridCol w="2286001">
                  <a:extLst>
                    <a:ext uri="{9D8B030D-6E8A-4147-A177-3AD203B41FA5}">
                      <a16:colId xmlns="" xmlns:a16="http://schemas.microsoft.com/office/drawing/2014/main" val="20002"/>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Tool</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Explanation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Application Whitelisting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 whitelist is an inventory of</a:t>
                      </a:r>
                      <a:r>
                        <a:rPr lang="en-US" sz="1400" baseline="0" dirty="0" smtClean="0">
                          <a:solidFill>
                            <a:schemeClr val="tx1"/>
                          </a:solidFill>
                          <a:latin typeface="Arial" panose="020B0604020202020204" pitchFamily="34" charset="0"/>
                          <a:cs typeface="Arial" panose="020B0604020202020204" pitchFamily="34" charset="0"/>
                        </a:rPr>
                        <a:t> applications and associated components that have been pre-approved and authorized to be active and present on the device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Application whitelisting technologies are designed to permit only known good activity and block everything else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Removable media control</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Removable media control is a tool that can</a:t>
                      </a:r>
                      <a:r>
                        <a:rPr lang="en-US" sz="1400" baseline="0" dirty="0" smtClean="0">
                          <a:solidFill>
                            <a:schemeClr val="tx1"/>
                          </a:solidFill>
                          <a:latin typeface="Arial" panose="020B0604020202020204" pitchFamily="34" charset="0"/>
                          <a:cs typeface="Arial" panose="020B0604020202020204" pitchFamily="34" charset="0"/>
                        </a:rPr>
                        <a:t> be used to restrict which removable media can be attached to a system</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Removable media can</a:t>
                      </a:r>
                      <a:r>
                        <a:rPr lang="en-US" sz="1400" baseline="0" dirty="0" smtClean="0">
                          <a:solidFill>
                            <a:schemeClr val="tx1"/>
                          </a:solidFill>
                          <a:latin typeface="Arial" panose="020B0604020202020204" pitchFamily="34" charset="0"/>
                          <a:cs typeface="Arial" panose="020B0604020202020204" pitchFamily="34" charset="0"/>
                        </a:rPr>
                        <a:t> introduce malware into a system and be used to steal valuable information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Advanced malware management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Often a third-party</a:t>
                      </a:r>
                      <a:r>
                        <a:rPr lang="en-US" sz="1400" baseline="0" dirty="0" smtClean="0">
                          <a:solidFill>
                            <a:schemeClr val="tx1"/>
                          </a:solidFill>
                          <a:latin typeface="Arial" panose="020B0604020202020204" pitchFamily="34" charset="0"/>
                          <a:cs typeface="Arial" panose="020B0604020202020204" pitchFamily="34" charset="0"/>
                        </a:rPr>
                        <a:t> service, advanced malware management tools monitor a network for any unusual activity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Advanced malware management tools often use experience-based techniques such as heuristic</a:t>
                      </a:r>
                      <a:r>
                        <a:rPr lang="en-US" sz="1400" baseline="0" dirty="0" smtClean="0">
                          <a:solidFill>
                            <a:schemeClr val="tx1"/>
                          </a:solidFill>
                          <a:latin typeface="Arial" panose="020B0604020202020204" pitchFamily="34" charset="0"/>
                          <a:cs typeface="Arial" panose="020B0604020202020204" pitchFamily="34" charset="0"/>
                        </a:rPr>
                        <a:t> monitoring to determine if a threat exists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88493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Issues in Analyzing Security Data (1 of 2)</a:t>
            </a:r>
          </a:p>
        </p:txBody>
      </p:sp>
      <p:sp>
        <p:nvSpPr>
          <p:cNvPr id="3" name="Content Placeholder 2"/>
          <p:cNvSpPr>
            <a:spLocks noGrp="1"/>
          </p:cNvSpPr>
          <p:nvPr>
            <p:ph idx="1"/>
          </p:nvPr>
        </p:nvSpPr>
        <p:spPr>
          <a:xfrm>
            <a:off x="365125" y="1538818"/>
            <a:ext cx="7178675" cy="346248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There are issues with log management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Generating, transmitting, storing, analyzing, and disposing of computer security log data</a:t>
            </a:r>
          </a:p>
          <a:p>
            <a:pPr>
              <a:lnSpc>
                <a:spcPct val="100000"/>
              </a:lnSpc>
            </a:pPr>
            <a:r>
              <a:rPr lang="en-US" dirty="0" smtClean="0">
                <a:solidFill>
                  <a:schemeClr val="tx1"/>
                </a:solidFill>
                <a:latin typeface="Arial" panose="020B0604020202020204" pitchFamily="34" charset="0"/>
                <a:cs typeface="Arial" panose="020B0604020202020204" pitchFamily="34" charset="0"/>
              </a:rPr>
              <a:t>This is due to:</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Multiple devices generating logs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Very large volume of data</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Different log formats</a:t>
            </a:r>
          </a:p>
          <a:p>
            <a:pPr>
              <a:lnSpc>
                <a:spcPct val="100000"/>
              </a:lnSpc>
            </a:pPr>
            <a:r>
              <a:rPr lang="en-US" dirty="0" smtClean="0">
                <a:solidFill>
                  <a:schemeClr val="tx1"/>
                </a:solidFill>
                <a:latin typeface="Arial" panose="020B0604020202020204" pitchFamily="34" charset="0"/>
                <a:cs typeface="Arial" panose="020B0604020202020204" pitchFamily="34" charset="0"/>
              </a:rPr>
              <a:t>A solution: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Use a centralized device log analyzer</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3261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Issues in Analyzing Security Data (2 of 2)</a:t>
            </a:r>
          </a:p>
        </p:txBody>
      </p:sp>
      <p:pic>
        <p:nvPicPr>
          <p:cNvPr id="6" name="Picture 5" descr="Figure 7-7 Centralized device log analyzer. A screenshot of a centralized device log analyzer shows graphs for multiple traffic trend reports. The graphs are as follow: Hourly traffic comparison, line graph; weekly trend comparison, line graph; working hour traffic distribution, stacked bar graph; non-working hour traffic distribution, stacked bar grap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9084" y="1341923"/>
            <a:ext cx="6218888" cy="4560754"/>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559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Secure Network Protocols (1 of 4)</a:t>
            </a:r>
          </a:p>
        </p:txBody>
      </p:sp>
      <p:sp>
        <p:nvSpPr>
          <p:cNvPr id="3" name="Content Placeholder 2"/>
          <p:cNvSpPr>
            <a:spLocks noGrp="1"/>
          </p:cNvSpPr>
          <p:nvPr>
            <p:ph idx="1"/>
          </p:nvPr>
        </p:nvSpPr>
        <p:spPr>
          <a:xfrm>
            <a:off x="365125" y="1538818"/>
            <a:ext cx="7712075" cy="26161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Protocols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Rules for communication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Essential for proper communication between network devices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Transmission Control Protocol/Internet Protocol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Most common protocol suite used for local area networks and the Internet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Comprises several protocols that all function </a:t>
            </a:r>
            <a:r>
              <a:rPr lang="en-US" altLang="en-US" sz="2000" dirty="0" smtClean="0">
                <a:solidFill>
                  <a:schemeClr val="tx1"/>
                </a:solidFill>
                <a:latin typeface="Arial" panose="020B0604020202020204" pitchFamily="34" charset="0"/>
                <a:cs typeface="Arial" panose="020B0604020202020204" pitchFamily="34" charset="0"/>
              </a:rPr>
              <a:t>together</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5879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Managing and Securing Network Platforms</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Some applications and platforms require special security considerations: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Virtualization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Cloud computing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Software defined networking</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6983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Virtualization (1 of 7)</a:t>
            </a:r>
          </a:p>
        </p:txBody>
      </p:sp>
      <p:sp>
        <p:nvSpPr>
          <p:cNvPr id="3" name="Content Placeholder 2"/>
          <p:cNvSpPr>
            <a:spLocks noGrp="1"/>
          </p:cNvSpPr>
          <p:nvPr>
            <p:ph idx="1"/>
          </p:nvPr>
        </p:nvSpPr>
        <p:spPr>
          <a:xfrm>
            <a:off x="365125" y="1538818"/>
            <a:ext cx="8415338" cy="2923877"/>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Virtualization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 means of managing and presenting computer resources without regard to physical layout or location</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Host virtualization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An entire operating system environment is simulated</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Virtual machine - a simulated software-based emulation of a computer</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host system runs a hypervisor that manages the virtual operating systems and supports one or more guest systems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5969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Virtualization (2 of 7)</a:t>
            </a:r>
          </a:p>
        </p:txBody>
      </p:sp>
      <p:sp>
        <p:nvSpPr>
          <p:cNvPr id="3" name="Content Placeholder 2"/>
          <p:cNvSpPr>
            <a:spLocks noGrp="1"/>
          </p:cNvSpPr>
          <p:nvPr>
            <p:ph idx="1"/>
          </p:nvPr>
        </p:nvSpPr>
        <p:spPr>
          <a:xfrm>
            <a:off x="365124" y="1538818"/>
            <a:ext cx="8474075" cy="1769715"/>
          </a:xfrm>
        </p:spPr>
        <p:txBody>
          <a:bodyPr/>
          <a:lstStyle/>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The VM monitor program is called a </a:t>
            </a:r>
            <a:r>
              <a:rPr lang="en-US" altLang="en-US" sz="1800" b="1" dirty="0" smtClean="0">
                <a:solidFill>
                  <a:schemeClr val="tx1"/>
                </a:solidFill>
                <a:latin typeface="Arial" panose="020B0604020202020204" pitchFamily="34" charset="0"/>
                <a:cs typeface="Arial" panose="020B0604020202020204" pitchFamily="34" charset="0"/>
              </a:rPr>
              <a:t>hypervisor</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Manages the V</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 operating systems</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Two types of hypervisor:</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Type I – runs directly on the computer’s hardware instead of the underlying 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Type II – run on the host 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much like an application</a:t>
            </a:r>
          </a:p>
        </p:txBody>
      </p:sp>
      <p:pic>
        <p:nvPicPr>
          <p:cNvPr id="5" name="Picture 4" descr="Figure 7-8 Type 1 and Type 2 hypervisors. An illustration shows the Type 1 and Type 2 hypervisors. Type 1 hypervisor from bottom to top is as follows: Hardware; Type 1 Hypervisor; Guest 1 O S, Guest 2 O S; Application, Application. Type 2 Hypervisor from bottom to top is as follows: Hardware; Host O S; Type 2 Hypervisor; Guest 1 O S, Guest 2 O S; Application, Applicatio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8480" y="3692501"/>
            <a:ext cx="4413439" cy="2324331"/>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00983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Virtualization (3 of 7)</a:t>
            </a:r>
          </a:p>
        </p:txBody>
      </p:sp>
      <p:sp>
        <p:nvSpPr>
          <p:cNvPr id="3" name="Content Placeholder 2"/>
          <p:cNvSpPr>
            <a:spLocks noGrp="1"/>
          </p:cNvSpPr>
          <p:nvPr>
            <p:ph idx="1"/>
          </p:nvPr>
        </p:nvSpPr>
        <p:spPr>
          <a:xfrm>
            <a:off x="365126" y="1538819"/>
            <a:ext cx="8014250" cy="1892826"/>
          </a:xfrm>
        </p:spPr>
        <p:txBody>
          <a:bodyPr/>
          <a:lstStyle/>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Container or application cell</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Holds only the necessary 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components that are needed for that specific application to run</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Reduces the necessary hard drive storage space and 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 needed</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Allows for containers to start more quickly because the 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does not have to be started</a:t>
            </a:r>
          </a:p>
        </p:txBody>
      </p:sp>
      <p:pic>
        <p:nvPicPr>
          <p:cNvPr id="5" name="Picture 4" descr="Figure 7-9 Containers. A screenshot of a centralized device log analyzer shows graphs for multiple traffic trend reports. The graphs are as follow: Hourly traffic comparison, line graph; weekly trend comparison, line graph; working hour traffic distribution, stacked bar graph; non-working hour traffic distribution, stacked bar grap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7300" y="3630766"/>
            <a:ext cx="4495800" cy="2570912"/>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507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Virtualization (4 of 7)</a:t>
            </a:r>
          </a:p>
        </p:txBody>
      </p:sp>
      <p:sp>
        <p:nvSpPr>
          <p:cNvPr id="3" name="Content Placeholder 2"/>
          <p:cNvSpPr>
            <a:spLocks noGrp="1"/>
          </p:cNvSpPr>
          <p:nvPr>
            <p:ph idx="1"/>
          </p:nvPr>
        </p:nvSpPr>
        <p:spPr>
          <a:xfrm>
            <a:off x="365125" y="1538818"/>
            <a:ext cx="7788275" cy="3231654"/>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Virtual Desktop Infrastructure (V</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process of running a user desktop inside a V</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M that resides on a server</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Enables personalized desktops for each user to be available on any computer or device that can access the server</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Allows centralized management of all virtual desktops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Virtual Distributed Ethernet (V</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E)</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An Ethernet-compliant virtual network that can connect physical computers and/or virtual machines together</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62578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Virtualization (5 of 7)</a:t>
            </a:r>
          </a:p>
        </p:txBody>
      </p:sp>
      <p:sp>
        <p:nvSpPr>
          <p:cNvPr id="3" name="Content Placeholder 2"/>
          <p:cNvSpPr>
            <a:spLocks noGrp="1"/>
          </p:cNvSpPr>
          <p:nvPr>
            <p:ph idx="1"/>
          </p:nvPr>
        </p:nvSpPr>
        <p:spPr>
          <a:xfrm>
            <a:off x="365125" y="1538818"/>
            <a:ext cx="8245475" cy="312393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Virtualization advantages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New virtual server machines can be made available (host availability) and resources can easily be expanded or contracted as needed (host elasticity)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reduce costs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Fewer physical computers must be purchased and maintained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provided uninterrupted server access to users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Supports </a:t>
            </a:r>
            <a:r>
              <a:rPr lang="en-US" altLang="en-US" sz="2000" b="1" dirty="0">
                <a:solidFill>
                  <a:schemeClr val="tx1"/>
                </a:solidFill>
                <a:latin typeface="Arial" panose="020B0604020202020204" pitchFamily="34" charset="0"/>
                <a:cs typeface="Arial" panose="020B0604020202020204" pitchFamily="34" charset="0"/>
              </a:rPr>
              <a:t>live migration </a:t>
            </a:r>
            <a:r>
              <a:rPr lang="en-US" altLang="en-US" sz="2000" dirty="0">
                <a:solidFill>
                  <a:schemeClr val="tx1"/>
                </a:solidFill>
                <a:latin typeface="Arial" panose="020B0604020202020204" pitchFamily="34" charset="0"/>
                <a:cs typeface="Arial" panose="020B0604020202020204" pitchFamily="34" charset="0"/>
              </a:rPr>
              <a:t>which allows a virtual machine to be moved to a different physical computer with no impact to </a:t>
            </a:r>
            <a:r>
              <a:rPr lang="en-US" altLang="en-US" sz="2000" dirty="0" smtClean="0">
                <a:solidFill>
                  <a:schemeClr val="tx1"/>
                </a:solidFill>
                <a:latin typeface="Arial" panose="020B0604020202020204" pitchFamily="34" charset="0"/>
                <a:cs typeface="Arial" panose="020B0604020202020204" pitchFamily="34" charset="0"/>
              </a:rPr>
              <a:t>users</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19973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Virtualization (6 of 7)</a:t>
            </a:r>
          </a:p>
        </p:txBody>
      </p:sp>
      <p:sp>
        <p:nvSpPr>
          <p:cNvPr id="3" name="Content Placeholder 2"/>
          <p:cNvSpPr>
            <a:spLocks noGrp="1"/>
          </p:cNvSpPr>
          <p:nvPr>
            <p:ph idx="1"/>
          </p:nvPr>
        </p:nvSpPr>
        <p:spPr>
          <a:xfrm>
            <a:off x="365125" y="1538818"/>
            <a:ext cx="8415338" cy="3447098"/>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Security-related advantages of virtualization: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Test latest </a:t>
            </a:r>
            <a:r>
              <a:rPr lang="en-US" altLang="en-US" sz="2000" dirty="0" smtClean="0">
                <a:solidFill>
                  <a:schemeClr val="tx1"/>
                </a:solidFill>
                <a:latin typeface="Arial" panose="020B0604020202020204" pitchFamily="34" charset="0"/>
                <a:cs typeface="Arial" panose="020B0604020202020204" pitchFamily="34" charset="0"/>
              </a:rPr>
              <a:t>security updates </a:t>
            </a:r>
            <a:r>
              <a:rPr lang="en-US" altLang="en-US" sz="2000" dirty="0">
                <a:solidFill>
                  <a:schemeClr val="tx1"/>
                </a:solidFill>
                <a:latin typeface="Arial" panose="020B0604020202020204" pitchFamily="34" charset="0"/>
                <a:cs typeface="Arial" panose="020B0604020202020204" pitchFamily="34" charset="0"/>
              </a:rPr>
              <a:t>by downloading on a virtual machine before installing on production computers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a:t>
            </a:r>
            <a:r>
              <a:rPr lang="en-US" altLang="en-US" sz="2000" b="1" dirty="0">
                <a:solidFill>
                  <a:schemeClr val="tx1"/>
                </a:solidFill>
                <a:latin typeface="Arial" panose="020B0604020202020204" pitchFamily="34" charset="0"/>
                <a:cs typeface="Arial" panose="020B0604020202020204" pitchFamily="34" charset="0"/>
              </a:rPr>
              <a:t>snapshot</a:t>
            </a:r>
            <a:r>
              <a:rPr lang="en-US" altLang="en-US" sz="2000" dirty="0">
                <a:solidFill>
                  <a:schemeClr val="tx1"/>
                </a:solidFill>
                <a:latin typeface="Arial" panose="020B0604020202020204" pitchFamily="34" charset="0"/>
                <a:cs typeface="Arial" panose="020B0604020202020204" pitchFamily="34" charset="0"/>
              </a:rPr>
              <a:t> of a particular state of a virtual machine can be saved for later use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Testing the existing security configuration </a:t>
            </a:r>
            <a:r>
              <a:rPr lang="en-US" altLang="en-US" sz="2000" b="1" dirty="0">
                <a:solidFill>
                  <a:schemeClr val="tx1"/>
                </a:solidFill>
                <a:latin typeface="Arial" panose="020B0604020202020204" pitchFamily="34" charset="0"/>
                <a:cs typeface="Arial" panose="020B0604020202020204" pitchFamily="34" charset="0"/>
              </a:rPr>
              <a:t>(security control testing)</a:t>
            </a:r>
            <a:r>
              <a:rPr lang="en-US" altLang="en-US" sz="2000" dirty="0">
                <a:solidFill>
                  <a:schemeClr val="tx1"/>
                </a:solidFill>
                <a:latin typeface="Arial" panose="020B0604020202020204" pitchFamily="34" charset="0"/>
                <a:cs typeface="Arial" panose="020B0604020202020204" pitchFamily="34" charset="0"/>
              </a:rPr>
              <a:t> can be performed using a simulated network environment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suspicious program can be loaded into an isolated virtual machine and executed </a:t>
            </a:r>
            <a:r>
              <a:rPr lang="en-US" altLang="en-US" sz="2000" b="1" dirty="0">
                <a:solidFill>
                  <a:schemeClr val="tx1"/>
                </a:solidFill>
                <a:latin typeface="Arial" panose="020B0604020202020204" pitchFamily="34" charset="0"/>
                <a:cs typeface="Arial" panose="020B0604020202020204" pitchFamily="34" charset="0"/>
              </a:rPr>
              <a:t>(sandboxing)</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If malware, only the virtual machine will be </a:t>
            </a:r>
            <a:r>
              <a:rPr lang="en-US" altLang="en-US" sz="2000" dirty="0" smtClean="0">
                <a:solidFill>
                  <a:schemeClr val="tx1"/>
                </a:solidFill>
                <a:latin typeface="Arial" panose="020B0604020202020204" pitchFamily="34" charset="0"/>
                <a:cs typeface="Arial" panose="020B0604020202020204" pitchFamily="34" charset="0"/>
              </a:rPr>
              <a:t>impacted</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92142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7883"/>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Virtualization (7 of 7)</a:t>
            </a:r>
          </a:p>
        </p:txBody>
      </p:sp>
      <p:sp>
        <p:nvSpPr>
          <p:cNvPr id="3" name="Content Placeholder 2"/>
          <p:cNvSpPr>
            <a:spLocks noGrp="1"/>
          </p:cNvSpPr>
          <p:nvPr>
            <p:ph idx="1"/>
          </p:nvPr>
        </p:nvSpPr>
        <p:spPr>
          <a:xfrm>
            <a:off x="365125" y="1538818"/>
            <a:ext cx="8093075" cy="4201150"/>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Security concerns for virtualized environments: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Not all hypervisors have the necessary security controls to keep out attackers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Existing security tools were designed for single physical servers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VMs must be protected from both outside networks and other V</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on the same physical computer</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VMs may be able to “escape” from the contained environment and directly interact with the host 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Important to have </a:t>
            </a:r>
            <a:r>
              <a:rPr lang="en-US" altLang="en-US" sz="2000" b="1" dirty="0" smtClean="0">
                <a:solidFill>
                  <a:schemeClr val="tx1"/>
                </a:solidFill>
                <a:latin typeface="Arial" panose="020B0604020202020204" pitchFamily="34" charset="0"/>
                <a:cs typeface="Arial" panose="020B0604020202020204" pitchFamily="34" charset="0"/>
              </a:rPr>
              <a:t>virtual machine escape protection</a:t>
            </a:r>
          </a:p>
          <a:p>
            <a:pPr lvl="1">
              <a:lnSpc>
                <a:spcPct val="100000"/>
              </a:lnSpc>
            </a:pPr>
            <a:r>
              <a:rPr lang="en-US" altLang="en-US" sz="2000" b="1" dirty="0" smtClean="0">
                <a:solidFill>
                  <a:schemeClr val="tx1"/>
                </a:solidFill>
                <a:latin typeface="Arial" panose="020B0604020202020204" pitchFamily="34" charset="0"/>
                <a:cs typeface="Arial" panose="020B0604020202020204" pitchFamily="34" charset="0"/>
              </a:rPr>
              <a:t>Virtual machine sprawl</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widespread proliferation of </a:t>
            </a:r>
            <a:r>
              <a:rPr lang="en-US" altLang="en-US" sz="2000" dirty="0">
                <a:solidFill>
                  <a:schemeClr val="tx1"/>
                </a:solidFill>
                <a:latin typeface="Arial" panose="020B0604020202020204" pitchFamily="34" charset="0"/>
                <a:cs typeface="Arial" panose="020B0604020202020204" pitchFamily="34" charset="0"/>
              </a:rPr>
              <a:t>V</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without proper oversight or management</a:t>
            </a: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72713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Cloud Computing (1 of 3)</a:t>
            </a:r>
          </a:p>
        </p:txBody>
      </p:sp>
      <p:sp>
        <p:nvSpPr>
          <p:cNvPr id="3" name="Content Placeholder 2"/>
          <p:cNvSpPr>
            <a:spLocks noGrp="1"/>
          </p:cNvSpPr>
          <p:nvPr>
            <p:ph idx="1"/>
          </p:nvPr>
        </p:nvSpPr>
        <p:spPr>
          <a:xfrm>
            <a:off x="365125" y="1538818"/>
            <a:ext cx="8415338" cy="4447371"/>
          </a:xfrm>
        </p:spPr>
        <p:txBody>
          <a:bodyPr/>
          <a:lstStyle/>
          <a:p>
            <a:pPr>
              <a:lnSpc>
                <a:spcPct val="100000"/>
              </a:lnSpc>
            </a:pPr>
            <a:r>
              <a:rPr lang="en-US" b="1" dirty="0" smtClean="0">
                <a:solidFill>
                  <a:schemeClr val="tx1"/>
                </a:solidFill>
                <a:latin typeface="Arial" panose="020B0604020202020204" pitchFamily="34" charset="0"/>
                <a:cs typeface="Arial" panose="020B0604020202020204" pitchFamily="34" charset="0"/>
              </a:rPr>
              <a:t>On-premises model</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Enterprises in the past purchased all the hardware and software necessary to run the organization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Resulted in spiraling costs</a:t>
            </a:r>
          </a:p>
          <a:p>
            <a:pPr>
              <a:lnSpc>
                <a:spcPct val="100000"/>
              </a:lnSpc>
            </a:pPr>
            <a:r>
              <a:rPr lang="en-US" b="1" dirty="0" smtClean="0">
                <a:solidFill>
                  <a:schemeClr val="tx1"/>
                </a:solidFill>
                <a:latin typeface="Arial" panose="020B0604020202020204" pitchFamily="34" charset="0"/>
                <a:cs typeface="Arial" panose="020B0604020202020204" pitchFamily="34" charset="0"/>
              </a:rPr>
              <a:t>Hosted services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Servers, storage, and the supporting networking infrastructure are shared by multiple enterprises over a remote network connection</a:t>
            </a:r>
          </a:p>
          <a:p>
            <a:pPr>
              <a:lnSpc>
                <a:spcPct val="100000"/>
              </a:lnSpc>
            </a:pPr>
            <a:r>
              <a:rPr lang="en-US" altLang="en-US" b="1" dirty="0">
                <a:solidFill>
                  <a:schemeClr val="tx1"/>
                </a:solidFill>
                <a:latin typeface="Arial" panose="020B0604020202020204" pitchFamily="34" charset="0"/>
                <a:cs typeface="Arial" panose="020B0604020202020204" pitchFamily="34" charset="0"/>
              </a:rPr>
              <a:t>Cloud computing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model for enabling convenient, on-demand network access to a shared pool of configurable computing resources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It is a pay-per-use computing model</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Customers pay for only the resources they </a:t>
            </a:r>
            <a:r>
              <a:rPr lang="en-US" altLang="en-US" sz="2000" dirty="0" smtClean="0">
                <a:solidFill>
                  <a:schemeClr val="tx1"/>
                </a:solidFill>
                <a:latin typeface="Arial" panose="020B0604020202020204" pitchFamily="34" charset="0"/>
                <a:cs typeface="Arial" panose="020B0604020202020204" pitchFamily="34" charset="0"/>
              </a:rPr>
              <a:t>need</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27101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Cloud Computing (2 of 3)</a:t>
            </a:r>
          </a:p>
        </p:txBody>
      </p:sp>
      <p:sp>
        <p:nvSpPr>
          <p:cNvPr id="3" name="Content Placeholder 2"/>
          <p:cNvSpPr>
            <a:spLocks noGrp="1"/>
          </p:cNvSpPr>
          <p:nvPr>
            <p:ph idx="1"/>
          </p:nvPr>
        </p:nvSpPr>
        <p:spPr>
          <a:xfrm>
            <a:off x="365125" y="1538818"/>
            <a:ext cx="8415338" cy="3958007"/>
          </a:xfrm>
        </p:spPr>
        <p:txBody>
          <a:bodyPr/>
          <a:lstStyle/>
          <a:p>
            <a:pPr>
              <a:lnSpc>
                <a:spcPct val="100000"/>
              </a:lnSpc>
            </a:pPr>
            <a:r>
              <a:rPr lang="en-US" altLang="en-US" sz="1400" dirty="0">
                <a:solidFill>
                  <a:schemeClr val="tx1"/>
                </a:solidFill>
                <a:latin typeface="Arial" panose="020B0604020202020204" pitchFamily="34" charset="0"/>
                <a:cs typeface="Arial" panose="020B0604020202020204" pitchFamily="34" charset="0"/>
              </a:rPr>
              <a:t>Types of clouds</a:t>
            </a:r>
          </a:p>
          <a:p>
            <a:pPr lvl="1">
              <a:lnSpc>
                <a:spcPct val="100000"/>
              </a:lnSpc>
            </a:pPr>
            <a:r>
              <a:rPr lang="en-US" altLang="en-US" sz="1400" dirty="0">
                <a:solidFill>
                  <a:schemeClr val="tx1"/>
                </a:solidFill>
                <a:latin typeface="Arial" panose="020B0604020202020204" pitchFamily="34" charset="0"/>
                <a:cs typeface="Arial" panose="020B0604020202020204" pitchFamily="34" charset="0"/>
              </a:rPr>
              <a:t>Public cloud</a:t>
            </a:r>
          </a:p>
          <a:p>
            <a:pPr lvl="1">
              <a:lnSpc>
                <a:spcPct val="100000"/>
              </a:lnSpc>
            </a:pPr>
            <a:r>
              <a:rPr lang="en-US" altLang="en-US" sz="1400" dirty="0">
                <a:solidFill>
                  <a:schemeClr val="tx1"/>
                </a:solidFill>
                <a:latin typeface="Arial" panose="020B0604020202020204" pitchFamily="34" charset="0"/>
                <a:cs typeface="Arial" panose="020B0604020202020204" pitchFamily="34" charset="0"/>
              </a:rPr>
              <a:t>Community cloud</a:t>
            </a:r>
          </a:p>
          <a:p>
            <a:pPr lvl="1">
              <a:lnSpc>
                <a:spcPct val="100000"/>
              </a:lnSpc>
            </a:pPr>
            <a:r>
              <a:rPr lang="en-US" altLang="en-US" sz="1400" dirty="0">
                <a:solidFill>
                  <a:schemeClr val="tx1"/>
                </a:solidFill>
                <a:latin typeface="Arial" panose="020B0604020202020204" pitchFamily="34" charset="0"/>
                <a:cs typeface="Arial" panose="020B0604020202020204" pitchFamily="34" charset="0"/>
              </a:rPr>
              <a:t>Private cloud</a:t>
            </a:r>
          </a:p>
          <a:p>
            <a:pPr lvl="1">
              <a:lnSpc>
                <a:spcPct val="100000"/>
              </a:lnSpc>
            </a:pPr>
            <a:r>
              <a:rPr lang="en-US" altLang="en-US" sz="1400" dirty="0">
                <a:solidFill>
                  <a:schemeClr val="tx1"/>
                </a:solidFill>
                <a:latin typeface="Arial" panose="020B0604020202020204" pitchFamily="34" charset="0"/>
                <a:cs typeface="Arial" panose="020B0604020202020204" pitchFamily="34" charset="0"/>
              </a:rPr>
              <a:t>Hybrid cloud</a:t>
            </a:r>
          </a:p>
          <a:p>
            <a:pPr>
              <a:lnSpc>
                <a:spcPct val="100000"/>
              </a:lnSpc>
            </a:pPr>
            <a:r>
              <a:rPr lang="en-US" sz="1400" dirty="0" smtClean="0">
                <a:solidFill>
                  <a:schemeClr val="tx1"/>
                </a:solidFill>
                <a:latin typeface="Arial" panose="020B0604020202020204" pitchFamily="34" charset="0"/>
                <a:cs typeface="Arial" panose="020B0604020202020204" pitchFamily="34" charset="0"/>
              </a:rPr>
              <a:t>Four service models in cloud computing:</a:t>
            </a:r>
          </a:p>
          <a:p>
            <a:pPr lvl="1">
              <a:lnSpc>
                <a:spcPct val="100000"/>
              </a:lnSpc>
              <a:defRPr/>
            </a:pPr>
            <a:r>
              <a:rPr lang="en-US" sz="1400" b="1" dirty="0">
                <a:solidFill>
                  <a:schemeClr val="tx1"/>
                </a:solidFill>
                <a:latin typeface="Arial" panose="020B0604020202020204" pitchFamily="34" charset="0"/>
                <a:cs typeface="Arial" panose="020B0604020202020204" pitchFamily="34" charset="0"/>
              </a:rPr>
              <a:t>Software as a Service (</a:t>
            </a:r>
            <a:r>
              <a:rPr lang="en-US" sz="1400" b="1" dirty="0" smtClean="0">
                <a:solidFill>
                  <a:schemeClr val="tx1"/>
                </a:solidFill>
                <a:latin typeface="Arial" panose="020B0604020202020204" pitchFamily="34" charset="0"/>
                <a:cs typeface="Arial" panose="020B0604020202020204" pitchFamily="34" charset="0"/>
              </a:rPr>
              <a:t>S</a:t>
            </a:r>
            <a:r>
              <a:rPr lang="en-US" sz="100" b="1" dirty="0" smtClean="0">
                <a:solidFill>
                  <a:schemeClr val="tx1"/>
                </a:solidFill>
                <a:latin typeface="Arial" panose="020B0604020202020204" pitchFamily="34" charset="0"/>
                <a:cs typeface="Arial" panose="020B0604020202020204" pitchFamily="34" charset="0"/>
              </a:rPr>
              <a:t> </a:t>
            </a:r>
            <a:r>
              <a:rPr lang="en-US" sz="1400" b="1" dirty="0" smtClean="0">
                <a:solidFill>
                  <a:schemeClr val="tx1"/>
                </a:solidFill>
                <a:latin typeface="Arial" panose="020B0604020202020204" pitchFamily="34" charset="0"/>
                <a:cs typeface="Arial" panose="020B0604020202020204" pitchFamily="34" charset="0"/>
              </a:rPr>
              <a:t>a</a:t>
            </a:r>
            <a:r>
              <a:rPr lang="en-US" sz="100" b="1" dirty="0" smtClean="0">
                <a:solidFill>
                  <a:schemeClr val="tx1"/>
                </a:solidFill>
                <a:latin typeface="Arial" panose="020B0604020202020204" pitchFamily="34" charset="0"/>
                <a:cs typeface="Arial" panose="020B0604020202020204" pitchFamily="34" charset="0"/>
              </a:rPr>
              <a:t> </a:t>
            </a:r>
            <a:r>
              <a:rPr lang="en-US" sz="1400" b="1" dirty="0" smtClean="0">
                <a:solidFill>
                  <a:schemeClr val="tx1"/>
                </a:solidFill>
                <a:latin typeface="Arial" panose="020B0604020202020204" pitchFamily="34" charset="0"/>
                <a:cs typeface="Arial" panose="020B0604020202020204" pitchFamily="34" charset="0"/>
              </a:rPr>
              <a:t>a</a:t>
            </a:r>
            <a:r>
              <a:rPr lang="en-US" sz="100" b="1" dirty="0" smtClean="0">
                <a:solidFill>
                  <a:schemeClr val="tx1"/>
                </a:solidFill>
                <a:latin typeface="Arial" panose="020B0604020202020204" pitchFamily="34" charset="0"/>
                <a:cs typeface="Arial" panose="020B0604020202020204" pitchFamily="34" charset="0"/>
              </a:rPr>
              <a:t> </a:t>
            </a:r>
            <a:r>
              <a:rPr lang="en-US" sz="1400" b="1" dirty="0" smtClean="0">
                <a:solidFill>
                  <a:schemeClr val="tx1"/>
                </a:solidFill>
                <a:latin typeface="Arial" panose="020B0604020202020204" pitchFamily="34" charset="0"/>
                <a:cs typeface="Arial" panose="020B0604020202020204" pitchFamily="34" charset="0"/>
              </a:rPr>
              <a:t>S</a:t>
            </a:r>
            <a:r>
              <a:rPr lang="en-US" sz="1400" b="1" dirty="0">
                <a:solidFill>
                  <a:schemeClr val="tx1"/>
                </a:solidFill>
                <a:latin typeface="Arial" panose="020B0604020202020204" pitchFamily="34" charset="0"/>
                <a:cs typeface="Arial" panose="020B0604020202020204" pitchFamily="34" charset="0"/>
              </a:rPr>
              <a:t>)</a:t>
            </a:r>
          </a:p>
          <a:p>
            <a:pPr lvl="2">
              <a:lnSpc>
                <a:spcPct val="100000"/>
              </a:lnSpc>
              <a:defRPr/>
            </a:pPr>
            <a:r>
              <a:rPr lang="en-US" sz="1400" dirty="0">
                <a:solidFill>
                  <a:schemeClr val="tx1"/>
                </a:solidFill>
                <a:latin typeface="Arial" panose="020B0604020202020204" pitchFamily="34" charset="0"/>
                <a:cs typeface="Arial" panose="020B0604020202020204" pitchFamily="34" charset="0"/>
              </a:rPr>
              <a:t>Vendor provides access to the vendor’s software applications running on a cloud infrastructure</a:t>
            </a:r>
          </a:p>
          <a:p>
            <a:pPr lvl="1">
              <a:lnSpc>
                <a:spcPct val="100000"/>
              </a:lnSpc>
              <a:defRPr/>
            </a:pPr>
            <a:r>
              <a:rPr lang="en-US" sz="1400" b="1" dirty="0">
                <a:solidFill>
                  <a:schemeClr val="tx1"/>
                </a:solidFill>
                <a:latin typeface="Arial" panose="020B0604020202020204" pitchFamily="34" charset="0"/>
                <a:cs typeface="Arial" panose="020B0604020202020204" pitchFamily="34" charset="0"/>
              </a:rPr>
              <a:t>Platform as a Service </a:t>
            </a:r>
            <a:r>
              <a:rPr lang="en-US" sz="1400" b="1" dirty="0" smtClean="0">
                <a:solidFill>
                  <a:schemeClr val="tx1"/>
                </a:solidFill>
                <a:latin typeface="Arial" panose="020B0604020202020204" pitchFamily="34" charset="0"/>
                <a:cs typeface="Arial" panose="020B0604020202020204" pitchFamily="34" charset="0"/>
              </a:rPr>
              <a:t>(P</a:t>
            </a:r>
            <a:r>
              <a:rPr lang="en-US" sz="100" b="1" dirty="0" smtClean="0">
                <a:solidFill>
                  <a:schemeClr val="tx1"/>
                </a:solidFill>
                <a:latin typeface="Arial" panose="020B0604020202020204" pitchFamily="34" charset="0"/>
                <a:cs typeface="Arial" panose="020B0604020202020204" pitchFamily="34" charset="0"/>
              </a:rPr>
              <a:t> </a:t>
            </a:r>
            <a:r>
              <a:rPr lang="en-US" sz="1400" b="1" dirty="0">
                <a:solidFill>
                  <a:schemeClr val="tx1"/>
                </a:solidFill>
                <a:latin typeface="Arial" panose="020B0604020202020204" pitchFamily="34" charset="0"/>
                <a:cs typeface="Arial" panose="020B0604020202020204" pitchFamily="34" charset="0"/>
              </a:rPr>
              <a:t>a</a:t>
            </a:r>
            <a:r>
              <a:rPr lang="en-US" sz="100" b="1" dirty="0">
                <a:solidFill>
                  <a:schemeClr val="tx1"/>
                </a:solidFill>
                <a:latin typeface="Arial" panose="020B0604020202020204" pitchFamily="34" charset="0"/>
                <a:cs typeface="Arial" panose="020B0604020202020204" pitchFamily="34" charset="0"/>
              </a:rPr>
              <a:t> </a:t>
            </a:r>
            <a:r>
              <a:rPr lang="en-US" sz="1400" b="1" dirty="0">
                <a:solidFill>
                  <a:schemeClr val="tx1"/>
                </a:solidFill>
                <a:latin typeface="Arial" panose="020B0604020202020204" pitchFamily="34" charset="0"/>
                <a:cs typeface="Arial" panose="020B0604020202020204" pitchFamily="34" charset="0"/>
              </a:rPr>
              <a:t>a</a:t>
            </a:r>
            <a:r>
              <a:rPr lang="en-US" sz="100" b="1" dirty="0">
                <a:solidFill>
                  <a:schemeClr val="tx1"/>
                </a:solidFill>
                <a:latin typeface="Arial" panose="020B0604020202020204" pitchFamily="34" charset="0"/>
                <a:cs typeface="Arial" panose="020B0604020202020204" pitchFamily="34" charset="0"/>
              </a:rPr>
              <a:t> </a:t>
            </a:r>
            <a:r>
              <a:rPr lang="en-US" sz="1400" b="1" dirty="0">
                <a:solidFill>
                  <a:schemeClr val="tx1"/>
                </a:solidFill>
                <a:latin typeface="Arial" panose="020B0604020202020204" pitchFamily="34" charset="0"/>
                <a:cs typeface="Arial" panose="020B0604020202020204" pitchFamily="34" charset="0"/>
              </a:rPr>
              <a:t>S)</a:t>
            </a:r>
          </a:p>
          <a:p>
            <a:pPr lvl="2">
              <a:lnSpc>
                <a:spcPct val="100000"/>
              </a:lnSpc>
              <a:defRPr/>
            </a:pPr>
            <a:r>
              <a:rPr lang="en-US" sz="1400" dirty="0">
                <a:solidFill>
                  <a:schemeClr val="tx1"/>
                </a:solidFill>
                <a:latin typeface="Arial" panose="020B0604020202020204" pitchFamily="34" charset="0"/>
                <a:cs typeface="Arial" panose="020B0604020202020204" pitchFamily="34" charset="0"/>
              </a:rPr>
              <a:t>Consumers install and run their own specialized applications on the cloud computing network</a:t>
            </a:r>
          </a:p>
          <a:p>
            <a:pPr lvl="1">
              <a:lnSpc>
                <a:spcPct val="100000"/>
              </a:lnSpc>
              <a:defRPr/>
            </a:pPr>
            <a:r>
              <a:rPr lang="en-US" sz="1400" b="1" dirty="0">
                <a:solidFill>
                  <a:schemeClr val="tx1"/>
                </a:solidFill>
                <a:latin typeface="Arial" panose="020B0604020202020204" pitchFamily="34" charset="0"/>
                <a:cs typeface="Arial" panose="020B0604020202020204" pitchFamily="34" charset="0"/>
              </a:rPr>
              <a:t>Infrastructure as a Service </a:t>
            </a:r>
            <a:r>
              <a:rPr lang="en-US" sz="1400" b="1" dirty="0" smtClean="0">
                <a:solidFill>
                  <a:schemeClr val="tx1"/>
                </a:solidFill>
                <a:latin typeface="Arial" panose="020B0604020202020204" pitchFamily="34" charset="0"/>
                <a:cs typeface="Arial" panose="020B0604020202020204" pitchFamily="34" charset="0"/>
              </a:rPr>
              <a:t>(I</a:t>
            </a:r>
            <a:r>
              <a:rPr lang="en-US" sz="100" b="1" dirty="0" smtClean="0">
                <a:solidFill>
                  <a:schemeClr val="tx1"/>
                </a:solidFill>
                <a:latin typeface="Arial" panose="020B0604020202020204" pitchFamily="34" charset="0"/>
                <a:cs typeface="Arial" panose="020B0604020202020204" pitchFamily="34" charset="0"/>
              </a:rPr>
              <a:t> </a:t>
            </a:r>
            <a:r>
              <a:rPr lang="en-US" sz="1400" b="1" dirty="0">
                <a:solidFill>
                  <a:schemeClr val="tx1"/>
                </a:solidFill>
                <a:latin typeface="Arial" panose="020B0604020202020204" pitchFamily="34" charset="0"/>
                <a:cs typeface="Arial" panose="020B0604020202020204" pitchFamily="34" charset="0"/>
              </a:rPr>
              <a:t>a</a:t>
            </a:r>
            <a:r>
              <a:rPr lang="en-US" sz="100" b="1" dirty="0">
                <a:solidFill>
                  <a:schemeClr val="tx1"/>
                </a:solidFill>
                <a:latin typeface="Arial" panose="020B0604020202020204" pitchFamily="34" charset="0"/>
                <a:cs typeface="Arial" panose="020B0604020202020204" pitchFamily="34" charset="0"/>
              </a:rPr>
              <a:t> </a:t>
            </a:r>
            <a:r>
              <a:rPr lang="en-US" sz="1400" b="1" dirty="0">
                <a:solidFill>
                  <a:schemeClr val="tx1"/>
                </a:solidFill>
                <a:latin typeface="Arial" panose="020B0604020202020204" pitchFamily="34" charset="0"/>
                <a:cs typeface="Arial" panose="020B0604020202020204" pitchFamily="34" charset="0"/>
              </a:rPr>
              <a:t>a</a:t>
            </a:r>
            <a:r>
              <a:rPr lang="en-US" sz="100" b="1" dirty="0">
                <a:solidFill>
                  <a:schemeClr val="tx1"/>
                </a:solidFill>
                <a:latin typeface="Arial" panose="020B0604020202020204" pitchFamily="34" charset="0"/>
                <a:cs typeface="Arial" panose="020B0604020202020204" pitchFamily="34" charset="0"/>
              </a:rPr>
              <a:t> </a:t>
            </a:r>
            <a:r>
              <a:rPr lang="en-US" sz="1400" b="1" dirty="0">
                <a:solidFill>
                  <a:schemeClr val="tx1"/>
                </a:solidFill>
                <a:latin typeface="Arial" panose="020B0604020202020204" pitchFamily="34" charset="0"/>
                <a:cs typeface="Arial" panose="020B0604020202020204" pitchFamily="34" charset="0"/>
              </a:rPr>
              <a:t>S)</a:t>
            </a:r>
          </a:p>
          <a:p>
            <a:pPr lvl="2">
              <a:lnSpc>
                <a:spcPct val="100000"/>
              </a:lnSpc>
              <a:defRPr/>
            </a:pPr>
            <a:r>
              <a:rPr lang="en-US" sz="1400" dirty="0">
                <a:solidFill>
                  <a:schemeClr val="tx1"/>
                </a:solidFill>
                <a:latin typeface="Arial" panose="020B0604020202020204" pitchFamily="34" charset="0"/>
                <a:cs typeface="Arial" panose="020B0604020202020204" pitchFamily="34" charset="0"/>
              </a:rPr>
              <a:t>Vendor allows customers to deploy and run their own software, including </a:t>
            </a:r>
            <a:r>
              <a:rPr lang="en-US" sz="1400"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s </a:t>
            </a:r>
            <a:r>
              <a:rPr lang="en-US" sz="1400" dirty="0">
                <a:solidFill>
                  <a:schemeClr val="tx1"/>
                </a:solidFill>
                <a:latin typeface="Arial" panose="020B0604020202020204" pitchFamily="34" charset="0"/>
                <a:cs typeface="Arial" panose="020B0604020202020204" pitchFamily="34" charset="0"/>
              </a:rPr>
              <a:t>and applications</a:t>
            </a:r>
          </a:p>
          <a:p>
            <a:pPr lvl="1">
              <a:lnSpc>
                <a:spcPct val="100000"/>
              </a:lnSpc>
            </a:pPr>
            <a:r>
              <a:rPr lang="en-US" sz="1400" b="1" dirty="0" smtClean="0">
                <a:solidFill>
                  <a:schemeClr val="tx1"/>
                </a:solidFill>
                <a:latin typeface="Arial" panose="020B0604020202020204" pitchFamily="34" charset="0"/>
                <a:cs typeface="Arial" panose="020B0604020202020204" pitchFamily="34" charset="0"/>
              </a:rPr>
              <a:t>Security as a Service (SEC</a:t>
            </a:r>
            <a:r>
              <a:rPr lang="en-US" sz="100" b="1" dirty="0" smtClean="0">
                <a:solidFill>
                  <a:schemeClr val="tx1"/>
                </a:solidFill>
                <a:latin typeface="Arial" panose="020B0604020202020204" pitchFamily="34" charset="0"/>
                <a:cs typeface="Arial" panose="020B0604020202020204" pitchFamily="34" charset="0"/>
              </a:rPr>
              <a:t> </a:t>
            </a:r>
            <a:r>
              <a:rPr lang="en-US" sz="1400" b="1" dirty="0">
                <a:solidFill>
                  <a:schemeClr val="tx1"/>
                </a:solidFill>
                <a:latin typeface="Arial" panose="020B0604020202020204" pitchFamily="34" charset="0"/>
                <a:cs typeface="Arial" panose="020B0604020202020204" pitchFamily="34" charset="0"/>
              </a:rPr>
              <a:t>a</a:t>
            </a:r>
            <a:r>
              <a:rPr lang="en-US" sz="100" b="1" dirty="0">
                <a:solidFill>
                  <a:schemeClr val="tx1"/>
                </a:solidFill>
                <a:latin typeface="Arial" panose="020B0604020202020204" pitchFamily="34" charset="0"/>
                <a:cs typeface="Arial" panose="020B0604020202020204" pitchFamily="34" charset="0"/>
              </a:rPr>
              <a:t> </a:t>
            </a:r>
            <a:r>
              <a:rPr lang="en-US" sz="1400" b="1" dirty="0">
                <a:solidFill>
                  <a:schemeClr val="tx1"/>
                </a:solidFill>
                <a:latin typeface="Arial" panose="020B0604020202020204" pitchFamily="34" charset="0"/>
                <a:cs typeface="Arial" panose="020B0604020202020204" pitchFamily="34" charset="0"/>
              </a:rPr>
              <a:t>a</a:t>
            </a:r>
            <a:r>
              <a:rPr lang="en-US" sz="100" b="1" dirty="0">
                <a:solidFill>
                  <a:schemeClr val="tx1"/>
                </a:solidFill>
                <a:latin typeface="Arial" panose="020B0604020202020204" pitchFamily="34" charset="0"/>
                <a:cs typeface="Arial" panose="020B0604020202020204" pitchFamily="34" charset="0"/>
              </a:rPr>
              <a:t> </a:t>
            </a:r>
            <a:r>
              <a:rPr lang="en-US" sz="1400" b="1" dirty="0">
                <a:solidFill>
                  <a:schemeClr val="tx1"/>
                </a:solidFill>
                <a:latin typeface="Arial" panose="020B0604020202020204" pitchFamily="34" charset="0"/>
                <a:cs typeface="Arial" panose="020B0604020202020204" pitchFamily="34" charset="0"/>
              </a:rPr>
              <a:t>S)</a:t>
            </a:r>
            <a:endParaRPr lang="en-US" sz="1400" b="1" dirty="0" smtClean="0">
              <a:solidFill>
                <a:schemeClr val="tx1"/>
              </a:solidFill>
              <a:latin typeface="Arial" panose="020B0604020202020204" pitchFamily="34" charset="0"/>
              <a:cs typeface="Arial" panose="020B0604020202020204" pitchFamily="34" charset="0"/>
            </a:endParaRPr>
          </a:p>
          <a:p>
            <a:pPr lvl="2">
              <a:lnSpc>
                <a:spcPct val="100000"/>
              </a:lnSpc>
            </a:pPr>
            <a:r>
              <a:rPr lang="en-US" sz="1400" dirty="0" smtClean="0">
                <a:solidFill>
                  <a:schemeClr val="tx1"/>
                </a:solidFill>
                <a:latin typeface="Arial" panose="020B0604020202020204" pitchFamily="34" charset="0"/>
                <a:cs typeface="Arial" panose="020B0604020202020204" pitchFamily="34" charset="0"/>
              </a:rPr>
              <a:t>All security services are delivered from the cloud to the enterprise</a:t>
            </a:r>
            <a:endParaRPr lang="en-US" sz="14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0974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Secure Network Protocols (2 of 4)</a:t>
            </a:r>
          </a:p>
        </p:txBody>
      </p:sp>
      <p:sp>
        <p:nvSpPr>
          <p:cNvPr id="3" name="Content Placeholder 2"/>
          <p:cNvSpPr>
            <a:spLocks noGrp="1"/>
          </p:cNvSpPr>
          <p:nvPr>
            <p:ph idx="1"/>
          </p:nvPr>
        </p:nvSpPr>
        <p:spPr>
          <a:xfrm>
            <a:off x="365124" y="1538818"/>
            <a:ext cx="8474075" cy="3770263"/>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Protocol that functions primarily at Open Systems Interconnection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2000" dirty="0">
                <a:solidFill>
                  <a:schemeClr val="tx1"/>
                </a:solidFill>
                <a:latin typeface="Arial" panose="020B0604020202020204" pitchFamily="34" charset="0"/>
                <a:cs typeface="Arial" panose="020B0604020202020204" pitchFamily="34" charset="0"/>
              </a:rPr>
              <a:t>) Network Layer (Layer 3)</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Provides network addressing and routing</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Transport Layer (Layer 4) protocol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Establishes connections and ensures reliable data transport between devices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uses a four layer architecture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Network Interface, Internet, Transport, </a:t>
            </a:r>
            <a:r>
              <a:rPr lang="en-US" altLang="en-US" sz="2000" dirty="0" smtClean="0">
                <a:solidFill>
                  <a:schemeClr val="tx1"/>
                </a:solidFill>
                <a:latin typeface="Arial" panose="020B0604020202020204" pitchFamily="34" charset="0"/>
                <a:cs typeface="Arial" panose="020B0604020202020204" pitchFamily="34" charset="0"/>
              </a:rPr>
              <a:t>Application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9462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Cloud Computing (3 of 3)</a:t>
            </a:r>
          </a:p>
        </p:txBody>
      </p:sp>
      <p:sp>
        <p:nvSpPr>
          <p:cNvPr id="3" name="Content Placeholder 2"/>
          <p:cNvSpPr>
            <a:spLocks noGrp="1"/>
          </p:cNvSpPr>
          <p:nvPr>
            <p:ph idx="1"/>
          </p:nvPr>
        </p:nvSpPr>
        <p:spPr>
          <a:xfrm>
            <a:off x="365125" y="1538818"/>
            <a:ext cx="8093075" cy="4078039"/>
          </a:xfrm>
        </p:spPr>
        <p:txBody>
          <a:bodyPr/>
          <a:lstStyle/>
          <a:p>
            <a:pPr>
              <a:lnSpc>
                <a:spcPct val="100000"/>
              </a:lnSpc>
              <a:defRPr/>
            </a:pPr>
            <a:r>
              <a:rPr lang="en-US" dirty="0">
                <a:solidFill>
                  <a:schemeClr val="tx1"/>
                </a:solidFill>
                <a:latin typeface="Arial" panose="020B0604020202020204" pitchFamily="34" charset="0"/>
                <a:cs typeface="Arial" panose="020B0604020202020204" pitchFamily="34" charset="0"/>
              </a:rPr>
              <a:t>Cloud computing security challenges</a:t>
            </a:r>
          </a:p>
          <a:p>
            <a:pPr lvl="1">
              <a:lnSpc>
                <a:spcPct val="100000"/>
              </a:lnSpc>
              <a:defRPr/>
            </a:pPr>
            <a:r>
              <a:rPr lang="en-US" dirty="0">
                <a:solidFill>
                  <a:schemeClr val="tx1"/>
                </a:solidFill>
                <a:latin typeface="Arial" panose="020B0604020202020204" pitchFamily="34" charset="0"/>
                <a:cs typeface="Arial" panose="020B0604020202020204" pitchFamily="34" charset="0"/>
              </a:rPr>
              <a:t>Cloud provider must guarantee means to approve authorized users and deny imposters</a:t>
            </a:r>
          </a:p>
          <a:p>
            <a:pPr lvl="1">
              <a:lnSpc>
                <a:spcPct val="100000"/>
              </a:lnSpc>
              <a:defRPr/>
            </a:pPr>
            <a:r>
              <a:rPr lang="en-US" dirty="0">
                <a:solidFill>
                  <a:schemeClr val="tx1"/>
                </a:solidFill>
                <a:latin typeface="Arial" panose="020B0604020202020204" pitchFamily="34" charset="0"/>
                <a:cs typeface="Arial" panose="020B0604020202020204" pitchFamily="34" charset="0"/>
              </a:rPr>
              <a:t>Transmissions from the cloud must be protected</a:t>
            </a:r>
          </a:p>
          <a:p>
            <a:pPr lvl="1">
              <a:lnSpc>
                <a:spcPct val="100000"/>
              </a:lnSpc>
              <a:defRPr/>
            </a:pPr>
            <a:r>
              <a:rPr lang="en-US" dirty="0">
                <a:solidFill>
                  <a:schemeClr val="tx1"/>
                </a:solidFill>
                <a:latin typeface="Arial" panose="020B0604020202020204" pitchFamily="34" charset="0"/>
                <a:cs typeface="Arial" panose="020B0604020202020204" pitchFamily="34" charset="0"/>
              </a:rPr>
              <a:t>Customers’ data must be isolated from other customers</a:t>
            </a:r>
          </a:p>
          <a:p>
            <a:pPr lvl="1">
              <a:lnSpc>
                <a:spcPct val="100000"/>
              </a:lnSpc>
              <a:defRPr/>
            </a:pPr>
            <a:r>
              <a:rPr lang="en-US" dirty="0">
                <a:solidFill>
                  <a:schemeClr val="tx1"/>
                </a:solidFill>
                <a:latin typeface="Arial" panose="020B0604020202020204" pitchFamily="34" charset="0"/>
                <a:cs typeface="Arial" panose="020B0604020202020204" pitchFamily="34" charset="0"/>
              </a:rPr>
              <a:t>The highest level of application availability and security must be maintained</a:t>
            </a:r>
          </a:p>
          <a:p>
            <a:pPr>
              <a:lnSpc>
                <a:spcPct val="100000"/>
              </a:lnSpc>
            </a:pPr>
            <a:r>
              <a:rPr lang="en-US" altLang="en-US" b="1" dirty="0" smtClean="0">
                <a:solidFill>
                  <a:schemeClr val="tx1"/>
                </a:solidFill>
                <a:latin typeface="Arial" panose="020B0604020202020204" pitchFamily="34" charset="0"/>
                <a:cs typeface="Arial" panose="020B0604020202020204" pitchFamily="34" charset="0"/>
              </a:rPr>
              <a:t>Cloud access security broker (C</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A</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S</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B)</a:t>
            </a:r>
          </a:p>
          <a:p>
            <a:pPr lvl="1">
              <a:lnSpc>
                <a:spcPct val="100000"/>
              </a:lnSpc>
            </a:pPr>
            <a:r>
              <a:rPr lang="en-US" dirty="0" smtClean="0">
                <a:solidFill>
                  <a:schemeClr val="tx1"/>
                </a:solidFill>
                <a:latin typeface="Arial" panose="020B0604020202020204" pitchFamily="34" charset="0"/>
                <a:cs typeface="Arial" panose="020B0604020202020204" pitchFamily="34" charset="0"/>
              </a:rPr>
              <a:t>A set of software tools or services that resides between the enterprises’ on-premises infrastructure and the cloud provider’s infrastructure</a:t>
            </a:r>
          </a:p>
          <a:p>
            <a:pPr lvl="1">
              <a:lnSpc>
                <a:spcPct val="100000"/>
              </a:lnSpc>
            </a:pPr>
            <a:r>
              <a:rPr lang="en-US" dirty="0" smtClean="0">
                <a:solidFill>
                  <a:schemeClr val="tx1"/>
                </a:solidFill>
                <a:latin typeface="Arial" panose="020B0604020202020204" pitchFamily="34" charset="0"/>
                <a:cs typeface="Arial" panose="020B0604020202020204" pitchFamily="34" charset="0"/>
              </a:rPr>
              <a:t>Acts as a “gatekeeper”</a:t>
            </a:r>
          </a:p>
          <a:p>
            <a:pPr lvl="1">
              <a:lnSpc>
                <a:spcPct val="100000"/>
              </a:lnSpc>
            </a:pPr>
            <a:r>
              <a:rPr lang="en-US" dirty="0" smtClean="0">
                <a:solidFill>
                  <a:schemeClr val="tx1"/>
                </a:solidFill>
                <a:latin typeface="Arial" panose="020B0604020202020204" pitchFamily="34" charset="0"/>
                <a:cs typeface="Arial" panose="020B0604020202020204" pitchFamily="34" charset="0"/>
              </a:rPr>
              <a:t>Ensures that the security policies of the enterprise extend to its data in the cloud</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65104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Software Defined Network (</a:t>
            </a:r>
            <a:r>
              <a:rPr lang="en-US" sz="2800" b="1" dirty="0" smtClean="0">
                <a:solidFill>
                  <a:srgbClr val="0080A9"/>
                </a:solidFill>
                <a:latin typeface="Arial" panose="020B0604020202020204" pitchFamily="34" charset="0"/>
                <a:cs typeface="Arial" panose="020B0604020202020204" pitchFamily="34" charset="0"/>
              </a:rPr>
              <a:t>S</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D</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N</a:t>
            </a:r>
            <a:r>
              <a:rPr lang="en-US" sz="2800" b="1" dirty="0">
                <a:solidFill>
                  <a:srgbClr val="0080A9"/>
                </a:solidFill>
                <a:latin typeface="Arial" panose="020B0604020202020204" pitchFamily="34" charset="0"/>
                <a:cs typeface="Arial" panose="020B0604020202020204" pitchFamily="34" charset="0"/>
              </a:rPr>
              <a:t>) (1 of 2)</a:t>
            </a:r>
          </a:p>
        </p:txBody>
      </p:sp>
      <p:sp>
        <p:nvSpPr>
          <p:cNvPr id="3" name="Content Placeholder 2"/>
          <p:cNvSpPr>
            <a:spLocks noGrp="1"/>
          </p:cNvSpPr>
          <p:nvPr>
            <p:ph idx="1"/>
          </p:nvPr>
        </p:nvSpPr>
        <p:spPr>
          <a:xfrm>
            <a:off x="365125" y="1538818"/>
            <a:ext cx="7864475" cy="1292662"/>
          </a:xfrm>
        </p:spPr>
        <p:txBody>
          <a:bodyPr/>
          <a:lstStyle/>
          <a:p>
            <a:pPr>
              <a:lnSpc>
                <a:spcPct val="100000"/>
              </a:lnSpc>
            </a:pPr>
            <a:r>
              <a:rPr lang="en-US" sz="1800" dirty="0" smtClean="0">
                <a:solidFill>
                  <a:schemeClr val="tx1"/>
                </a:solidFill>
                <a:latin typeface="Arial" panose="020B0604020202020204" pitchFamily="34" charset="0"/>
                <a:cs typeface="Arial" panose="020B0604020202020204" pitchFamily="34" charset="0"/>
              </a:rPr>
              <a:t>Software defined network (S</a:t>
            </a:r>
            <a:r>
              <a:rPr lang="en-US" sz="1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N)</a:t>
            </a:r>
          </a:p>
          <a:p>
            <a:pPr lvl="1">
              <a:lnSpc>
                <a:spcPct val="100000"/>
              </a:lnSpc>
            </a:pPr>
            <a:r>
              <a:rPr lang="en-US" dirty="0" smtClean="0">
                <a:solidFill>
                  <a:schemeClr val="tx1"/>
                </a:solidFill>
                <a:latin typeface="Arial" panose="020B0604020202020204" pitchFamily="34" charset="0"/>
                <a:cs typeface="Arial" panose="020B0604020202020204" pitchFamily="34" charset="0"/>
              </a:rPr>
              <a:t>Virtualizes parts of the physical network so that it can be more quickly and easily reconfigured</a:t>
            </a:r>
          </a:p>
          <a:p>
            <a:pPr lvl="1">
              <a:lnSpc>
                <a:spcPct val="100000"/>
              </a:lnSpc>
            </a:pPr>
            <a:r>
              <a:rPr lang="en-US" dirty="0" smtClean="0">
                <a:solidFill>
                  <a:schemeClr val="tx1"/>
                </a:solidFill>
                <a:latin typeface="Arial" panose="020B0604020202020204" pitchFamily="34" charset="0"/>
                <a:cs typeface="Arial" panose="020B0604020202020204" pitchFamily="34" charset="0"/>
              </a:rPr>
              <a:t>Accomplished by separating the </a:t>
            </a:r>
            <a:r>
              <a:rPr lang="en-US" b="1" dirty="0" smtClean="0">
                <a:solidFill>
                  <a:schemeClr val="tx1"/>
                </a:solidFill>
                <a:latin typeface="Arial" panose="020B0604020202020204" pitchFamily="34" charset="0"/>
                <a:cs typeface="Arial" panose="020B0604020202020204" pitchFamily="34" charset="0"/>
              </a:rPr>
              <a:t>control plane</a:t>
            </a:r>
            <a:r>
              <a:rPr lang="en-US" i="1"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from the </a:t>
            </a:r>
            <a:r>
              <a:rPr lang="en-US" b="1" dirty="0" smtClean="0">
                <a:solidFill>
                  <a:schemeClr val="tx1"/>
                </a:solidFill>
                <a:latin typeface="Arial" panose="020B0604020202020204" pitchFamily="34" charset="0"/>
                <a:cs typeface="Arial" panose="020B0604020202020204" pitchFamily="34" charset="0"/>
              </a:rPr>
              <a:t>data plane</a:t>
            </a:r>
          </a:p>
        </p:txBody>
      </p:sp>
      <p:pic>
        <p:nvPicPr>
          <p:cNvPr id="5" name="Picture 4" descr="Figure 7-10 Software defined network. An illustration shows the Type 1 and Type 2 hypervisors. Type 1 hypervisor from bottom to top is as follows: Hardware; Type 1 Hypervisor; Guest 1 O S, Guest 2 O S; Application, Application. Type 2 Hypervisor from bottom to top is as follows: Hardware; Host O S; Type 2 Hypervisor; Guest 1 O S, Guest 2 O S; Application, Applic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396" y="3217907"/>
            <a:ext cx="6415608" cy="274320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60771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Software Defined Network (S</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N)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365125" y="1538818"/>
            <a:ext cx="8415338" cy="4001095"/>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If traffic needs to flow through the network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It receives permission from the 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N controller, which verifies the communication is permitted by the network policy of the enterprise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Once approved, the 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N controller computes a route for the flow to take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Adds an entry for that flow in each of the switches along the path</a:t>
            </a:r>
          </a:p>
          <a:p>
            <a:pPr>
              <a:lnSpc>
                <a:spcPct val="100000"/>
              </a:lnSpc>
            </a:pPr>
            <a:r>
              <a:rPr lang="en-US"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N s can provide stronger protection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Simplifies extending V</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LAN beyond the perimeter of the building, which can help secure data</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An S</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N can ensure that all network traffic is routed through a firewall</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Can help capture data for N</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 and N</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258428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Review Questions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295400"/>
            <a:ext cx="8415338" cy="5324535"/>
          </a:xfrm>
        </p:spPr>
        <p:txBody>
          <a:bodyPr/>
          <a:lstStyle/>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a:t>
            </a:r>
            <a:r>
              <a:rPr lang="en-US" sz="1100" b="1" dirty="0">
                <a:solidFill>
                  <a:schemeClr val="tx1"/>
                </a:solidFill>
                <a:latin typeface="Arial" panose="020B0604020202020204" pitchFamily="34" charset="0"/>
                <a:cs typeface="Arial" panose="020B0604020202020204" pitchFamily="34" charset="0"/>
              </a:rPr>
              <a:t>of the following TCP/IP protocols do not relate to security? </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IP</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SNMP</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HTTPS</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FTP</a:t>
            </a: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Catriona </a:t>
            </a:r>
            <a:r>
              <a:rPr lang="en-US" sz="1100" b="1" dirty="0">
                <a:solidFill>
                  <a:schemeClr val="tx1"/>
                </a:solidFill>
                <a:latin typeface="Arial" panose="020B0604020202020204" pitchFamily="34" charset="0"/>
                <a:cs typeface="Arial" panose="020B0604020202020204" pitchFamily="34" charset="0"/>
              </a:rPr>
              <a:t>needed to monitor network traffic.  She did not have the resources to install an additional device on the network.  Which of the following solutions would meet her needs?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Network </a:t>
            </a:r>
            <a:r>
              <a:rPr lang="en-US" sz="1100" dirty="0">
                <a:solidFill>
                  <a:schemeClr val="tx1"/>
                </a:solidFill>
                <a:latin typeface="Arial" panose="020B0604020202020204" pitchFamily="34" charset="0"/>
                <a:cs typeface="Arial" panose="020B0604020202020204" pitchFamily="34" charset="0"/>
              </a:rPr>
              <a:t>tap</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Port </a:t>
            </a:r>
            <a:r>
              <a:rPr lang="en-US" sz="1100" dirty="0">
                <a:solidFill>
                  <a:schemeClr val="tx1"/>
                </a:solidFill>
                <a:latin typeface="Arial" panose="020B0604020202020204" pitchFamily="34" charset="0"/>
                <a:cs typeface="Arial" panose="020B0604020202020204" pitchFamily="34" charset="0"/>
              </a:rPr>
              <a:t>mirroring</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Aggregation </a:t>
            </a:r>
            <a:r>
              <a:rPr lang="en-US" sz="1100" dirty="0">
                <a:solidFill>
                  <a:schemeClr val="tx1"/>
                </a:solidFill>
                <a:latin typeface="Arial" panose="020B0604020202020204" pitchFamily="34" charset="0"/>
                <a:cs typeface="Arial" panose="020B0604020202020204" pitchFamily="34" charset="0"/>
              </a:rPr>
              <a:t>switch</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Correlation </a:t>
            </a:r>
            <a:r>
              <a:rPr lang="en-US" sz="1100" dirty="0">
                <a:solidFill>
                  <a:schemeClr val="tx1"/>
                </a:solidFill>
                <a:latin typeface="Arial" panose="020B0604020202020204" pitchFamily="34" charset="0"/>
                <a:cs typeface="Arial" panose="020B0604020202020204" pitchFamily="34" charset="0"/>
              </a:rPr>
              <a:t>engine</a:t>
            </a: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a:t>
            </a:r>
            <a:r>
              <a:rPr lang="en-US" sz="1100" b="1" dirty="0">
                <a:solidFill>
                  <a:schemeClr val="tx1"/>
                </a:solidFill>
                <a:latin typeface="Arial" panose="020B0604020202020204" pitchFamily="34" charset="0"/>
                <a:cs typeface="Arial" panose="020B0604020202020204" pitchFamily="34" charset="0"/>
              </a:rPr>
              <a:t>of these is the most secure protocol for transferring files?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FTPS </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TCP</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SFTP</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FTP </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9175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1000"/>
                                  </p:stCondLst>
                                  <p:childTnLst>
                                    <p:animClr clrSpc="rgb" dir="cw">
                                      <p:cBhvr override="childStyle">
                                        <p:cTn id="6" dur="10" fill="hold"/>
                                        <p:tgtEl>
                                          <p:spTgt spid="3">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1000"/>
                                  </p:stCondLst>
                                  <p:childTnLst>
                                    <p:animClr clrSpc="rgb" dir="cw">
                                      <p:cBhvr override="childStyle">
                                        <p:cTn id="10" dur="10" fill="hold"/>
                                        <p:tgtEl>
                                          <p:spTgt spid="3">
                                            <p:txEl>
                                              <p:pRg st="7" end="7"/>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1000"/>
                                  </p:stCondLst>
                                  <p:childTnLst>
                                    <p:animClr clrSpc="rgb" dir="cw">
                                      <p:cBhvr override="childStyle">
                                        <p:cTn id="14" dur="10" fill="hold"/>
                                        <p:tgtEl>
                                          <p:spTgt spid="3">
                                            <p:txEl>
                                              <p:pRg st="13" end="1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(1 of 2)</a:t>
            </a:r>
          </a:p>
        </p:txBody>
      </p:sp>
      <p:sp>
        <p:nvSpPr>
          <p:cNvPr id="2" name="Content Placeholder 1"/>
          <p:cNvSpPr>
            <a:spLocks noGrp="1"/>
          </p:cNvSpPr>
          <p:nvPr>
            <p:ph idx="1"/>
          </p:nvPr>
        </p:nvSpPr>
        <p:spPr>
          <a:xfrm>
            <a:off x="365125" y="1538818"/>
            <a:ext cx="8415338" cy="3539430"/>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is the most common protocol for LANs and the Internet</a:t>
            </a:r>
          </a:p>
          <a:p>
            <a:pPr>
              <a:lnSpc>
                <a:spcPct val="100000"/>
              </a:lnSpc>
            </a:pPr>
            <a:r>
              <a:rPr lang="en-US" altLang="en-US" dirty="0">
                <a:solidFill>
                  <a:schemeClr val="tx1"/>
                </a:solidFill>
                <a:latin typeface="Arial" panose="020B0604020202020204" pitchFamily="34" charset="0"/>
                <a:cs typeface="Arial" panose="020B0604020202020204" pitchFamily="34" charset="0"/>
              </a:rPr>
              <a:t>Protocols for transferring files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and 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The correct placement of security devices is essential for protection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An 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accelerator can be a separate hardware card or a separate 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hardware module installed as a “virtual 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 server”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Monitoring traffic on switches can be done in two ways: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 managed switch that supports port mirroring</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Install a network tap (test access point)</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(2 of 2)</a:t>
            </a:r>
          </a:p>
        </p:txBody>
      </p:sp>
      <p:sp>
        <p:nvSpPr>
          <p:cNvPr id="2" name="Content Placeholder 1"/>
          <p:cNvSpPr>
            <a:spLocks noGrp="1"/>
          </p:cNvSpPr>
          <p:nvPr>
            <p:ph idx="1"/>
          </p:nvPr>
        </p:nvSpPr>
        <p:spPr>
          <a:xfrm>
            <a:off x="365125" y="1538818"/>
            <a:ext cx="8415338" cy="3077766"/>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log is a record of events that occur</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Security logs are particularly important because they can reveal the types of attacks that are being directed at the network</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solution to log management is to use a centralized device log analyzer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Some applications and platforms require special security considerations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Virtualization</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Cloud computing</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Software defined network (S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a:t>
            </a:r>
            <a:endParaRPr lang="en-US" altLang="en-US" dirty="0"/>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Secure Network Protocols (3 of 4)</a:t>
            </a:r>
          </a:p>
        </p:txBody>
      </p:sp>
      <p:pic>
        <p:nvPicPr>
          <p:cNvPr id="6" name="Picture 5" descr="Figure 7- 1 O S I modal versus T C P/I P modal. An illustration shows the difference between O S I model and T C P slash I P model. The differences between them are as follows: OSI model: 1. Physical, 2. Data Link; T C P slash I P model: Network Interface; O S I model: 3. Network; T C P slash I P model: Internet; O S I model: 4. Transport; T C P slash I P model: Transport; O S I model: 5. Session, 6. Presentation, 7. Application; T C P slash I P model: Applic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2562" y="1752600"/>
            <a:ext cx="3985276" cy="3791770"/>
          </a:xfrm>
          <a:prstGeom prst="rect">
            <a:avLst/>
          </a:prstGeom>
        </p:spPr>
      </p:pic>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6242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Secure Network Protocols (4 of 4)</a:t>
            </a:r>
          </a:p>
        </p:txBody>
      </p:sp>
      <p:sp>
        <p:nvSpPr>
          <p:cNvPr id="3" name="Content Placeholder 2"/>
          <p:cNvSpPr>
            <a:spLocks noGrp="1"/>
          </p:cNvSpPr>
          <p:nvPr>
            <p:ph idx="1"/>
          </p:nvPr>
        </p:nvSpPr>
        <p:spPr>
          <a:xfrm>
            <a:off x="365125" y="1538818"/>
            <a:ext cx="8415338" cy="230832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Several basic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Protocols that relate to security:</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Simple </a:t>
            </a:r>
            <a:r>
              <a:rPr lang="en-US" altLang="en-US" sz="2000" dirty="0">
                <a:solidFill>
                  <a:schemeClr val="tx1"/>
                </a:solidFill>
                <a:latin typeface="Arial" panose="020B0604020202020204" pitchFamily="34" charset="0"/>
                <a:cs typeface="Arial" panose="020B0604020202020204" pitchFamily="34" charset="0"/>
              </a:rPr>
              <a:t>Network Management Protocol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Domain Name System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File </a:t>
            </a:r>
            <a:r>
              <a:rPr lang="en-US" altLang="en-US" sz="2000" dirty="0" smtClean="0">
                <a:solidFill>
                  <a:schemeClr val="tx1"/>
                </a:solidFill>
                <a:latin typeface="Arial" panose="020B0604020202020204" pitchFamily="34" charset="0"/>
                <a:cs typeface="Arial" panose="020B0604020202020204" pitchFamily="34" charset="0"/>
              </a:rPr>
              <a:t>Transfer Protocol</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dirty="0" smtClean="0">
                <a:solidFill>
                  <a:schemeClr val="tx1"/>
                </a:solidFill>
                <a:latin typeface="Arial" panose="020B0604020202020204" pitchFamily="34" charset="0"/>
                <a:cs typeface="Arial" panose="020B0604020202020204" pitchFamily="34" charset="0"/>
              </a:rPr>
              <a:t>There are also email protocols that are not natively secure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Steps can be taken to protect email correspondence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8827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781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Simple Network Management Protocol (</a:t>
            </a:r>
            <a:r>
              <a:rPr lang="en-US" sz="2800" b="1" dirty="0" smtClean="0">
                <a:solidFill>
                  <a:srgbClr val="0080A9"/>
                </a:solidFill>
                <a:latin typeface="Arial" panose="020B0604020202020204" pitchFamily="34" charset="0"/>
                <a:cs typeface="Arial" panose="020B0604020202020204" pitchFamily="34" charset="0"/>
              </a:rPr>
              <a:t>S</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N</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M</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P</a:t>
            </a:r>
            <a:r>
              <a:rPr lang="en-US" sz="2800" b="1" dirty="0">
                <a:solidFill>
                  <a:srgbClr val="0080A9"/>
                </a:solidFill>
                <a:latin typeface="Arial" panose="020B0604020202020204" pitchFamily="34" charset="0"/>
                <a:cs typeface="Arial" panose="020B0604020202020204" pitchFamily="34" charset="0"/>
              </a:rPr>
              <a:t>) (1 of 2)</a:t>
            </a:r>
          </a:p>
        </p:txBody>
      </p:sp>
      <p:sp>
        <p:nvSpPr>
          <p:cNvPr id="3" name="Content Placeholder 2"/>
          <p:cNvSpPr>
            <a:spLocks noGrp="1"/>
          </p:cNvSpPr>
          <p:nvPr>
            <p:ph idx="1"/>
          </p:nvPr>
        </p:nvSpPr>
        <p:spPr>
          <a:xfrm>
            <a:off x="365125" y="1538818"/>
            <a:ext cx="8415338" cy="300082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Used to manage network equipment and is supported by most network equipment manufacturers</a:t>
            </a:r>
          </a:p>
          <a:p>
            <a:pPr>
              <a:lnSpc>
                <a:spcPct val="100000"/>
              </a:lnSpc>
            </a:pPr>
            <a:r>
              <a:rPr lang="en-US" altLang="en-US" dirty="0">
                <a:solidFill>
                  <a:schemeClr val="tx1"/>
                </a:solidFill>
                <a:latin typeface="Arial" panose="020B0604020202020204" pitchFamily="34" charset="0"/>
                <a:cs typeface="Arial" panose="020B0604020202020204" pitchFamily="34" charset="0"/>
              </a:rPr>
              <a:t>Allows administrators to remotely monitor, manage, and configure network devices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Functions by exchanging management information between network devices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Each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P-managed </a:t>
            </a:r>
            <a:r>
              <a:rPr lang="en-US" altLang="en-US" dirty="0">
                <a:solidFill>
                  <a:schemeClr val="tx1"/>
                </a:solidFill>
                <a:latin typeface="Arial" panose="020B0604020202020204" pitchFamily="34" charset="0"/>
                <a:cs typeface="Arial" panose="020B0604020202020204" pitchFamily="34" charset="0"/>
              </a:rPr>
              <a:t>device has an agent or a service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Listens for and executes </a:t>
            </a:r>
            <a:r>
              <a:rPr lang="en-US" altLang="en-US" sz="2000" dirty="0" smtClean="0">
                <a:solidFill>
                  <a:schemeClr val="tx1"/>
                </a:solidFill>
                <a:latin typeface="Arial" panose="020B0604020202020204" pitchFamily="34" charset="0"/>
                <a:cs typeface="Arial" panose="020B0604020202020204" pitchFamily="34" charset="0"/>
              </a:rPr>
              <a:t>commands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5102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7056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Simple Network Management Protocol (S</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N</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M</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P)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365125" y="1538818"/>
            <a:ext cx="7788275" cy="184665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Agents are password protected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Password is known as a </a:t>
            </a:r>
            <a:r>
              <a:rPr lang="en-US" altLang="en-US" sz="2000" b="1" dirty="0">
                <a:solidFill>
                  <a:schemeClr val="tx1"/>
                </a:solidFill>
                <a:latin typeface="Arial" panose="020B0604020202020204" pitchFamily="34" charset="0"/>
                <a:cs typeface="Arial" panose="020B0604020202020204" pitchFamily="34" charset="0"/>
              </a:rPr>
              <a:t>community string</a:t>
            </a:r>
          </a:p>
          <a:p>
            <a:pPr>
              <a:lnSpc>
                <a:spcPct val="100000"/>
              </a:lnSpc>
            </a:pPr>
            <a:r>
              <a:rPr lang="en-US" altLang="en-US" dirty="0">
                <a:solidFill>
                  <a:schemeClr val="tx1"/>
                </a:solidFill>
                <a:latin typeface="Arial" panose="020B0604020202020204" pitchFamily="34" charset="0"/>
                <a:cs typeface="Arial" panose="020B0604020202020204" pitchFamily="34" charset="0"/>
              </a:rPr>
              <a:t>Security vulnerabilities were present in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versions 1 and 2</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Version 3 uses usernames and passwords along with encryption to address </a:t>
            </a:r>
            <a:r>
              <a:rPr lang="en-US" altLang="en-US" sz="2000" dirty="0" smtClean="0">
                <a:solidFill>
                  <a:schemeClr val="tx1"/>
                </a:solidFill>
                <a:latin typeface="Arial" panose="020B0604020202020204" pitchFamily="34" charset="0"/>
                <a:cs typeface="Arial" panose="020B0604020202020204" pitchFamily="34" charset="0"/>
              </a:rPr>
              <a:t>vulnerabilities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2714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Domain Name System (</a:t>
            </a:r>
            <a:r>
              <a:rPr lang="en-US" sz="2800" b="1" dirty="0" smtClean="0">
                <a:solidFill>
                  <a:srgbClr val="0080A9"/>
                </a:solidFill>
                <a:latin typeface="Arial" panose="020B0604020202020204" pitchFamily="34" charset="0"/>
                <a:cs typeface="Arial" panose="020B0604020202020204" pitchFamily="34" charset="0"/>
              </a:rPr>
              <a:t>D</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N</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S</a:t>
            </a:r>
            <a:r>
              <a:rPr lang="en-US" sz="2800" b="1" dirty="0">
                <a:solidFill>
                  <a:srgbClr val="0080A9"/>
                </a:solidFill>
                <a:latin typeface="Arial" panose="020B0604020202020204" pitchFamily="34" charset="0"/>
                <a:cs typeface="Arial" panose="020B0604020202020204" pitchFamily="34" charset="0"/>
              </a:rPr>
              <a:t>) (1 of 3)</a:t>
            </a:r>
          </a:p>
        </p:txBody>
      </p:sp>
      <p:sp>
        <p:nvSpPr>
          <p:cNvPr id="3" name="Content Placeholder 2"/>
          <p:cNvSpPr>
            <a:spLocks noGrp="1"/>
          </p:cNvSpPr>
          <p:nvPr>
            <p:ph idx="1"/>
          </p:nvPr>
        </p:nvSpPr>
        <p:spPr>
          <a:xfrm>
            <a:off x="365125" y="1538818"/>
            <a:ext cx="8415338" cy="2693045"/>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 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protocol that maps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addresses to their symbolic name</a:t>
            </a:r>
          </a:p>
          <a:p>
            <a:pPr>
              <a:lnSpc>
                <a:spcPct val="100000"/>
              </a:lnSpc>
            </a:pPr>
            <a:r>
              <a:rPr lang="en-US" altLang="en-US" dirty="0">
                <a:solidFill>
                  <a:schemeClr val="tx1"/>
                </a:solidFill>
                <a:latin typeface="Arial" panose="020B0604020202020204" pitchFamily="34" charset="0"/>
                <a:cs typeface="Arial" panose="020B0604020202020204" pitchFamily="34" charset="0"/>
              </a:rPr>
              <a:t>The D</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N</a:t>
            </a:r>
            <a:r>
              <a:rPr lang="en-US" altLang="en-US" sz="100"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S database is organized as a hierarchy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Database consists of the name of a site and a corresponding I</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Arial" panose="020B0604020202020204" pitchFamily="34" charset="0"/>
                <a:cs typeface="Arial" panose="020B0604020202020204" pitchFamily="34" charset="0"/>
              </a:rPr>
              <a:t>P number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The database </a:t>
            </a:r>
            <a:r>
              <a:rPr lang="en-US" altLang="en-US" dirty="0">
                <a:solidFill>
                  <a:schemeClr val="tx1"/>
                </a:solidFill>
                <a:latin typeface="Arial" panose="020B0604020202020204" pitchFamily="34" charset="0"/>
                <a:cs typeface="Arial" panose="020B0604020202020204" pitchFamily="34" charset="0"/>
              </a:rPr>
              <a:t>is distributed to many different servers on the Internet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To prevent bottlenecking and to ensure </a:t>
            </a:r>
            <a:r>
              <a:rPr lang="en-US" altLang="en-US" sz="2000" dirty="0" smtClean="0">
                <a:solidFill>
                  <a:schemeClr val="tx1"/>
                </a:solidFill>
                <a:latin typeface="Arial" panose="020B0604020202020204" pitchFamily="34" charset="0"/>
                <a:cs typeface="Arial" panose="020B0604020202020204" pitchFamily="34" charset="0"/>
              </a:rPr>
              <a:t>efficiency</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24547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4"/>
  <p:tag name="MMPROD_UIDATA" val="&lt;database version=&quot;6.0&quot;&gt;&lt;object type=&quot;1&quot; unique_id=&quot;10001&quot;&gt;&lt;object type=&quot;8&quot; unique_id=&quot;11706&quot;&gt;&lt;/object&gt;&lt;object type=&quot;2&quot; unique_id=&quot;11707&quot;&gt;&lt;object type=&quot;3&quot; unique_id=&quot;11708&quot;&gt;&lt;property id=&quot;20148&quot; value=&quot;5&quot;/&gt;&lt;property id=&quot;20300&quot; value=&quot;Slide 1 - &amp;quot;CompTIA Security+ Guide to Network Security Fundamentals, Sixth Edition&amp;quot;&quot;/&gt;&lt;property id=&quot;20307&quot; value=&quot;349&quot;/&gt;&lt;/object&gt;&lt;object type=&quot;3&quot; unique_id=&quot;11709&quot;&gt;&lt;property id=&quot;20148&quot; value=&quot;5&quot;/&gt;&lt;property id=&quot;20300&quot; value=&quot;Slide 2 - &amp;quot;Objectives&amp;quot;&quot;/&gt;&lt;property id=&quot;20307&quot; value=&quot;257&quot;/&gt;&lt;/object&gt;&lt;object type=&quot;3&quot; unique_id=&quot;11710&quot;&gt;&lt;property id=&quot;20148&quot; value=&quot;5&quot;/&gt;&lt;property id=&quot;20300&quot; value=&quot;Slide 3 - &amp;quot;Secure Network Protocols (1 of 4)&amp;quot;&quot;/&gt;&lt;property id=&quot;20307&quot; value=&quot;309&quot;/&gt;&lt;/object&gt;&lt;object type=&quot;3&quot; unique_id=&quot;11711&quot;&gt;&lt;property id=&quot;20148&quot; value=&quot;5&quot;/&gt;&lt;property id=&quot;20300&quot; value=&quot;Slide 4 - &amp;quot;Secure Network Protocols (2 of 4)&amp;quot;&quot;/&gt;&lt;property id=&quot;20307&quot; value=&quot;310&quot;/&gt;&lt;/object&gt;&lt;object type=&quot;3&quot; unique_id=&quot;11712&quot;&gt;&lt;property id=&quot;20148&quot; value=&quot;5&quot;/&gt;&lt;property id=&quot;20300&quot; value=&quot;Slide 5 - &amp;quot;Secure Network Protocols (3 of 4)&amp;quot;&quot;/&gt;&lt;property id=&quot;20307&quot; value=&quot;311&quot;/&gt;&lt;/object&gt;&lt;object type=&quot;3&quot; unique_id=&quot;11713&quot;&gt;&lt;property id=&quot;20148&quot; value=&quot;5&quot;/&gt;&lt;property id=&quot;20300&quot; value=&quot;Slide 6 - &amp;quot;Secure Network Protocols (4 of 4)&amp;quot;&quot;/&gt;&lt;property id=&quot;20307&quot; value=&quot;312&quot;/&gt;&lt;/object&gt;&lt;object type=&quot;3&quot; unique_id=&quot;11714&quot;&gt;&lt;property id=&quot;20148&quot; value=&quot;5&quot;/&gt;&lt;property id=&quot;20300&quot; value=&quot;Slide 7 - &amp;quot;Simple Network Management Protocol (S N M P) (1 of 2)&amp;quot;&quot;/&gt;&lt;property id=&quot;20307&quot; value=&quot;313&quot;/&gt;&lt;/object&gt;&lt;object type=&quot;3&quot; unique_id=&quot;11715&quot;&gt;&lt;property id=&quot;20148&quot; value=&quot;5&quot;/&gt;&lt;property id=&quot;20300&quot; value=&quot;Slide 8 - &amp;quot;Simple Network Management Protocol (S N M P) (2 of 2)&amp;quot;&quot;/&gt;&lt;property id=&quot;20307&quot; value=&quot;314&quot;/&gt;&lt;/object&gt;&lt;object type=&quot;3&quot; unique_id=&quot;11716&quot;&gt;&lt;property id=&quot;20148&quot; value=&quot;5&quot;/&gt;&lt;property id=&quot;20300&quot; value=&quot;Slide 9 - &amp;quot;Domain Name System (D N S) (1 of 3)&amp;quot;&quot;/&gt;&lt;property id=&quot;20307&quot; value=&quot;315&quot;/&gt;&lt;/object&gt;&lt;object type=&quot;3&quot; unique_id=&quot;11717&quot;&gt;&lt;property id=&quot;20148&quot; value=&quot;5&quot;/&gt;&lt;property id=&quot;20300&quot; value=&quot;Slide 10 - &amp;quot;Domain Name System (D N S) (2 of 3)&amp;quot;&quot;/&gt;&lt;property id=&quot;20307&quot; value=&quot;316&quot;/&gt;&lt;/object&gt;&lt;object type=&quot;3&quot; unique_id=&quot;11718&quot;&gt;&lt;property id=&quot;20148&quot; value=&quot;5&quot;/&gt;&lt;property id=&quot;20300&quot; value=&quot;Slide 11 - &amp;quot;Domain Name System (D N S) (3 of 3)&amp;quot;&quot;/&gt;&lt;property id=&quot;20307&quot; value=&quot;317&quot;/&gt;&lt;/object&gt;&lt;object type=&quot;3&quot; unique_id=&quot;11719&quot;&gt;&lt;property id=&quot;20148&quot; value=&quot;5&quot;/&gt;&lt;property id=&quot;20300&quot; value=&quot;Slide 12 - &amp;quot;File Transfer Protocol (F T P) (1 of 4)&amp;quot;&quot;/&gt;&lt;property id=&quot;20307&quot; value=&quot;318&quot;/&gt;&lt;/object&gt;&lt;object type=&quot;3&quot; unique_id=&quot;11720&quot;&gt;&lt;property id=&quot;20148&quot; value=&quot;5&quot;/&gt;&lt;property id=&quot;20300&quot; value=&quot;Slide 13 - &amp;quot;File Transfer Protocol (F T P) (2 of 4)&amp;quot;&quot;/&gt;&lt;property id=&quot;20307&quot; value=&quot;319&quot;/&gt;&lt;/object&gt;&lt;object type=&quot;3&quot; unique_id=&quot;11721&quot;&gt;&lt;property id=&quot;20148&quot; value=&quot;5&quot;/&gt;&lt;property id=&quot;20300&quot; value=&quot;Slide 14 - &amp;quot;File Transfer Protocol (F T P) (3 of 4)&amp;quot;&quot;/&gt;&lt;property id=&quot;20307&quot; value=&quot;320&quot;/&gt;&lt;/object&gt;&lt;object type=&quot;3&quot; unique_id=&quot;11722&quot;&gt;&lt;property id=&quot;20148&quot; value=&quot;5&quot;/&gt;&lt;property id=&quot;20300&quot; value=&quot;Slide 15 - &amp;quot;File Transfer Protocol (F T P) (4 of 4)&amp;quot;&quot;/&gt;&lt;property id=&quot;20307&quot; value=&quot;321&quot;/&gt;&lt;/object&gt;&lt;object type=&quot;3&quot; unique_id=&quot;11723&quot;&gt;&lt;property id=&quot;20148&quot; value=&quot;5&quot;/&gt;&lt;property id=&quot;20300&quot; value=&quot;Slide 16 - &amp;quot;Secure Email Protocols&amp;quot;&quot;/&gt;&lt;property id=&quot;20307&quot; value=&quot;322&quot;/&gt;&lt;/object&gt;&lt;object type=&quot;3&quot; unique_id=&quot;11724&quot;&gt;&lt;property id=&quot;20148&quot; value=&quot;5&quot;/&gt;&lt;property id=&quot;20300&quot; value=&quot;Slide 17 - &amp;quot;Using Secure Network Protocols&amp;quot;&quot;/&gt;&lt;property id=&quot;20307&quot; value=&quot;323&quot;/&gt;&lt;/object&gt;&lt;object type=&quot;3&quot; unique_id=&quot;11725&quot;&gt;&lt;property id=&quot;20148&quot; value=&quot;5&quot;/&gt;&lt;property id=&quot;20300&quot; value=&quot;Slide 18 - &amp;quot;Placement of Security Devices and Technologies (1 of 5)&amp;quot;&quot;/&gt;&lt;property id=&quot;20307&quot; value=&quot;324&quot;/&gt;&lt;/object&gt;&lt;object type=&quot;3&quot; unique_id=&quot;11726&quot;&gt;&lt;property id=&quot;20148&quot; value=&quot;5&quot;/&gt;&lt;property id=&quot;20300&quot; value=&quot;Slide 19 - &amp;quot;Placement of Security Devices and Technologies (2 of 5)&amp;quot;&quot;/&gt;&lt;property id=&quot;20307&quot; value=&quot;325&quot;/&gt;&lt;/object&gt;&lt;object type=&quot;3&quot; unique_id=&quot;11727&quot;&gt;&lt;property id=&quot;20148&quot; value=&quot;5&quot;/&gt;&lt;property id=&quot;20300&quot; value=&quot;Slide 20 - &amp;quot;Placement of Security Devices and Technologies (3 of 5)&amp;quot;&quot;/&gt;&lt;property id=&quot;20307&quot; value=&quot;326&quot;/&gt;&lt;/object&gt;&lt;object type=&quot;3&quot; unique_id=&quot;11728&quot;&gt;&lt;property id=&quot;20148&quot; value=&quot;5&quot;/&gt;&lt;property id=&quot;20300&quot; value=&quot;Slide 21 - &amp;quot;Placement of Security Devices and Technologies (4 of 5)&amp;quot;&quot;/&gt;&lt;property id=&quot;20307&quot; value=&quot;327&quot;/&gt;&lt;/object&gt;&lt;object type=&quot;3&quot; unique_id=&quot;11729&quot;&gt;&lt;property id=&quot;20148&quot; value=&quot;5&quot;/&gt;&lt;property id=&quot;20300&quot; value=&quot;Slide 22 - &amp;quot;Placement of Security Devices and Technologies (5 of 5)&amp;quot;&quot;/&gt;&lt;property id=&quot;20307&quot; value=&quot;328&quot;/&gt;&lt;/object&gt;&lt;object type=&quot;3&quot; unique_id=&quot;11730&quot;&gt;&lt;property id=&quot;20148&quot; value=&quot;5&quot;/&gt;&lt;property id=&quot;20300&quot; value=&quot;Slide 23 - &amp;quot;Analyzing Security Data (1 of 2)&amp;quot;&quot;/&gt;&lt;property id=&quot;20307&quot; value=&quot;329&quot;/&gt;&lt;/object&gt;&lt;object type=&quot;3&quot; unique_id=&quot;11731&quot;&gt;&lt;property id=&quot;20148&quot; value=&quot;5&quot;/&gt;&lt;property id=&quot;20300&quot; value=&quot;Slide 24 - &amp;quot;Analyzing Security Data (2 of 2)&amp;quot;&quot;/&gt;&lt;property id=&quot;20307&quot; value=&quot;330&quot;/&gt;&lt;/object&gt;&lt;object type=&quot;3&quot; unique_id=&quot;11732&quot;&gt;&lt;property id=&quot;20148&quot; value=&quot;5&quot;/&gt;&lt;property id=&quot;20300&quot; value=&quot;Slide 25 - &amp;quot;Data from Security Devices&amp;quot;&quot;/&gt;&lt;property id=&quot;20307&quot; value=&quot;331&quot;/&gt;&lt;/object&gt;&lt;object type=&quot;3&quot; unique_id=&quot;11733&quot;&gt;&lt;property id=&quot;20148&quot; value=&quot;5&quot;/&gt;&lt;property id=&quot;20300&quot; value=&quot;Slide 26 - &amp;quot;Data from Security Software&amp;quot;&quot;/&gt;&lt;property id=&quot;20307&quot; value=&quot;332&quot;/&gt;&lt;/object&gt;&lt;object type=&quot;3&quot; unique_id=&quot;11734&quot;&gt;&lt;property id=&quot;20148&quot; value=&quot;5&quot;/&gt;&lt;property id=&quot;20300&quot; value=&quot;Slide 27 - &amp;quot;Data from Security Tools&amp;quot;&quot;/&gt;&lt;property id=&quot;20307&quot; value=&quot;333&quot;/&gt;&lt;/object&gt;&lt;object type=&quot;3&quot; unique_id=&quot;11735&quot;&gt;&lt;property id=&quot;20148&quot; value=&quot;5&quot;/&gt;&lt;property id=&quot;20300&quot; value=&quot;Slide 28 - &amp;quot;Issues in Analyzing Security Data (1 of 2)&amp;quot;&quot;/&gt;&lt;property id=&quot;20307&quot; value=&quot;334&quot;/&gt;&lt;/object&gt;&lt;object type=&quot;3&quot; unique_id=&quot;11736&quot;&gt;&lt;property id=&quot;20148&quot; value=&quot;5&quot;/&gt;&lt;property id=&quot;20300&quot; value=&quot;Slide 29 - &amp;quot;Issues in Analyzing Security Data (2 of 2)&amp;quot;&quot;/&gt;&lt;property id=&quot;20307&quot; value=&quot;335&quot;/&gt;&lt;/object&gt;&lt;object type=&quot;3&quot; unique_id=&quot;11737&quot;&gt;&lt;property id=&quot;20148&quot; value=&quot;5&quot;/&gt;&lt;property id=&quot;20300&quot; value=&quot;Slide 30 - &amp;quot;Managing and Securing Network Platforms&amp;quot;&quot;/&gt;&lt;property id=&quot;20307&quot; value=&quot;336&quot;/&gt;&lt;/object&gt;&lt;object type=&quot;3&quot; unique_id=&quot;11738&quot;&gt;&lt;property id=&quot;20148&quot; value=&quot;5&quot;/&gt;&lt;property id=&quot;20300&quot; value=&quot;Slide 31 - &amp;quot;Virtualization (1 of 7)&amp;quot;&quot;/&gt;&lt;property id=&quot;20307&quot; value=&quot;337&quot;/&gt;&lt;/object&gt;&lt;object type=&quot;3&quot; unique_id=&quot;11739&quot;&gt;&lt;property id=&quot;20148&quot; value=&quot;5&quot;/&gt;&lt;property id=&quot;20300&quot; value=&quot;Slide 32 - &amp;quot;Virtualization (2 of 7)&amp;quot;&quot;/&gt;&lt;property id=&quot;20307&quot; value=&quot;338&quot;/&gt;&lt;/object&gt;&lt;object type=&quot;3&quot; unique_id=&quot;11740&quot;&gt;&lt;property id=&quot;20148&quot; value=&quot;5&quot;/&gt;&lt;property id=&quot;20300&quot; value=&quot;Slide 33 - &amp;quot;Virtualization (3 of 7)&amp;quot;&quot;/&gt;&lt;property id=&quot;20307&quot; value=&quot;339&quot;/&gt;&lt;/object&gt;&lt;object type=&quot;3&quot; unique_id=&quot;11741&quot;&gt;&lt;property id=&quot;20148&quot; value=&quot;5&quot;/&gt;&lt;property id=&quot;20300&quot; value=&quot;Slide 34 - &amp;quot;Virtualization (4 of 7)&amp;quot;&quot;/&gt;&lt;property id=&quot;20307&quot; value=&quot;340&quot;/&gt;&lt;/object&gt;&lt;object type=&quot;3&quot; unique_id=&quot;11742&quot;&gt;&lt;property id=&quot;20148&quot; value=&quot;5&quot;/&gt;&lt;property id=&quot;20300&quot; value=&quot;Slide 35 - &amp;quot;Virtualization (5 of 7)&amp;quot;&quot;/&gt;&lt;property id=&quot;20307&quot; value=&quot;341&quot;/&gt;&lt;/object&gt;&lt;object type=&quot;3&quot; unique_id=&quot;11743&quot;&gt;&lt;property id=&quot;20148&quot; value=&quot;5&quot;/&gt;&lt;property id=&quot;20300&quot; value=&quot;Slide 36 - &amp;quot;Virtualization (6 of 7)&amp;quot;&quot;/&gt;&lt;property id=&quot;20307&quot; value=&quot;342&quot;/&gt;&lt;/object&gt;&lt;object type=&quot;3&quot; unique_id=&quot;11744&quot;&gt;&lt;property id=&quot;20148&quot; value=&quot;5&quot;/&gt;&lt;property id=&quot;20300&quot; value=&quot;Slide 37 - &amp;quot;Virtualization (7 of 7)&amp;quot;&quot;/&gt;&lt;property id=&quot;20307&quot; value=&quot;343&quot;/&gt;&lt;/object&gt;&lt;object type=&quot;3&quot; unique_id=&quot;11745&quot;&gt;&lt;property id=&quot;20148&quot; value=&quot;5&quot;/&gt;&lt;property id=&quot;20300&quot; value=&quot;Slide 38 - &amp;quot;Cloud Computing (1 of 3)&amp;quot;&quot;/&gt;&lt;property id=&quot;20307&quot; value=&quot;344&quot;/&gt;&lt;/object&gt;&lt;object type=&quot;3&quot; unique_id=&quot;11746&quot;&gt;&lt;property id=&quot;20148&quot; value=&quot;5&quot;/&gt;&lt;property id=&quot;20300&quot; value=&quot;Slide 39 - &amp;quot;Cloud Computing (2 of 3)&amp;quot;&quot;/&gt;&lt;property id=&quot;20307&quot; value=&quot;345&quot;/&gt;&lt;/object&gt;&lt;object type=&quot;3&quot; unique_id=&quot;11747&quot;&gt;&lt;property id=&quot;20148&quot; value=&quot;5&quot;/&gt;&lt;property id=&quot;20300&quot; value=&quot;Slide 40 - &amp;quot;Cloud Computing (3 of 3)&amp;quot;&quot;/&gt;&lt;property id=&quot;20307&quot; value=&quot;346&quot;/&gt;&lt;/object&gt;&lt;object type=&quot;3&quot; unique_id=&quot;11748&quot;&gt;&lt;property id=&quot;20148&quot; value=&quot;5&quot;/&gt;&lt;property id=&quot;20300&quot; value=&quot;Slide 41 - &amp;quot;Software Defined Network (S D N) (1 of 2)&amp;quot;&quot;/&gt;&lt;property id=&quot;20307&quot; value=&quot;347&quot;/&gt;&lt;/object&gt;&lt;object type=&quot;3&quot; unique_id=&quot;11749&quot;&gt;&lt;property id=&quot;20148&quot; value=&quot;5&quot;/&gt;&lt;property id=&quot;20300&quot; value=&quot;Slide 42 - &amp;quot;Software Defined Network (S D N) (2 of 2)&amp;quot;&quot;/&gt;&lt;property id=&quot;20307&quot; value=&quot;348&quot;/&gt;&lt;/object&gt;&lt;object type=&quot;3&quot; unique_id=&quot;11750&quot;&gt;&lt;property id=&quot;20148&quot; value=&quot;5&quot;/&gt;&lt;property id=&quot;20300&quot; value=&quot;Slide 43 - &amp;quot;Chapter Summary (1 of 2)&amp;quot;&quot;/&gt;&lt;property id=&quot;20307&quot; value=&quot;307&quot;/&gt;&lt;/object&gt;&lt;object type=&quot;3&quot; unique_id=&quot;11751&quot;&gt;&lt;property id=&quot;20148&quot; value=&quot;5&quot;/&gt;&lt;property id=&quot;20300&quot; value=&quot;Slide 44 - &amp;quot;Chapter Summary (2 of 2)&amp;quot;&quot;/&gt;&lt;property id=&quot;20307&quot; value=&quot;308&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5A427EF908A548A4EC7035E7C8D6DC" ma:contentTypeVersion="9" ma:contentTypeDescription="Create a new document." ma:contentTypeScope="" ma:versionID="b9ceb4d63311861786196b7fbe8b9c28">
  <xsd:schema xmlns:xsd="http://www.w3.org/2001/XMLSchema" xmlns:xs="http://www.w3.org/2001/XMLSchema" xmlns:p="http://schemas.microsoft.com/office/2006/metadata/properties" xmlns:ns2="3a9a39b8-e83f-4f24-bd02-d0ecf56368c2" xmlns:ns3="6aa0805a-2da3-44c1-bf31-ae54d57bcb9d" targetNamespace="http://schemas.microsoft.com/office/2006/metadata/properties" ma:root="true" ma:fieldsID="1f61aba84f331d918759f0a4e2f1df99" ns2:_="" ns3:_="">
    <xsd:import namespace="3a9a39b8-e83f-4f24-bd02-d0ecf56368c2"/>
    <xsd:import namespace="6aa0805a-2da3-44c1-bf31-ae54d57bcb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a39b8-e83f-4f24-bd02-d0ecf56368c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805a-2da3-44c1-bf31-ae54d57bcb9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02A78B-C279-4BCC-ACB9-B744BDEE888E}"/>
</file>

<file path=customXml/itemProps2.xml><?xml version="1.0" encoding="utf-8"?>
<ds:datastoreItem xmlns:ds="http://schemas.openxmlformats.org/officeDocument/2006/customXml" ds:itemID="{D9D5357F-8A8E-41A7-B4A8-502E078D3B45}"/>
</file>

<file path=customXml/itemProps3.xml><?xml version="1.0" encoding="utf-8"?>
<ds:datastoreItem xmlns:ds="http://schemas.openxmlformats.org/officeDocument/2006/customXml" ds:itemID="{3BB69AB8-E1BC-409B-80DB-91BBAD78F986}"/>
</file>

<file path=docProps/app.xml><?xml version="1.0" encoding="utf-8"?>
<Properties xmlns="http://schemas.openxmlformats.org/officeDocument/2006/extended-properties" xmlns:vt="http://schemas.openxmlformats.org/officeDocument/2006/docPropsVTypes">
  <Template/>
  <TotalTime>24880</TotalTime>
  <Words>5293</Words>
  <Application>Microsoft Office PowerPoint</Application>
  <PresentationFormat>On-screen Show (4:3)</PresentationFormat>
  <Paragraphs>380</Paragraphs>
  <Slides>45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CompTIA Security+ Guide to Network Security Fundamentals, Sixth Edition</vt:lpstr>
      <vt:lpstr>Objectives</vt:lpstr>
      <vt:lpstr>Secure Network Protocols (1 of 4)</vt:lpstr>
      <vt:lpstr>Secure Network Protocols (2 of 4)</vt:lpstr>
      <vt:lpstr>Secure Network Protocols (3 of 4)</vt:lpstr>
      <vt:lpstr>Secure Network Protocols (4 of 4)</vt:lpstr>
      <vt:lpstr>Simple Network Management Protocol (S N M P) (1 of 2)</vt:lpstr>
      <vt:lpstr>Simple Network Management Protocol (S N M P) (2 of 2)</vt:lpstr>
      <vt:lpstr>Domain Name System (D N S) (1 of 3)</vt:lpstr>
      <vt:lpstr>Domain Name System (D N S) (2 of 3)</vt:lpstr>
      <vt:lpstr>Domain Name System (D N S) (3 of 3)</vt:lpstr>
      <vt:lpstr>File Transfer Protocol (F T P) (1 of 4)</vt:lpstr>
      <vt:lpstr>File Transfer Protocol (F T P) (2 of 4)</vt:lpstr>
      <vt:lpstr>File Transfer Protocol (F T P) (3 of 4)</vt:lpstr>
      <vt:lpstr>File Transfer Protocol (F T P) (4 of 4)</vt:lpstr>
      <vt:lpstr>Secure Email Protocols</vt:lpstr>
      <vt:lpstr>Using Secure Network Protocols</vt:lpstr>
      <vt:lpstr>Placement of Security Devices and Technologies (1 of 5)</vt:lpstr>
      <vt:lpstr>Placement of Security Devices and Technologies (2 of 5)</vt:lpstr>
      <vt:lpstr>Placement of Security Devices and Technologies (3 of 5)</vt:lpstr>
      <vt:lpstr>Placement of Security Devices and Technologies (4 of 5)</vt:lpstr>
      <vt:lpstr>Placement of Security Devices and Technologies (5 of 5)</vt:lpstr>
      <vt:lpstr>Analyzing Security Data (1 of 2)</vt:lpstr>
      <vt:lpstr>Analyzing Security Data (2 of 2)</vt:lpstr>
      <vt:lpstr>Data from Security Devices</vt:lpstr>
      <vt:lpstr>Data from Security Software</vt:lpstr>
      <vt:lpstr>Data from Security Tools</vt:lpstr>
      <vt:lpstr>Issues in Analyzing Security Data (1 of 2)</vt:lpstr>
      <vt:lpstr>Issues in Analyzing Security Data (2 of 2)</vt:lpstr>
      <vt:lpstr>Managing and Securing Network Platforms</vt:lpstr>
      <vt:lpstr>Virtualization (1 of 7)</vt:lpstr>
      <vt:lpstr>Virtualization (2 of 7)</vt:lpstr>
      <vt:lpstr>Virtualization (3 of 7)</vt:lpstr>
      <vt:lpstr>Virtualization (4 of 7)</vt:lpstr>
      <vt:lpstr>Virtualization (5 of 7)</vt:lpstr>
      <vt:lpstr>Virtualization (6 of 7)</vt:lpstr>
      <vt:lpstr>Virtualization (7 of 7)</vt:lpstr>
      <vt:lpstr>Cloud Computing (1 of 3)</vt:lpstr>
      <vt:lpstr>Cloud Computing (2 of 3)</vt:lpstr>
      <vt:lpstr>Cloud Computing (3 of 3)</vt:lpstr>
      <vt:lpstr>Software Defined Network (S D N) (1 of 2)</vt:lpstr>
      <vt:lpstr>Software Defined Network (S D N) (2 of 2)</vt:lpstr>
      <vt:lpstr>Review Questions</vt:lpstr>
      <vt:lpstr>Chapter Summary (1 of 2)</vt:lpstr>
      <vt:lpstr>Chapter Summary (2 of 2)</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Roberto Rayon</cp:lastModifiedBy>
  <cp:revision>829</cp:revision>
  <cp:lastPrinted>2010-11-12T17:54:40Z</cp:lastPrinted>
  <dcterms:created xsi:type="dcterms:W3CDTF">2007-02-15T20:50:52Z</dcterms:created>
  <dcterms:modified xsi:type="dcterms:W3CDTF">2018-09-05T16:36:12Z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y fmtid="{D5CDD505-2E9C-101B-9397-08002B2CF9AE}" pid="8" name="ContentTypeId">
    <vt:lpwstr>0x010100315A427EF908A548A4EC7035E7C8D6DC</vt:lpwstr>
  </property>
</Properties>
</file>