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4"/>
  </p:sldMasterIdLst>
  <p:notesMasterIdLst>
    <p:notesMasterId r:id="rId61"/>
  </p:notesMasterIdLst>
  <p:handoutMasterIdLst>
    <p:handoutMasterId r:id="rId62"/>
  </p:handoutMasterIdLst>
  <p:sldIdLst>
    <p:sldId id="360" r:id="rId5"/>
    <p:sldId id="257"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6" r:id="rId22"/>
    <p:sldId id="325"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1" r:id="rId57"/>
    <p:sldId id="307" r:id="rId58"/>
    <p:sldId id="308" r:id="rId59"/>
    <p:sldId id="309" r:id="rId60"/>
  </p:sldIdLst>
  <p:sldSz cx="9144000" cy="6858000" type="screen4x3"/>
  <p:notesSz cx="9372600" cy="7086600"/>
  <p:custDataLst>
    <p:tags r:id="rId6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7" autoAdjust="0"/>
    <p:restoredTop sz="96279" autoAdjust="0"/>
  </p:normalViewPr>
  <p:slideViewPr>
    <p:cSldViewPr>
      <p:cViewPr varScale="1">
        <p:scale>
          <a:sx n="66" d="100"/>
          <a:sy n="66" d="100"/>
        </p:scale>
        <p:origin x="1164" y="44"/>
      </p:cViewPr>
      <p:guideLst>
        <p:guide orient="horz" pos="2160"/>
        <p:guide pos="2880"/>
      </p:guideLst>
    </p:cSldViewPr>
  </p:slideViewPr>
  <p:outlineViewPr>
    <p:cViewPr>
      <p:scale>
        <a:sx n="33" d="100"/>
        <a:sy n="33" d="100"/>
      </p:scale>
      <p:origin x="0" y="-4474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6/19/2020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6/19/2020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28197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56</a:t>
            </a:fld>
            <a:endParaRPr lang="en-US" dirty="0"/>
          </a:p>
        </p:txBody>
      </p:sp>
    </p:spTree>
    <p:extLst>
      <p:ext uri="{BB962C8B-B14F-4D97-AF65-F5344CB8AC3E}">
        <p14:creationId xmlns:p14="http://schemas.microsoft.com/office/powerpoint/2010/main" val="36669410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CompTIA 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a:solidFill>
                  <a:schemeClr val="tx1"/>
                </a:solidFill>
                <a:latin typeface="Arial" panose="020B0604020202020204" pitchFamily="34" charset="0"/>
                <a:cs typeface="Arial" panose="020B0604020202020204" pitchFamily="34" charset="0"/>
              </a:rPr>
              <a:t>Chapter 8</a:t>
            </a:r>
          </a:p>
          <a:p>
            <a:r>
              <a:rPr lang="en-US" sz="2200" dirty="0">
                <a:solidFill>
                  <a:schemeClr val="tx1"/>
                </a:solidFill>
                <a:latin typeface="Arial" panose="020B0604020202020204" pitchFamily="34" charset="0"/>
                <a:cs typeface="Arial" panose="020B0604020202020204" pitchFamily="34" charset="0"/>
              </a:rPr>
              <a:t>Wireless Network Security</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47352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3058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Near Field Communication (N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 Attacks </a:t>
            </a:r>
            <a:r>
              <a:rPr lang="en-US" sz="2800" b="1" dirty="0" smtClean="0">
                <a:solidFill>
                  <a:srgbClr val="0080A9"/>
                </a:solidFill>
                <a:latin typeface="Arial" panose="020B0604020202020204" pitchFamily="34" charset="0"/>
                <a:cs typeface="Arial" panose="020B0604020202020204" pitchFamily="34" charset="0"/>
              </a:rPr>
              <a:t>(4 </a:t>
            </a:r>
            <a:r>
              <a:rPr lang="en-US" sz="2800" b="1" dirty="0">
                <a:solidFill>
                  <a:srgbClr val="0080A9"/>
                </a:solidFill>
                <a:latin typeface="Arial" panose="020B0604020202020204" pitchFamily="34" charset="0"/>
                <a:cs typeface="Arial" panose="020B0604020202020204" pitchFamily="34" charset="0"/>
              </a:rPr>
              <a:t>of 4)</a:t>
            </a:r>
          </a:p>
        </p:txBody>
      </p:sp>
      <p:graphicFrame>
        <p:nvGraphicFramePr>
          <p:cNvPr id="5" name="Table 4" descr="A table titled, n f c risks and defenses. The table has 4 rows and 3 columns. The columns have the following headings from left to right. Vulnerability, explanation, defense. The row entries are as follows. Row 1: vulnerability, eavesdropping; explanation, unencrypted n f c communication between the device and terminal can be intercepted and viewed; defense, because an attacker must be extremely close to pick up the signal, users should remain aware of their surroundings while making a payment. Row 2: vulnerability, data theft; explanation, attackers can bump a portable reader to a user’s smartphone in a crowd to make an n f c connection and steal payment information stored on the phone; defense, this can be prevented by turning off n f c while in a large crowd. Row 3: vulnerability, man-in-the-middle attack; explanation, an attacker can intercept the n f c communications between devices and forge a fictitious response; defense, devices can be configured in pairing so one device can only send while the other can only receive. Row 4: vulnerability, device theft; explanation, the theft of a smartphone could allow an attacker to use that phone for purchases; defense, smartphones should be protected with passwords or strong pins."/>
          <p:cNvGraphicFramePr>
            <a:graphicFrameLocks noGrp="1"/>
          </p:cNvGraphicFramePr>
          <p:nvPr>
            <p:extLst>
              <p:ext uri="{D42A27DB-BD31-4B8C-83A1-F6EECF244321}">
                <p14:modId xmlns:p14="http://schemas.microsoft.com/office/powerpoint/2010/main" val="3218908952"/>
              </p:ext>
            </p:extLst>
          </p:nvPr>
        </p:nvGraphicFramePr>
        <p:xfrm>
          <a:off x="1248053" y="1467775"/>
          <a:ext cx="7239000" cy="4363720"/>
        </p:xfrm>
        <a:graphic>
          <a:graphicData uri="http://schemas.openxmlformats.org/drawingml/2006/table">
            <a:tbl>
              <a:tblPr firstRow="1" bandRow="1">
                <a:tableStyleId>{5C22544A-7EE6-4342-B048-85BDC9FD1C3A}</a:tableStyleId>
              </a:tblPr>
              <a:tblGrid>
                <a:gridCol w="1828800">
                  <a:extLst>
                    <a:ext uri="{9D8B030D-6E8A-4147-A177-3AD203B41FA5}">
                      <a16:colId xmlns="" xmlns:a16="http://schemas.microsoft.com/office/drawing/2014/main" val="20000"/>
                    </a:ext>
                  </a:extLst>
                </a:gridCol>
                <a:gridCol w="2866747">
                  <a:extLst>
                    <a:ext uri="{9D8B030D-6E8A-4147-A177-3AD203B41FA5}">
                      <a16:colId xmlns="" xmlns:a16="http://schemas.microsoft.com/office/drawing/2014/main" val="20001"/>
                    </a:ext>
                  </a:extLst>
                </a:gridCol>
                <a:gridCol w="2543453">
                  <a:extLst>
                    <a:ext uri="{9D8B030D-6E8A-4147-A177-3AD203B41FA5}">
                      <a16:colId xmlns=""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Vulnerability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Explanation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Defense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Eavesdropping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Unencrypted </a:t>
                      </a:r>
                      <a:r>
                        <a:rPr lang="en-US" altLang="en-US" sz="14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C</a:t>
                      </a:r>
                      <a:r>
                        <a:rPr lang="en-US" sz="1400" baseline="0" dirty="0" smtClean="0">
                          <a:solidFill>
                            <a:schemeClr val="tx1"/>
                          </a:solidFill>
                          <a:latin typeface="Arial" panose="020B0604020202020204" pitchFamily="34" charset="0"/>
                          <a:cs typeface="Arial" panose="020B0604020202020204" pitchFamily="34" charset="0"/>
                        </a:rPr>
                        <a:t> communication between the device and terminal can be intercepted and viewed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Because an attacker must be extremely close to pick up the signal, users should remain aware of their surroundings while making a payment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Data theft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Attackers can “bump” a portable reader to a user’s smartphone in a crowd</a:t>
                      </a:r>
                      <a:r>
                        <a:rPr lang="en-US" sz="1400" baseline="0" dirty="0" smtClean="0">
                          <a:solidFill>
                            <a:schemeClr val="tx1"/>
                          </a:solidFill>
                          <a:latin typeface="Arial" panose="020B0604020202020204" pitchFamily="34" charset="0"/>
                          <a:cs typeface="Arial" panose="020B0604020202020204" pitchFamily="34" charset="0"/>
                        </a:rPr>
                        <a:t> to make an </a:t>
                      </a:r>
                      <a:r>
                        <a:rPr lang="en-US" altLang="en-US" sz="14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C</a:t>
                      </a:r>
                      <a:r>
                        <a:rPr lang="en-US" sz="1400" baseline="0" dirty="0" smtClean="0">
                          <a:solidFill>
                            <a:schemeClr val="tx1"/>
                          </a:solidFill>
                          <a:latin typeface="Arial" panose="020B0604020202020204" pitchFamily="34" charset="0"/>
                          <a:cs typeface="Arial" panose="020B0604020202020204" pitchFamily="34" charset="0"/>
                        </a:rPr>
                        <a:t> connection and steal payment information stored on the phone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This can be prevented by turning</a:t>
                      </a:r>
                      <a:r>
                        <a:rPr lang="en-US" sz="1400" baseline="0" dirty="0" smtClean="0">
                          <a:solidFill>
                            <a:schemeClr val="tx1"/>
                          </a:solidFill>
                          <a:latin typeface="Arial" panose="020B0604020202020204" pitchFamily="34" charset="0"/>
                          <a:cs typeface="Arial" panose="020B0604020202020204" pitchFamily="34" charset="0"/>
                        </a:rPr>
                        <a:t> off </a:t>
                      </a:r>
                      <a:r>
                        <a:rPr lang="en-US" altLang="en-US" sz="14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C</a:t>
                      </a:r>
                      <a:r>
                        <a:rPr lang="en-US" sz="1400" baseline="0" dirty="0" smtClean="0">
                          <a:solidFill>
                            <a:schemeClr val="tx1"/>
                          </a:solidFill>
                          <a:latin typeface="Arial" panose="020B0604020202020204" pitchFamily="34" charset="0"/>
                          <a:cs typeface="Arial" panose="020B0604020202020204" pitchFamily="34" charset="0"/>
                        </a:rPr>
                        <a:t> while in a large crowd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Man-in-the-middle attack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An attacker can intercept the </a:t>
                      </a:r>
                      <a:r>
                        <a:rPr lang="en-US" altLang="en-US" sz="14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C</a:t>
                      </a:r>
                      <a:r>
                        <a:rPr lang="en-US" sz="1400" dirty="0" smtClean="0">
                          <a:solidFill>
                            <a:schemeClr val="tx1"/>
                          </a:solidFill>
                          <a:latin typeface="Arial" panose="020B0604020202020204" pitchFamily="34" charset="0"/>
                          <a:cs typeface="Arial" panose="020B0604020202020204" pitchFamily="34" charset="0"/>
                        </a:rPr>
                        <a:t> communications between</a:t>
                      </a:r>
                      <a:r>
                        <a:rPr lang="en-US" sz="1400" baseline="0" dirty="0" smtClean="0">
                          <a:solidFill>
                            <a:schemeClr val="tx1"/>
                          </a:solidFill>
                          <a:latin typeface="Arial" panose="020B0604020202020204" pitchFamily="34" charset="0"/>
                          <a:cs typeface="Arial" panose="020B0604020202020204" pitchFamily="34" charset="0"/>
                        </a:rPr>
                        <a:t> devices and forge a fictitious response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Devices can be configured in pairing so one device can only send while the other can only receive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Device theft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theft of a smartphone could allow an attacker to use that phone</a:t>
                      </a:r>
                      <a:r>
                        <a:rPr lang="en-US" sz="1400" baseline="0" dirty="0" smtClean="0">
                          <a:solidFill>
                            <a:schemeClr val="tx1"/>
                          </a:solidFill>
                          <a:latin typeface="Arial" panose="020B0604020202020204" pitchFamily="34" charset="0"/>
                          <a:cs typeface="Arial" panose="020B0604020202020204" pitchFamily="34" charset="0"/>
                        </a:rPr>
                        <a:t> for purchases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Smartphone should be protected with passwords or</a:t>
                      </a:r>
                      <a:r>
                        <a:rPr lang="en-US" sz="1400" baseline="0" dirty="0" smtClean="0">
                          <a:solidFill>
                            <a:schemeClr val="tx1"/>
                          </a:solidFill>
                          <a:latin typeface="Arial" panose="020B0604020202020204" pitchFamily="34" charset="0"/>
                          <a:cs typeface="Arial" panose="020B0604020202020204" pitchFamily="34" charset="0"/>
                        </a:rPr>
                        <a:t> strong PINs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924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467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Radio Frequency Identification (</a:t>
            </a:r>
            <a:r>
              <a:rPr lang="en-US" sz="2800" b="1" dirty="0" smtClean="0">
                <a:solidFill>
                  <a:srgbClr val="0080A9"/>
                </a:solidFill>
                <a:latin typeface="Arial" panose="020B0604020202020204" pitchFamily="34" charset="0"/>
                <a:cs typeface="Arial" panose="020B0604020202020204" pitchFamily="34" charset="0"/>
              </a:rPr>
              <a:t>R</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F</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D</a:t>
            </a:r>
            <a:r>
              <a:rPr lang="en-US" sz="2800" b="1" dirty="0">
                <a:solidFill>
                  <a:srgbClr val="0080A9"/>
                </a:solidFill>
                <a:latin typeface="Arial" panose="020B0604020202020204" pitchFamily="34" charset="0"/>
                <a:cs typeface="Arial" panose="020B0604020202020204" pitchFamily="34" charset="0"/>
              </a:rPr>
              <a:t>) Attacks (1 of 2)</a:t>
            </a:r>
          </a:p>
        </p:txBody>
      </p:sp>
      <p:sp>
        <p:nvSpPr>
          <p:cNvPr id="3" name="Content Placeholder 2"/>
          <p:cNvSpPr>
            <a:spLocks noGrp="1"/>
          </p:cNvSpPr>
          <p:nvPr>
            <p:ph idx="1"/>
          </p:nvPr>
        </p:nvSpPr>
        <p:spPr>
          <a:xfrm>
            <a:off x="365125" y="1538818"/>
            <a:ext cx="8415338" cy="384720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Radio frequency identification (R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Commonly used to transmit information between employee identification badges, inventory tags, book labels, and other paper-based tags that can be detected by a proximity reader</a:t>
            </a:r>
          </a:p>
          <a:p>
            <a:pPr>
              <a:lnSpc>
                <a:spcPct val="100000"/>
              </a:lnSpc>
            </a:pPr>
            <a:r>
              <a:rPr lang="en-US" dirty="0" smtClean="0">
                <a:solidFill>
                  <a:schemeClr val="tx1"/>
                </a:solidFill>
                <a:latin typeface="Arial" panose="020B0604020202020204" pitchFamily="34" charset="0"/>
                <a:cs typeface="Arial" panose="020B0604020202020204" pitchFamily="34" charset="0"/>
              </a:rPr>
              <a:t>Most </a:t>
            </a: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 </a:t>
            </a:r>
            <a:r>
              <a:rPr lang="en-US" dirty="0" smtClean="0">
                <a:solidFill>
                  <a:schemeClr val="tx1"/>
                </a:solidFill>
                <a:latin typeface="Arial" panose="020B0604020202020204" pitchFamily="34" charset="0"/>
                <a:cs typeface="Arial" panose="020B0604020202020204" pitchFamily="34" charset="0"/>
              </a:rPr>
              <a:t>tags are passive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Do not have their own power supply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Because they do not require a power supply, they can be very small</a:t>
            </a:r>
          </a:p>
          <a:p>
            <a:pPr>
              <a:lnSpc>
                <a:spcPct val="100000"/>
              </a:lnSpc>
            </a:pP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 </a:t>
            </a:r>
            <a:r>
              <a:rPr lang="en-US" dirty="0" smtClean="0">
                <a:solidFill>
                  <a:schemeClr val="tx1"/>
                </a:solidFill>
                <a:latin typeface="Arial" panose="020B0604020202020204" pitchFamily="34" charset="0"/>
                <a:cs typeface="Arial" panose="020B0604020202020204" pitchFamily="34" charset="0"/>
              </a:rPr>
              <a:t>tags are susceptible to different attacks</a:t>
            </a:r>
          </a:p>
          <a:p>
            <a:pPr>
              <a:lnSpc>
                <a:spcPct val="100000"/>
              </a:lnSpc>
            </a:pPr>
            <a:r>
              <a:rPr lang="en-US" dirty="0" smtClean="0">
                <a:solidFill>
                  <a:schemeClr val="tx1"/>
                </a:solidFill>
                <a:latin typeface="Arial" panose="020B0604020202020204" pitchFamily="34" charset="0"/>
                <a:cs typeface="Arial" panose="020B0604020202020204" pitchFamily="34" charset="0"/>
              </a:rPr>
              <a:t>Current version of </a:t>
            </a: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 </a:t>
            </a:r>
            <a:r>
              <a:rPr lang="en-US" dirty="0" smtClean="0">
                <a:solidFill>
                  <a:schemeClr val="tx1"/>
                </a:solidFill>
                <a:latin typeface="Arial" panose="020B0604020202020204" pitchFamily="34" charset="0"/>
                <a:cs typeface="Arial" panose="020B0604020202020204" pitchFamily="34" charset="0"/>
              </a:rPr>
              <a:t>standards known as Generation 2</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Contains some security enhancements over the previous version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0263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467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Radio Frequency Identification (R</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I</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 Attacks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2)</a:t>
            </a:r>
          </a:p>
        </p:txBody>
      </p:sp>
      <p:graphicFrame>
        <p:nvGraphicFramePr>
          <p:cNvPr id="5" name="Table 4" descr="A table titled, r f I d attacks in retail store. The table has 3 rows and 3 columns. The columns have the following headings from left to right. R f I d attack type, description of attack, implications of r f I d attack. The row entries are as follows. &#10;Row 1: r f I d attack type, unauthorized tag access; description of attack, a rogue r f I d reader can determine the inventory on a store shelf to track the sales of specific items; implications of r f I d attack, sales information could be used by a rival product manufacturer to negotiate additional shelf space or better product placement. Row 2: r f I d attack type, fake tags; description of attack, authentic r f I d tags are replaced with fake tags that contain fictitious data about products that are not in inventory; implications of r f I d attack, fake tags undermine the integrity of the store’s inventory system by showing data for items that do not exist. Row 3: r f I d attack type, eavesdropping; description of attack, unauthorized users could listen in on communications between r f I d tags and readers; implications of r f I d attack, confidential data, such as a politician’s purchase of antidepressants, could be sold to a rival candidate in a smear, campaign.&#10;"/>
          <p:cNvGraphicFramePr>
            <a:graphicFrameLocks noGrp="1"/>
          </p:cNvGraphicFramePr>
          <p:nvPr>
            <p:extLst>
              <p:ext uri="{D42A27DB-BD31-4B8C-83A1-F6EECF244321}">
                <p14:modId xmlns:p14="http://schemas.microsoft.com/office/powerpoint/2010/main" val="2256918814"/>
              </p:ext>
            </p:extLst>
          </p:nvPr>
        </p:nvGraphicFramePr>
        <p:xfrm>
          <a:off x="1471473" y="1802907"/>
          <a:ext cx="6858000" cy="3845560"/>
        </p:xfrm>
        <a:graphic>
          <a:graphicData uri="http://schemas.openxmlformats.org/drawingml/2006/table">
            <a:tbl>
              <a:tblPr firstRow="1" bandRow="1">
                <a:tableStyleId>{5C22544A-7EE6-4342-B048-85BDC9FD1C3A}</a:tableStyleId>
              </a:tblPr>
              <a:tblGrid>
                <a:gridCol w="1628775">
                  <a:extLst>
                    <a:ext uri="{9D8B030D-6E8A-4147-A177-3AD203B41FA5}">
                      <a16:colId xmlns="" xmlns:a16="http://schemas.microsoft.com/office/drawing/2014/main" val="20000"/>
                    </a:ext>
                  </a:extLst>
                </a:gridCol>
                <a:gridCol w="2562225">
                  <a:extLst>
                    <a:ext uri="{9D8B030D-6E8A-4147-A177-3AD203B41FA5}">
                      <a16:colId xmlns="" xmlns:a16="http://schemas.microsoft.com/office/drawing/2014/main" val="20001"/>
                    </a:ext>
                  </a:extLst>
                </a:gridCol>
                <a:gridCol w="2667000">
                  <a:extLst>
                    <a:ext uri="{9D8B030D-6E8A-4147-A177-3AD203B41FA5}">
                      <a16:colId xmlns=""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 attack</a:t>
                      </a:r>
                      <a:r>
                        <a:rPr lang="en-US" sz="1400" baseline="0" dirty="0" smtClean="0">
                          <a:solidFill>
                            <a:schemeClr val="tx1"/>
                          </a:solidFill>
                          <a:latin typeface="Arial" panose="020B0604020202020204" pitchFamily="34" charset="0"/>
                          <a:cs typeface="Arial" panose="020B0604020202020204" pitchFamily="34" charset="0"/>
                        </a:rPr>
                        <a:t> type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 of attack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Implications</a:t>
                      </a:r>
                      <a:r>
                        <a:rPr lang="en-US" sz="1400" baseline="0" dirty="0" smtClean="0">
                          <a:solidFill>
                            <a:schemeClr val="tx1"/>
                          </a:solidFill>
                          <a:latin typeface="Arial" panose="020B0604020202020204" pitchFamily="34" charset="0"/>
                          <a:cs typeface="Arial" panose="020B0604020202020204" pitchFamily="34" charset="0"/>
                        </a:rPr>
                        <a:t> of </a:t>
                      </a:r>
                      <a:r>
                        <a:rPr lang="en-US" sz="1400"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a:t>
                      </a:r>
                      <a:r>
                        <a:rPr lang="en-US" sz="1400" baseline="0" dirty="0" smtClean="0">
                          <a:solidFill>
                            <a:schemeClr val="tx1"/>
                          </a:solidFill>
                          <a:latin typeface="Arial" panose="020B0604020202020204" pitchFamily="34" charset="0"/>
                          <a:cs typeface="Arial" panose="020B0604020202020204" pitchFamily="34" charset="0"/>
                        </a:rPr>
                        <a:t> attack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Unauthorized tag access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 rogue 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 reader can determine the inventory on a store shelf to track the sales of specific items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Sales information could</a:t>
                      </a:r>
                      <a:r>
                        <a:rPr lang="en-US" sz="1400" baseline="0" dirty="0" smtClean="0">
                          <a:solidFill>
                            <a:schemeClr val="tx1"/>
                          </a:solidFill>
                          <a:latin typeface="Arial" panose="020B0604020202020204" pitchFamily="34" charset="0"/>
                          <a:cs typeface="Arial" panose="020B0604020202020204" pitchFamily="34" charset="0"/>
                        </a:rPr>
                        <a:t> be used by a rival product manufacturer to negotiate additional shelf space or better product placement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Fake tags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Authentic 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 tags are replaced with fake tags that contain fictitious data about</a:t>
                      </a:r>
                      <a:r>
                        <a:rPr lang="en-US" sz="1400" baseline="0" dirty="0" smtClean="0">
                          <a:solidFill>
                            <a:schemeClr val="tx1"/>
                          </a:solidFill>
                          <a:latin typeface="Arial" panose="020B0604020202020204" pitchFamily="34" charset="0"/>
                          <a:cs typeface="Arial" panose="020B0604020202020204" pitchFamily="34" charset="0"/>
                        </a:rPr>
                        <a:t> products that are not in inventory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Fake tags undermine the integrity of the store’s inventory system by showing data</a:t>
                      </a:r>
                      <a:r>
                        <a:rPr lang="en-US" sz="1400" baseline="0" dirty="0" smtClean="0">
                          <a:solidFill>
                            <a:schemeClr val="tx1"/>
                          </a:solidFill>
                          <a:latin typeface="Arial" panose="020B0604020202020204" pitchFamily="34" charset="0"/>
                          <a:cs typeface="Arial" panose="020B0604020202020204" pitchFamily="34" charset="0"/>
                        </a:rPr>
                        <a:t> for items that do not exist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Eavesdropping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Unauthorized users could listen in on communications between 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 tags and readers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Confidential data,</a:t>
                      </a:r>
                      <a:r>
                        <a:rPr lang="en-US" sz="1400" baseline="0" dirty="0" smtClean="0">
                          <a:solidFill>
                            <a:schemeClr val="tx1"/>
                          </a:solidFill>
                          <a:latin typeface="Arial" panose="020B0604020202020204" pitchFamily="34" charset="0"/>
                          <a:cs typeface="Arial" panose="020B0604020202020204" pitchFamily="34" charset="0"/>
                        </a:rPr>
                        <a:t> such as a politician’s purchase of antidepressants, could be sold to a rival candidate in a “smear” campaign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3278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Wireless Local Area Network Attacks</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WLAN is designed to replace or supplement a wired LAN</a:t>
            </a:r>
          </a:p>
          <a:p>
            <a:pPr>
              <a:lnSpc>
                <a:spcPct val="100000"/>
              </a:lnSpc>
            </a:pPr>
            <a:r>
              <a:rPr lang="en-US" altLang="en-US" dirty="0">
                <a:solidFill>
                  <a:schemeClr val="tx1"/>
                </a:solidFill>
                <a:latin typeface="Arial" panose="020B0604020202020204" pitchFamily="34" charset="0"/>
                <a:cs typeface="Arial" panose="020B0604020202020204" pitchFamily="34" charset="0"/>
              </a:rPr>
              <a:t>It is important to know about the: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History and specifications of IEEE WLANs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Hardware necessary for a wireless network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Different types of WLAN attacks directed at enterprise and home </a:t>
            </a:r>
            <a:r>
              <a:rPr lang="en-US" altLang="en-US" sz="2000" dirty="0" smtClean="0">
                <a:solidFill>
                  <a:schemeClr val="tx1"/>
                </a:solidFill>
                <a:latin typeface="Arial" panose="020B0604020202020204" pitchFamily="34" charset="0"/>
                <a:cs typeface="Arial" panose="020B0604020202020204" pitchFamily="34" charset="0"/>
              </a:rPr>
              <a:t>users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6969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WLANs (1 of 3)</a:t>
            </a:r>
          </a:p>
        </p:txBody>
      </p:sp>
      <p:sp>
        <p:nvSpPr>
          <p:cNvPr id="3" name="Content Placeholder 2"/>
          <p:cNvSpPr>
            <a:spLocks noGrp="1"/>
          </p:cNvSpPr>
          <p:nvPr>
            <p:ph idx="1"/>
          </p:nvPr>
        </p:nvSpPr>
        <p:spPr>
          <a:xfrm>
            <a:off x="365125" y="1538818"/>
            <a:ext cx="8415338"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Institute of Electrical and Electronics Engineers (IEEE) WLANS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Most influential organization for computer networking and wireless communications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Dates back to 1884</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Began developing network architecture standards in the 1980s</a:t>
            </a:r>
          </a:p>
          <a:p>
            <a:pPr>
              <a:lnSpc>
                <a:spcPct val="100000"/>
              </a:lnSpc>
            </a:pPr>
            <a:r>
              <a:rPr lang="en-US" altLang="en-US" dirty="0">
                <a:solidFill>
                  <a:schemeClr val="tx1"/>
                </a:solidFill>
                <a:latin typeface="Arial" panose="020B0604020202020204" pitchFamily="34" charset="0"/>
                <a:cs typeface="Arial" panose="020B0604020202020204" pitchFamily="34" charset="0"/>
              </a:rPr>
              <a:t>1997: release of IEEE 802.11</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Standard for wireless local area networks (WLANs)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Higher speeds </a:t>
            </a:r>
            <a:r>
              <a:rPr lang="en-US" altLang="en-US" sz="2000" dirty="0" smtClean="0">
                <a:solidFill>
                  <a:schemeClr val="tx1"/>
                </a:solidFill>
                <a:latin typeface="Arial" panose="020B0604020202020204" pitchFamily="34" charset="0"/>
                <a:cs typeface="Arial" panose="020B0604020202020204" pitchFamily="34" charset="0"/>
              </a:rPr>
              <a:t>(5.5 Mbps and 11 Mbps) added </a:t>
            </a:r>
            <a:r>
              <a:rPr lang="en-US" altLang="en-US" sz="2000" dirty="0">
                <a:solidFill>
                  <a:schemeClr val="tx1"/>
                </a:solidFill>
                <a:latin typeface="Arial" panose="020B0604020202020204" pitchFamily="34" charset="0"/>
                <a:cs typeface="Arial" panose="020B0604020202020204" pitchFamily="34" charset="0"/>
              </a:rPr>
              <a:t>in 1999: IEEE 802.11b</a:t>
            </a:r>
          </a:p>
          <a:p>
            <a:pPr>
              <a:lnSpc>
                <a:spcPct val="100000"/>
              </a:lnSpc>
            </a:pPr>
            <a:r>
              <a:rPr lang="en-US" altLang="en-US" dirty="0">
                <a:solidFill>
                  <a:schemeClr val="tx1"/>
                </a:solidFill>
                <a:latin typeface="Arial" panose="020B0604020202020204" pitchFamily="34" charset="0"/>
                <a:cs typeface="Arial" panose="020B0604020202020204" pitchFamily="34" charset="0"/>
              </a:rPr>
              <a:t>IEEE 802.11a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Specifies maximum rated speed of 54Mbps using the 5GHz </a:t>
            </a:r>
            <a:r>
              <a:rPr lang="en-US" altLang="en-US" sz="2000" dirty="0" smtClean="0">
                <a:solidFill>
                  <a:schemeClr val="tx1"/>
                </a:solidFill>
                <a:latin typeface="Arial" panose="020B0604020202020204" pitchFamily="34" charset="0"/>
                <a:cs typeface="Arial" panose="020B0604020202020204" pitchFamily="34" charset="0"/>
              </a:rPr>
              <a:t>spectrum</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027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WLANs (2 of 3)</a:t>
            </a:r>
          </a:p>
        </p:txBody>
      </p:sp>
      <p:sp>
        <p:nvSpPr>
          <p:cNvPr id="3" name="Content Placeholder 2"/>
          <p:cNvSpPr>
            <a:spLocks noGrp="1"/>
          </p:cNvSpPr>
          <p:nvPr>
            <p:ph idx="1"/>
          </p:nvPr>
        </p:nvSpPr>
        <p:spPr>
          <a:xfrm>
            <a:off x="365125" y="1538818"/>
            <a:ext cx="8093075"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IEEE 802.11g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Preserves stable and widely accepted features of 802.11b and increases data transfer rates similar to 802.11a</a:t>
            </a:r>
          </a:p>
          <a:p>
            <a:pPr>
              <a:lnSpc>
                <a:spcPct val="100000"/>
              </a:lnSpc>
            </a:pPr>
            <a:r>
              <a:rPr lang="en-US" altLang="en-US" dirty="0">
                <a:solidFill>
                  <a:schemeClr val="tx1"/>
                </a:solidFill>
                <a:latin typeface="Arial" panose="020B0604020202020204" pitchFamily="34" charset="0"/>
                <a:cs typeface="Arial" panose="020B0604020202020204" pitchFamily="34" charset="0"/>
              </a:rPr>
              <a:t>IEEE 802.11n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Ratified in 2009</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Improvements: speed, coverage area, resistance to interference, and strong security</a:t>
            </a:r>
          </a:p>
          <a:p>
            <a:pPr>
              <a:lnSpc>
                <a:spcPct val="100000"/>
              </a:lnSpc>
            </a:pPr>
            <a:r>
              <a:rPr lang="en-US" altLang="en-US" dirty="0">
                <a:solidFill>
                  <a:schemeClr val="tx1"/>
                </a:solidFill>
                <a:latin typeface="Arial" panose="020B0604020202020204" pitchFamily="34" charset="0"/>
                <a:cs typeface="Arial" panose="020B0604020202020204" pitchFamily="34" charset="0"/>
              </a:rPr>
              <a:t>IEEE 802.11ac</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Ratified in early 2014 and has data rates over 7 </a:t>
            </a:r>
            <a:r>
              <a:rPr lang="en-US" altLang="en-US" sz="2000" dirty="0" smtClean="0">
                <a:solidFill>
                  <a:schemeClr val="tx1"/>
                </a:solidFill>
                <a:latin typeface="Arial" panose="020B0604020202020204" pitchFamily="34" charset="0"/>
                <a:cs typeface="Arial" panose="020B0604020202020204" pitchFamily="34" charset="0"/>
              </a:rPr>
              <a:t>Gbps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7774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WLANs (3 of 3)</a:t>
            </a:r>
          </a:p>
        </p:txBody>
      </p:sp>
      <p:graphicFrame>
        <p:nvGraphicFramePr>
          <p:cNvPr id="5" name="Table 4" descr="A table titled, I e e e, w lan standards. The table has 5 rows and 7 columns. The columns have the following headings from left to right, 802.11, 802.11b, 802.11 ay, 802.11 g, 802.11 n, 802.11 ay d, 802.11 ay c. The row entries are as follows. Row 1: frequency; 802.11, 2.4 g h z; 802.11 b, 2.4 g h z; 802.11 ay, 5 g h z; 802.11 g, 2.4 g h z; 802.11 n, 2.4 &amp; 5 g h z; 802.11 ay d, 60 g h z; 802.11 ay c, 5 g h z. Row 2: maximum data rate; 802.11, 2 m b p s; 802.11 b, 11 mbps; 802.11 ay, 54 m b p s; 802.11 g, 54 m b p s; 802.11 n, 600 m b p s; 802.11 ay d, 7 g b p s; 802.11 ay c, 7.2 g b p s. Row 3: indoor range in feet or meters; 802.11, 65 or 20; 802.11b, 125 or 38; 802.11 ay, 115 or 35; 802.11 g, 115 or 35; 802.11 n, 230 or 70; 802.11 ay d, 32 or 10; 802.11 ay c, 115 or 35. Row 4: outdoor range in feet or meters; 802.11, 328 or 100; 802.11 b, 460 or 140; 802.11 ay, 393 or 120; 802.11 g, 460 or 140; 802.11 n, 820 or 250; 802.11 ay d, n or a; 802.11 ay c, 460 or 140. Row 5: ratification date; 802.11, 1997; 802.11 b, 1999; 802.11 ay, 1999; 802.11 g, 2003; 802.11 n, 2009; 802.11 ay d, 2013; 802.11 ay c, 2014."/>
          <p:cNvGraphicFramePr>
            <a:graphicFrameLocks noGrp="1"/>
          </p:cNvGraphicFramePr>
          <p:nvPr>
            <p:extLst>
              <p:ext uri="{D42A27DB-BD31-4B8C-83A1-F6EECF244321}">
                <p14:modId xmlns:p14="http://schemas.microsoft.com/office/powerpoint/2010/main" val="2280976427"/>
              </p:ext>
            </p:extLst>
          </p:nvPr>
        </p:nvGraphicFramePr>
        <p:xfrm>
          <a:off x="825624" y="1828800"/>
          <a:ext cx="7924798" cy="3175000"/>
        </p:xfrm>
        <a:graphic>
          <a:graphicData uri="http://schemas.openxmlformats.org/drawingml/2006/table">
            <a:tbl>
              <a:tblPr firstRow="1" bandRow="1">
                <a:tableStyleId>{5C22544A-7EE6-4342-B048-85BDC9FD1C3A}</a:tableStyleId>
              </a:tblPr>
              <a:tblGrid>
                <a:gridCol w="1371599">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887250">
                  <a:extLst>
                    <a:ext uri="{9D8B030D-6E8A-4147-A177-3AD203B41FA5}">
                      <a16:colId xmlns="" xmlns:a16="http://schemas.microsoft.com/office/drawing/2014/main" val="20002"/>
                    </a:ext>
                  </a:extLst>
                </a:gridCol>
                <a:gridCol w="910896">
                  <a:extLst>
                    <a:ext uri="{9D8B030D-6E8A-4147-A177-3AD203B41FA5}">
                      <a16:colId xmlns="" xmlns:a16="http://schemas.microsoft.com/office/drawing/2014/main" val="20003"/>
                    </a:ext>
                  </a:extLst>
                </a:gridCol>
                <a:gridCol w="910896">
                  <a:extLst>
                    <a:ext uri="{9D8B030D-6E8A-4147-A177-3AD203B41FA5}">
                      <a16:colId xmlns="" xmlns:a16="http://schemas.microsoft.com/office/drawing/2014/main" val="20004"/>
                    </a:ext>
                  </a:extLst>
                </a:gridCol>
                <a:gridCol w="1024758">
                  <a:extLst>
                    <a:ext uri="{9D8B030D-6E8A-4147-A177-3AD203B41FA5}">
                      <a16:colId xmlns="" xmlns:a16="http://schemas.microsoft.com/office/drawing/2014/main" val="20005"/>
                    </a:ext>
                  </a:extLst>
                </a:gridCol>
                <a:gridCol w="990600">
                  <a:extLst>
                    <a:ext uri="{9D8B030D-6E8A-4147-A177-3AD203B41FA5}">
                      <a16:colId xmlns="" xmlns:a16="http://schemas.microsoft.com/office/drawing/2014/main" val="20006"/>
                    </a:ext>
                  </a:extLst>
                </a:gridCol>
                <a:gridCol w="990599">
                  <a:extLst>
                    <a:ext uri="{9D8B030D-6E8A-4147-A177-3AD203B41FA5}">
                      <a16:colId xmlns="" xmlns:a16="http://schemas.microsoft.com/office/drawing/2014/main" val="20007"/>
                    </a:ext>
                  </a:extLst>
                </a:gridCol>
              </a:tblGrid>
              <a:tr h="370840">
                <a:tc>
                  <a:txBody>
                    <a:bodyPr/>
                    <a:lstStyle/>
                    <a:p>
                      <a:r>
                        <a:rPr lang="en-US" sz="1400" dirty="0" smtClean="0">
                          <a:solidFill>
                            <a:schemeClr val="bg1"/>
                          </a:solidFill>
                          <a:latin typeface="Arial" panose="020B0604020202020204" pitchFamily="34" charset="0"/>
                          <a:cs typeface="Arial" panose="020B0604020202020204" pitchFamily="34" charset="0"/>
                        </a:rPr>
                        <a:t>blank</a:t>
                      </a:r>
                      <a:endParaRPr lang="en-US" sz="14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802.11b</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802.11ad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802.11ac</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Frequency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2.4 GHz</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2.4 GHz</a:t>
                      </a:r>
                    </a:p>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5 GHz</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2.4 GHz</a:t>
                      </a:r>
                    </a:p>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2.4 GHz &amp; 5 GHz</a:t>
                      </a:r>
                    </a:p>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60 GHz</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5 GHz</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Maximum data rate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 Mbps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11 Mbps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54 Mbps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54 Mbps</a:t>
                      </a:r>
                    </a:p>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600 Mbps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7 Gbps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7.2 Gbps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Indoor range (feet/meters)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65/20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125/38</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115/35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115/35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230/70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32/10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115/35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Outdoor range (feet/meters)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328/100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460/140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393/120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460/140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820/250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N/A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460/140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Ratification date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1997</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1999</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1999</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2003</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2009</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2013</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2014</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7752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Hardware (1 of 3)</a:t>
            </a:r>
          </a:p>
        </p:txBody>
      </p:sp>
      <p:sp>
        <p:nvSpPr>
          <p:cNvPr id="3" name="Content Placeholder 2"/>
          <p:cNvSpPr>
            <a:spLocks noGrp="1"/>
          </p:cNvSpPr>
          <p:nvPr>
            <p:ph idx="1"/>
          </p:nvPr>
        </p:nvSpPr>
        <p:spPr>
          <a:xfrm>
            <a:off x="365125" y="1538818"/>
            <a:ext cx="8014250" cy="4176182"/>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Wireless client network interface card adapter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Performs same functions as wired adapter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Antenna sends and receives </a:t>
            </a:r>
            <a:r>
              <a:rPr lang="en-US" altLang="en-US" dirty="0" smtClean="0">
                <a:solidFill>
                  <a:schemeClr val="tx1"/>
                </a:solidFill>
                <a:latin typeface="Arial" panose="020B0604020202020204" pitchFamily="34" charset="0"/>
                <a:cs typeface="Arial" panose="020B0604020202020204" pitchFamily="34" charset="0"/>
              </a:rPr>
              <a:t>signals through airwaves</a:t>
            </a:r>
            <a:endParaRPr lang="en-US" altLang="en-US" dirty="0">
              <a:solidFill>
                <a:schemeClr val="tx1"/>
              </a:solidFill>
              <a:latin typeface="Arial" panose="020B0604020202020204" pitchFamily="34" charset="0"/>
              <a:cs typeface="Arial" panose="020B0604020202020204" pitchFamily="34" charset="0"/>
            </a:endParaRPr>
          </a:p>
          <a:p>
            <a:pPr>
              <a:lnSpc>
                <a:spcPct val="100000"/>
              </a:lnSpc>
            </a:pPr>
            <a:r>
              <a:rPr lang="en-US" altLang="en-US" sz="1800" dirty="0">
                <a:solidFill>
                  <a:schemeClr val="tx1"/>
                </a:solidFill>
                <a:latin typeface="Arial" panose="020B0604020202020204" pitchFamily="34" charset="0"/>
                <a:cs typeface="Arial" panose="020B0604020202020204" pitchFamily="34" charset="0"/>
              </a:rPr>
              <a:t>Access point (</a:t>
            </a:r>
            <a:r>
              <a:rPr lang="en-US" altLang="en-US" sz="18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P</a:t>
            </a:r>
            <a:r>
              <a:rPr lang="en-US" altLang="en-US" sz="1800" dirty="0">
                <a:solidFill>
                  <a:schemeClr val="tx1"/>
                </a:solidFill>
                <a:latin typeface="Arial" panose="020B0604020202020204" pitchFamily="34" charset="0"/>
                <a:cs typeface="Arial" panose="020B0604020202020204" pitchFamily="34" charset="0"/>
              </a:rPr>
              <a:t>) major parts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Antenna and radio transmitter/receiver send and receive wireless signals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Bridging software to interface wireless devices to other devices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Wired network interface allows it to connect by cable to standard wired network</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Access point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 functions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Acts as “base station” for wireless network</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Acts as a bridge between wireless and wired networks</a:t>
            </a:r>
          </a:p>
          <a:p>
            <a:pPr lvl="3">
              <a:lnSpc>
                <a:spcPct val="100000"/>
              </a:lnSpc>
            </a:pPr>
            <a:r>
              <a:rPr lang="en-US" altLang="en-US" sz="1800" dirty="0">
                <a:solidFill>
                  <a:schemeClr val="tx1"/>
                </a:solidFill>
                <a:latin typeface="Arial" panose="020B0604020202020204" pitchFamily="34" charset="0"/>
                <a:cs typeface="Arial" panose="020B0604020202020204" pitchFamily="34" charset="0"/>
              </a:rPr>
              <a:t>Can connect to wired network by a </a:t>
            </a:r>
            <a:r>
              <a:rPr lang="en-US" altLang="en-US" sz="1800" dirty="0" smtClean="0">
                <a:solidFill>
                  <a:schemeClr val="tx1"/>
                </a:solidFill>
                <a:latin typeface="Arial" panose="020B0604020202020204" pitchFamily="34" charset="0"/>
                <a:cs typeface="Arial" panose="020B0604020202020204" pitchFamily="34" charset="0"/>
              </a:rPr>
              <a:t>cable</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389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Hardware (2 of 3)</a:t>
            </a:r>
          </a:p>
        </p:txBody>
      </p:sp>
      <p:pic>
        <p:nvPicPr>
          <p:cNvPr id="6" name="Picture 5" descr="Figure 8-5 Access point (A P) in W L A N. An illustration shows an example of how an Access point or Ay P works in a W LAN. Internet is accessed by a file server and a desktop through a wired network which further connects to an Ay P. Ay P sends signals through a wireless network to a laptop and a smartpho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6216" y="1828800"/>
            <a:ext cx="5077968" cy="3787867"/>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7276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Hardware (3 of 3)</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WLAN using an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is operating in </a:t>
            </a:r>
            <a:r>
              <a:rPr lang="en-US" altLang="en-US" b="1" dirty="0" smtClean="0">
                <a:solidFill>
                  <a:schemeClr val="tx1"/>
                </a:solidFill>
                <a:latin typeface="Arial" panose="020B0604020202020204" pitchFamily="34" charset="0"/>
                <a:cs typeface="Arial" panose="020B0604020202020204" pitchFamily="34" charset="0"/>
              </a:rPr>
              <a:t>infrastructure mode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Network that are not using an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operate in </a:t>
            </a:r>
            <a:r>
              <a:rPr lang="en-US" altLang="en-US" b="1" dirty="0" smtClean="0">
                <a:solidFill>
                  <a:schemeClr val="tx1"/>
                </a:solidFill>
                <a:latin typeface="Arial" panose="020B0604020202020204" pitchFamily="34" charset="0"/>
                <a:cs typeface="Arial" panose="020B0604020202020204" pitchFamily="34" charset="0"/>
              </a:rPr>
              <a:t>ad hoc mode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Devices can only communicate between themselves and cannot connect to another network</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Wi-Fi Alliance has created a similar technical specification called </a:t>
            </a:r>
            <a:r>
              <a:rPr lang="en-US" altLang="en-US" sz="2000" b="1" dirty="0" smtClean="0">
                <a:solidFill>
                  <a:schemeClr val="tx1"/>
                </a:solidFill>
                <a:latin typeface="Arial" panose="020B0604020202020204" pitchFamily="34" charset="0"/>
                <a:cs typeface="Arial" panose="020B0604020202020204" pitchFamily="34" charset="0"/>
              </a:rPr>
              <a:t>Wi-Fi Direct</a:t>
            </a:r>
            <a:endParaRPr lang="en-US" altLang="en-US" sz="2000" b="1" dirty="0">
              <a:solidFill>
                <a:schemeClr val="tx1"/>
              </a:solidFill>
              <a:latin typeface="Arial" panose="020B0604020202020204" pitchFamily="34" charset="0"/>
              <a:cs typeface="Arial" panose="020B0604020202020204" pitchFamily="34" charset="0"/>
            </a:endParaRPr>
          </a:p>
          <a:p>
            <a:pPr>
              <a:lnSpc>
                <a:spcPct val="100000"/>
              </a:lnSpc>
            </a:pPr>
            <a:r>
              <a:rPr lang="en-US" dirty="0" smtClean="0">
                <a:solidFill>
                  <a:schemeClr val="tx1"/>
                </a:solidFill>
                <a:latin typeface="Arial" panose="020B0604020202020204" pitchFamily="34" charset="0"/>
                <a:cs typeface="Arial" panose="020B0604020202020204" pitchFamily="34" charset="0"/>
              </a:rPr>
              <a:t>Residential WLAN gateway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Used by small offices or home users to connect to the Internet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Features included are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firewall, router, dynamic host configuration protocol (D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server, and others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1318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172200" cy="1769715"/>
          </a:xfrm>
        </p:spPr>
        <p:txBody>
          <a:bodyPr/>
          <a:lstStyle/>
          <a:p>
            <a:r>
              <a:rPr lang="en-US" altLang="en-US" sz="2000" b="1" dirty="0" smtClean="0">
                <a:solidFill>
                  <a:srgbClr val="0080A9"/>
                </a:solidFill>
                <a:latin typeface="Arial" panose="020B0604020202020204" pitchFamily="34" charset="0"/>
                <a:cs typeface="Arial" panose="020B0604020202020204" pitchFamily="34" charset="0"/>
              </a:rPr>
              <a:t>8.1 </a:t>
            </a:r>
            <a:r>
              <a:rPr lang="en-US" altLang="en-US" sz="2000" dirty="0">
                <a:solidFill>
                  <a:schemeClr val="tx1"/>
                </a:solidFill>
                <a:latin typeface="Arial" panose="020B0604020202020204" pitchFamily="34" charset="0"/>
                <a:cs typeface="Arial" panose="020B0604020202020204" pitchFamily="34" charset="0"/>
              </a:rPr>
              <a:t>Describe the different types of wireless network attacks</a:t>
            </a:r>
          </a:p>
          <a:p>
            <a:r>
              <a:rPr lang="en-US" altLang="en-US" sz="2000" b="1" dirty="0" smtClean="0">
                <a:solidFill>
                  <a:srgbClr val="0080A9"/>
                </a:solidFill>
                <a:latin typeface="Arial" panose="020B0604020202020204" pitchFamily="34" charset="0"/>
                <a:cs typeface="Arial" panose="020B0604020202020204" pitchFamily="34" charset="0"/>
              </a:rPr>
              <a:t>8.2 </a:t>
            </a:r>
            <a:r>
              <a:rPr lang="en-US" altLang="en-US" sz="2000" dirty="0">
                <a:solidFill>
                  <a:schemeClr val="tx1"/>
                </a:solidFill>
                <a:latin typeface="Arial" panose="020B0604020202020204" pitchFamily="34" charset="0"/>
                <a:cs typeface="Arial" panose="020B0604020202020204" pitchFamily="34" charset="0"/>
              </a:rPr>
              <a:t>List the vulnerabilities in IEEE 802.11 security</a:t>
            </a:r>
          </a:p>
          <a:p>
            <a:r>
              <a:rPr lang="en-US" altLang="en-US" sz="2000" b="1" dirty="0" smtClean="0">
                <a:solidFill>
                  <a:srgbClr val="0080A9"/>
                </a:solidFill>
                <a:latin typeface="Arial" panose="020B0604020202020204" pitchFamily="34" charset="0"/>
                <a:cs typeface="Arial" panose="020B0604020202020204" pitchFamily="34" charset="0"/>
              </a:rPr>
              <a:t>8.3 </a:t>
            </a:r>
            <a:r>
              <a:rPr lang="en-US" altLang="en-US" sz="2000" dirty="0">
                <a:solidFill>
                  <a:schemeClr val="tx1"/>
                </a:solidFill>
                <a:latin typeface="Arial" panose="020B0604020202020204" pitchFamily="34" charset="0"/>
                <a:cs typeface="Arial" panose="020B0604020202020204" pitchFamily="34" charset="0"/>
              </a:rPr>
              <a:t>Explain the solutions for securing a wireless network</a:t>
            </a:r>
          </a:p>
        </p:txBody>
      </p:sp>
      <p:sp>
        <p:nvSpPr>
          <p:cNvPr id="4" name="Footer Placeholder 3"/>
          <p:cNvSpPr>
            <a:spLocks noGrp="1"/>
          </p:cNvSpPr>
          <p:nvPr>
            <p:ph type="ftr" sz="quarter" idx="10"/>
          </p:nvPr>
        </p:nvSpPr>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(1 of 7)</a:t>
            </a:r>
          </a:p>
        </p:txBody>
      </p:sp>
      <p:sp>
        <p:nvSpPr>
          <p:cNvPr id="3" name="Content Placeholder 2"/>
          <p:cNvSpPr>
            <a:spLocks noGrp="1"/>
          </p:cNvSpPr>
          <p:nvPr>
            <p:ph idx="1"/>
          </p:nvPr>
        </p:nvSpPr>
        <p:spPr>
          <a:xfrm>
            <a:off x="365125" y="1538818"/>
            <a:ext cx="7940675"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 a network, a well-defined boundary protects data and resources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Boundary is known as a “hard edge”</a:t>
            </a:r>
          </a:p>
          <a:p>
            <a:pPr>
              <a:lnSpc>
                <a:spcPct val="100000"/>
              </a:lnSpc>
            </a:pPr>
            <a:r>
              <a:rPr lang="en-US" altLang="en-US" dirty="0">
                <a:solidFill>
                  <a:schemeClr val="tx1"/>
                </a:solidFill>
                <a:latin typeface="Arial" panose="020B0604020202020204" pitchFamily="34" charset="0"/>
                <a:cs typeface="Arial" panose="020B0604020202020204" pitchFamily="34" charset="0"/>
              </a:rPr>
              <a:t>The introduction of WLANs in enterprises has changed hard edges to “blurred edges”</a:t>
            </a:r>
          </a:p>
          <a:p>
            <a:pPr>
              <a:lnSpc>
                <a:spcPct val="100000"/>
              </a:lnSpc>
            </a:pPr>
            <a:r>
              <a:rPr lang="en-US" altLang="en-US" dirty="0">
                <a:solidFill>
                  <a:schemeClr val="tx1"/>
                </a:solidFill>
                <a:latin typeface="Arial" panose="020B0604020202020204" pitchFamily="34" charset="0"/>
                <a:cs typeface="Arial" panose="020B0604020202020204" pitchFamily="34" charset="0"/>
              </a:rPr>
              <a:t>Types of wireless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Rogue access points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Evil twins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Intercepting wireless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Wireless replay attacks </a:t>
            </a:r>
            <a:endParaRPr lang="en-US" altLang="en-US" sz="2000" dirty="0" smtClean="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Denial </a:t>
            </a:r>
            <a:r>
              <a:rPr lang="en-US" altLang="en-US" sz="2000" dirty="0">
                <a:solidFill>
                  <a:schemeClr val="tx1"/>
                </a:solidFill>
                <a:latin typeface="Arial" panose="020B0604020202020204" pitchFamily="34" charset="0"/>
                <a:cs typeface="Arial" panose="020B0604020202020204" pitchFamily="34" charset="0"/>
              </a:rPr>
              <a:t>of service </a:t>
            </a:r>
            <a:r>
              <a:rPr lang="en-US" alt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8245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(2 of 7)</a:t>
            </a:r>
          </a:p>
        </p:txBody>
      </p:sp>
      <p:pic>
        <p:nvPicPr>
          <p:cNvPr id="5" name="Picture 4" descr="Figure 8-6 Network hard edge. An illustration shows a network hard edge. Internet connects to a firewall which is labeled as the single entry point to a network hard edge; a network hard edge protects the following connected devices: desktop, corporate laptop, network device, server and prin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4703" y="1676400"/>
            <a:ext cx="5280993" cy="398221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440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(3 of 7)</a:t>
            </a:r>
          </a:p>
        </p:txBody>
      </p:sp>
      <p:pic>
        <p:nvPicPr>
          <p:cNvPr id="6" name="Picture 5" descr="Figure 8-7 Network blurred edge. An illustration shows an example of a Network blurred edge. Internet connects to a firewall which connects to a wired network. The network hard edge protects the following wired connected devices: desktop, corporate laptop, network device, server and printer. A wireless access points connect to the wired network. An attacker’s laptop can inject infections into the network through the wireless access point similarly an attacker’s laptop can listen to data transmission within the network through the wireless access poi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676400"/>
            <a:ext cx="6486596" cy="395478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1576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(4 of 7)</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Rogue access point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unauthorized access point that allows an attacker to bypass network security configurations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Usually set up by an insider (employee)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May be set up behind a firewall, opening the network to attacks</a:t>
            </a:r>
          </a:p>
          <a:p>
            <a:pPr>
              <a:lnSpc>
                <a:spcPct val="100000"/>
              </a:lnSpc>
            </a:pPr>
            <a:r>
              <a:rPr lang="en-US" altLang="en-US" dirty="0">
                <a:solidFill>
                  <a:schemeClr val="tx1"/>
                </a:solidFill>
                <a:latin typeface="Arial" panose="020B0604020202020204" pitchFamily="34" charset="0"/>
                <a:cs typeface="Arial" panose="020B0604020202020204" pitchFamily="34" charset="0"/>
              </a:rPr>
              <a:t>Evil twin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set up by an attacker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Attempts to mimic an authorized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Attackers capture transmissions from users to evil twin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36775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(5 of 7)</a:t>
            </a:r>
          </a:p>
        </p:txBody>
      </p:sp>
      <p:pic>
        <p:nvPicPr>
          <p:cNvPr id="6" name="Picture 5" descr="Figure 8-8 Rogoue access piont and evil twin attacks. An illustration shows an example of a rogue access point and evil twin attacks. Internet connects to a firewall which connects to a wired network. The network hard edge protects the following wired connected devices: desktop, corporate laptop, network device, server and printer. A wireless access points connect to the wired network. An attacker’s laptop can inject infections into the network through the wireless access point similarly an attacker’s laptop can listen to data transmission within the network through the wireless access point. A rogue access point is also connected in the system which sends signal to the attacker’s laptop. The evil twin access point is located outside the system, a corporate laptop connects to the evil twin by mistak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946400" y="165454"/>
            <a:ext cx="3657600" cy="683971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02588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(6 of 7)</a:t>
            </a:r>
          </a:p>
        </p:txBody>
      </p:sp>
      <p:sp>
        <p:nvSpPr>
          <p:cNvPr id="3" name="Content Placeholder 2"/>
          <p:cNvSpPr>
            <a:spLocks noGrp="1"/>
          </p:cNvSpPr>
          <p:nvPr>
            <p:ph idx="1"/>
          </p:nvPr>
        </p:nvSpPr>
        <p:spPr>
          <a:xfrm>
            <a:off x="365125" y="1538818"/>
            <a:ext cx="8169275" cy="430887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Intercepting Wireless Data</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 attacker can pick up the 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F signal from an open or misconfigured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Using a WLAN to read this data could yield significant information to an attacker regarding the wired enterprise network</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Wireless Replay Attack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Also known as “hijacking”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a:t>
            </a:r>
            <a:r>
              <a:rPr lang="en-US" altLang="en-US" sz="2000" dirty="0">
                <a:solidFill>
                  <a:schemeClr val="tx1"/>
                </a:solidFill>
                <a:latin typeface="Arial" panose="020B0604020202020204" pitchFamily="34" charset="0"/>
                <a:cs typeface="Arial" panose="020B0604020202020204" pitchFamily="34" charset="0"/>
              </a:rPr>
              <a:t>attacker captures transmitted wireless data, records it, and then sends it on to the original recipient without the attacker’s presence being detected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accomplished using an evil twin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Known as a man-in-the-middle attack</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8010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(7 of 7)</a:t>
            </a:r>
          </a:p>
        </p:txBody>
      </p:sp>
      <p:sp>
        <p:nvSpPr>
          <p:cNvPr id="3" name="Content Placeholder 2"/>
          <p:cNvSpPr>
            <a:spLocks noGrp="1"/>
          </p:cNvSpPr>
          <p:nvPr>
            <p:ph idx="1"/>
          </p:nvPr>
        </p:nvSpPr>
        <p:spPr>
          <a:xfrm>
            <a:off x="365125" y="1538818"/>
            <a:ext cx="8245475" cy="4105739"/>
          </a:xfrm>
        </p:spPr>
        <p:txBody>
          <a:bodyPr/>
          <a:lstStyle/>
          <a:p>
            <a:pPr>
              <a:lnSpc>
                <a:spcPct val="100000"/>
              </a:lnSpc>
            </a:pPr>
            <a:r>
              <a:rPr lang="en-US" altLang="en-US" sz="1600" dirty="0">
                <a:solidFill>
                  <a:schemeClr val="tx1"/>
                </a:solidFill>
                <a:latin typeface="Arial" panose="020B0604020202020204" pitchFamily="34" charset="0"/>
                <a:cs typeface="Arial" panose="020B0604020202020204" pitchFamily="34" charset="0"/>
              </a:rPr>
              <a:t>Wireless Denial of Service Attack</a:t>
            </a:r>
          </a:p>
          <a:p>
            <a:pPr lvl="1">
              <a:lnSpc>
                <a:spcPct val="100000"/>
              </a:lnSpc>
            </a:pPr>
            <a:r>
              <a:rPr lang="en-US" altLang="en-US" sz="16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F </a:t>
            </a:r>
            <a:r>
              <a:rPr lang="en-US" altLang="en-US" sz="1600" dirty="0">
                <a:solidFill>
                  <a:schemeClr val="tx1"/>
                </a:solidFill>
                <a:latin typeface="Arial" panose="020B0604020202020204" pitchFamily="34" charset="0"/>
                <a:cs typeface="Arial" panose="020B0604020202020204" pitchFamily="34" charset="0"/>
              </a:rPr>
              <a:t>jamming - attackers use intentional </a:t>
            </a:r>
            <a:r>
              <a:rPr lang="en-US" altLang="en-US" sz="16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F </a:t>
            </a:r>
            <a:r>
              <a:rPr lang="en-US" altLang="en-US" sz="1600" dirty="0">
                <a:solidFill>
                  <a:schemeClr val="tx1"/>
                </a:solidFill>
                <a:latin typeface="Arial" panose="020B0604020202020204" pitchFamily="34" charset="0"/>
                <a:cs typeface="Arial" panose="020B0604020202020204" pitchFamily="34" charset="0"/>
              </a:rPr>
              <a:t>interference to flood the </a:t>
            </a:r>
            <a:r>
              <a:rPr lang="en-US" altLang="en-US" sz="16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F </a:t>
            </a:r>
            <a:r>
              <a:rPr lang="en-US" altLang="en-US" sz="1600" dirty="0">
                <a:solidFill>
                  <a:schemeClr val="tx1"/>
                </a:solidFill>
                <a:latin typeface="Arial" panose="020B0604020202020204" pitchFamily="34" charset="0"/>
                <a:cs typeface="Arial" panose="020B0604020202020204" pitchFamily="34" charset="0"/>
              </a:rPr>
              <a:t>spectrum with enough interference to prevent a device from communicating with the </a:t>
            </a:r>
            <a:r>
              <a:rPr lang="en-US" altLang="en-US" sz="16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P</a:t>
            </a:r>
            <a:endParaRPr lang="en-US" altLang="en-US" sz="16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Spoofing - attackers craft a fictitious frame that pretends to come from a trusted client when it actually comes from the attacker</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Manipulating duration field values - attackers send a frame with the duration field set to a high value, preventing other devices from transmitting for that period of time</a:t>
            </a:r>
          </a:p>
          <a:p>
            <a:pPr>
              <a:lnSpc>
                <a:spcPct val="100000"/>
              </a:lnSpc>
            </a:pPr>
            <a:r>
              <a:rPr lang="en-US" altLang="en-US" sz="1600" dirty="0">
                <a:solidFill>
                  <a:schemeClr val="tx1"/>
                </a:solidFill>
                <a:latin typeface="Arial" panose="020B0604020202020204" pitchFamily="34" charset="0"/>
                <a:cs typeface="Arial" panose="020B0604020202020204" pitchFamily="34" charset="0"/>
              </a:rPr>
              <a:t>Wireless Home Attacks - most home users fail to configure any security on their home networks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Attackers can:</a:t>
            </a:r>
          </a:p>
          <a:p>
            <a:pPr lvl="2">
              <a:lnSpc>
                <a:spcPct val="100000"/>
              </a:lnSpc>
            </a:pPr>
            <a:r>
              <a:rPr lang="en-US" altLang="en-US" dirty="0">
                <a:solidFill>
                  <a:schemeClr val="tx1"/>
                </a:solidFill>
                <a:latin typeface="Arial" panose="020B0604020202020204" pitchFamily="34" charset="0"/>
                <a:cs typeface="Arial" panose="020B0604020202020204" pitchFamily="34" charset="0"/>
              </a:rPr>
              <a:t>Steal data</a:t>
            </a:r>
          </a:p>
          <a:p>
            <a:pPr lvl="2">
              <a:lnSpc>
                <a:spcPct val="100000"/>
              </a:lnSpc>
            </a:pPr>
            <a:r>
              <a:rPr lang="en-US" altLang="en-US" dirty="0">
                <a:solidFill>
                  <a:schemeClr val="tx1"/>
                </a:solidFill>
                <a:latin typeface="Arial" panose="020B0604020202020204" pitchFamily="34" charset="0"/>
                <a:cs typeface="Arial" panose="020B0604020202020204" pitchFamily="34" charset="0"/>
              </a:rPr>
              <a:t>Read wireless transmissions</a:t>
            </a:r>
          </a:p>
          <a:p>
            <a:pPr lvl="2">
              <a:lnSpc>
                <a:spcPct val="100000"/>
              </a:lnSpc>
            </a:pPr>
            <a:r>
              <a:rPr lang="en-US" altLang="en-US" dirty="0">
                <a:solidFill>
                  <a:schemeClr val="tx1"/>
                </a:solidFill>
                <a:latin typeface="Arial" panose="020B0604020202020204" pitchFamily="34" charset="0"/>
                <a:cs typeface="Arial" panose="020B0604020202020204" pitchFamily="34" charset="0"/>
              </a:rPr>
              <a:t>Inject malware</a:t>
            </a:r>
          </a:p>
          <a:p>
            <a:pPr lvl="2">
              <a:lnSpc>
                <a:spcPct val="100000"/>
              </a:lnSpc>
            </a:pPr>
            <a:r>
              <a:rPr lang="en-US" altLang="en-US" dirty="0">
                <a:solidFill>
                  <a:schemeClr val="tx1"/>
                </a:solidFill>
                <a:latin typeface="Arial" panose="020B0604020202020204" pitchFamily="34" charset="0"/>
                <a:cs typeface="Arial" panose="020B0604020202020204" pitchFamily="34" charset="0"/>
              </a:rPr>
              <a:t>Download harmful </a:t>
            </a:r>
            <a:r>
              <a:rPr lang="en-US" altLang="en-US" dirty="0" smtClean="0">
                <a:solidFill>
                  <a:schemeClr val="tx1"/>
                </a:solidFill>
                <a:latin typeface="Arial" panose="020B0604020202020204" pitchFamily="34" charset="0"/>
                <a:cs typeface="Arial" panose="020B0604020202020204" pitchFamily="34" charset="0"/>
              </a:rPr>
              <a:t>content</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6984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Vulnerabilities of IEEE Wireless Security</a:t>
            </a:r>
          </a:p>
        </p:txBody>
      </p:sp>
      <p:sp>
        <p:nvSpPr>
          <p:cNvPr id="3" name="Content Placeholder 2"/>
          <p:cNvSpPr>
            <a:spLocks noGrp="1"/>
          </p:cNvSpPr>
          <p:nvPr>
            <p:ph idx="1"/>
          </p:nvPr>
        </p:nvSpPr>
        <p:spPr>
          <a:xfrm>
            <a:off x="365125" y="1538818"/>
            <a:ext cx="8093075" cy="1769715"/>
          </a:xfrm>
        </p:spPr>
        <p:txBody>
          <a:bodyPr/>
          <a:lstStyle/>
          <a:p>
            <a:pPr>
              <a:lnSpc>
                <a:spcPct val="100000"/>
              </a:lnSpc>
              <a:defRPr/>
            </a:pPr>
            <a:r>
              <a:rPr lang="en-US" altLang="en-US" dirty="0">
                <a:solidFill>
                  <a:schemeClr val="tx1"/>
                </a:solidFill>
                <a:latin typeface="Arial" panose="020B0604020202020204" pitchFamily="34" charset="0"/>
                <a:cs typeface="Arial" panose="020B0604020202020204" pitchFamily="34" charset="0"/>
              </a:rPr>
              <a:t>Original IEEE 802.11 committee recognized wireless transmissions could be vulnerable</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Implemented several wireless security protections in the standard</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Left others to WLAN vendor’s discretion</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Protections were vulnerable and led to multiple </a:t>
            </a:r>
            <a:r>
              <a:rPr lang="en-US" alt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657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Wired Equivalent Privacy</a:t>
            </a:r>
          </a:p>
        </p:txBody>
      </p:sp>
      <p:sp>
        <p:nvSpPr>
          <p:cNvPr id="3" name="Content Placeholder 2"/>
          <p:cNvSpPr>
            <a:spLocks noGrp="1"/>
          </p:cNvSpPr>
          <p:nvPr>
            <p:ph idx="1"/>
          </p:nvPr>
        </p:nvSpPr>
        <p:spPr>
          <a:xfrm>
            <a:off x="365125" y="1538818"/>
            <a:ext cx="8415338" cy="3801041"/>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 an IEEE </a:t>
            </a:r>
            <a:r>
              <a:rPr lang="en-US" altLang="en-US" dirty="0">
                <a:solidFill>
                  <a:schemeClr val="tx1"/>
                </a:solidFill>
                <a:latin typeface="Arial" panose="020B0604020202020204" pitchFamily="34" charset="0"/>
                <a:cs typeface="Arial" panose="020B0604020202020204" pitchFamily="34" charset="0"/>
              </a:rPr>
              <a:t>802.11 security protocol designed to ensure that only authorized parties can view transmissions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Encrypts plaintext into ciphertext</a:t>
            </a:r>
          </a:p>
          <a:p>
            <a:pPr>
              <a:lnSpc>
                <a:spcPct val="100000"/>
              </a:lnSpc>
            </a:pPr>
            <a:r>
              <a:rPr lang="en-US" altLang="en-US" dirty="0">
                <a:solidFill>
                  <a:schemeClr val="tx1"/>
                </a:solidFill>
                <a:latin typeface="Arial" panose="020B0604020202020204" pitchFamily="34" charset="0"/>
                <a:cs typeface="Arial" panose="020B0604020202020204" pitchFamily="34" charset="0"/>
              </a:rPr>
              <a:t>Secret key is shared between wireless client device and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vulnerabilities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can only use 64-bit or 128-bit number to encrypt</a:t>
            </a:r>
          </a:p>
          <a:p>
            <a:pPr lvl="2">
              <a:lnSpc>
                <a:spcPct val="100000"/>
              </a:lnSpc>
            </a:pPr>
            <a:r>
              <a:rPr lang="en-US" altLang="en-US" sz="2000" b="1" dirty="0">
                <a:solidFill>
                  <a:schemeClr val="tx1"/>
                </a:solidFill>
                <a:latin typeface="Arial" panose="020B0604020202020204" pitchFamily="34" charset="0"/>
                <a:cs typeface="Arial" panose="020B0604020202020204" pitchFamily="34" charset="0"/>
              </a:rPr>
              <a:t>Initialization vector (IV) </a:t>
            </a:r>
            <a:r>
              <a:rPr lang="en-US" altLang="en-US" sz="2000" dirty="0">
                <a:solidFill>
                  <a:schemeClr val="tx1"/>
                </a:solidFill>
                <a:latin typeface="Arial" panose="020B0604020202020204" pitchFamily="34" charset="0"/>
                <a:cs typeface="Arial" panose="020B0604020202020204" pitchFamily="34" charset="0"/>
              </a:rPr>
              <a:t>is only 24 of those bits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Short length makes it easier to break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Violates cardinal rule of cryptography: avoid a detectable pattern</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Attackers can see duplication when IVs start </a:t>
            </a:r>
            <a:r>
              <a:rPr lang="en-US" altLang="en-US" sz="2000" dirty="0" smtClean="0">
                <a:solidFill>
                  <a:schemeClr val="tx1"/>
                </a:solidFill>
                <a:latin typeface="Arial" panose="020B0604020202020204" pitchFamily="34" charset="0"/>
                <a:cs typeface="Arial" panose="020B0604020202020204" pitchFamily="34" charset="0"/>
              </a:rPr>
              <a:t>repeating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2300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Wi-Fi Protected Setup</a:t>
            </a:r>
          </a:p>
        </p:txBody>
      </p:sp>
      <p:sp>
        <p:nvSpPr>
          <p:cNvPr id="3" name="Content Placeholder 2"/>
          <p:cNvSpPr>
            <a:spLocks noGrp="1"/>
          </p:cNvSpPr>
          <p:nvPr>
            <p:ph idx="1"/>
          </p:nvPr>
        </p:nvSpPr>
        <p:spPr>
          <a:xfrm>
            <a:off x="365125" y="1538818"/>
            <a:ext cx="8321675" cy="4447371"/>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is an optional means of configuring security on WLANS</a:t>
            </a:r>
          </a:p>
          <a:p>
            <a:pPr>
              <a:lnSpc>
                <a:spcPct val="100000"/>
              </a:lnSpc>
            </a:pPr>
            <a:r>
              <a:rPr lang="en-US" altLang="en-US" dirty="0">
                <a:solidFill>
                  <a:schemeClr val="tx1"/>
                </a:solidFill>
                <a:latin typeface="Arial" panose="020B0604020202020204" pitchFamily="34" charset="0"/>
                <a:cs typeface="Arial" panose="020B0604020202020204" pitchFamily="34" charset="0"/>
              </a:rPr>
              <a:t>Two common </a:t>
            </a: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methods: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PIN method - utilizes a PIN printed on a sticker of the wireless router or displayed through a software wizard</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User enters Pin and security configuration automatically occurs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Push-button method - user pushes buttons and security configuration takes </a:t>
            </a:r>
            <a:r>
              <a:rPr lang="en-US" altLang="en-US" sz="2000" dirty="0" smtClean="0">
                <a:solidFill>
                  <a:schemeClr val="tx1"/>
                </a:solidFill>
                <a:latin typeface="Arial" panose="020B0604020202020204" pitchFamily="34" charset="0"/>
                <a:cs typeface="Arial" panose="020B0604020202020204" pitchFamily="34" charset="0"/>
              </a:rPr>
              <a:t>place</a:t>
            </a:r>
          </a:p>
          <a:p>
            <a:pPr>
              <a:lnSpc>
                <a:spcPct val="100000"/>
              </a:lnSpc>
              <a:defRPr/>
            </a:pPr>
            <a:r>
              <a:rPr lang="en-US" dirty="0">
                <a:solidFill>
                  <a:schemeClr val="tx1"/>
                </a:solidFill>
                <a:latin typeface="Arial" panose="020B0604020202020204" pitchFamily="34" charset="0"/>
                <a:cs typeface="Arial" panose="020B0604020202020204" pitchFamily="34" charset="0"/>
              </a:rPr>
              <a:t>Design and implementation flaws:</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There is no lockout limit for entering PINs</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The last PIN character is only a checksum</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The wireless router reports the validity of the first and second halves of the PIN </a:t>
            </a:r>
            <a:r>
              <a:rPr lang="en-US" sz="2000" dirty="0" smtClean="0">
                <a:solidFill>
                  <a:schemeClr val="tx1"/>
                </a:solidFill>
                <a:latin typeface="Arial" panose="020B0604020202020204" pitchFamily="34" charset="0"/>
                <a:cs typeface="Arial" panose="020B0604020202020204" pitchFamily="34" charset="0"/>
              </a:rPr>
              <a:t>separately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5460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Wireless Attacks</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Several attacks can be directed against wireless data system: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Bluetooth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Near Field Communication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attacks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Radio frequency identification systems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Wireless local area network </a:t>
            </a:r>
            <a:r>
              <a:rPr lang="en-US" alt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14623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MAC </a:t>
            </a:r>
            <a:r>
              <a:rPr lang="en-US" sz="2800" b="1" dirty="0">
                <a:solidFill>
                  <a:srgbClr val="0080A9"/>
                </a:solidFill>
                <a:latin typeface="Arial" panose="020B0604020202020204" pitchFamily="34" charset="0"/>
                <a:cs typeface="Arial" panose="020B0604020202020204" pitchFamily="34" charset="0"/>
              </a:rPr>
              <a:t>Address Filtering (1 of 3)</a:t>
            </a:r>
          </a:p>
        </p:txBody>
      </p:sp>
      <p:sp>
        <p:nvSpPr>
          <p:cNvPr id="3" name="Content Placeholder 2"/>
          <p:cNvSpPr>
            <a:spLocks noGrp="1"/>
          </p:cNvSpPr>
          <p:nvPr>
            <p:ph idx="1"/>
          </p:nvPr>
        </p:nvSpPr>
        <p:spPr>
          <a:xfrm>
            <a:off x="365125" y="1538818"/>
            <a:ext cx="8093075" cy="383181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Method of controlling WLAN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Limit a device’s access to </a:t>
            </a:r>
            <a:r>
              <a:rPr lang="en-US" altLang="en-US" sz="2000" dirty="0" smtClean="0">
                <a:solidFill>
                  <a:schemeClr val="tx1"/>
                </a:solidFill>
                <a:latin typeface="Arial" panose="020B0604020202020204" pitchFamily="34" charset="0"/>
                <a:cs typeface="Arial" panose="020B0604020202020204" pitchFamily="34" charset="0"/>
              </a:rPr>
              <a:t>AP</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Media Access Control (</a:t>
            </a:r>
            <a:r>
              <a:rPr lang="en-US" altLang="en-US" dirty="0" smtClean="0">
                <a:solidFill>
                  <a:schemeClr val="tx1"/>
                </a:solidFill>
                <a:latin typeface="Arial" panose="020B0604020202020204" pitchFamily="34" charset="0"/>
                <a:cs typeface="Arial" panose="020B0604020202020204" pitchFamily="34" charset="0"/>
              </a:rPr>
              <a:t>MAC</a:t>
            </a:r>
            <a:r>
              <a:rPr lang="en-US" altLang="en-US" dirty="0">
                <a:solidFill>
                  <a:schemeClr val="tx1"/>
                </a:solidFill>
                <a:latin typeface="Arial" panose="020B0604020202020204" pitchFamily="34" charset="0"/>
                <a:cs typeface="Arial" panose="020B0604020202020204" pitchFamily="34" charset="0"/>
              </a:rPr>
              <a:t>) address filtering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by nearly all wireless </a:t>
            </a:r>
            <a:r>
              <a:rPr lang="en-US" altLang="en-US" sz="2000" dirty="0" smtClean="0">
                <a:solidFill>
                  <a:schemeClr val="tx1"/>
                </a:solidFill>
                <a:latin typeface="Arial" panose="020B0604020202020204" pitchFamily="34" charset="0"/>
                <a:cs typeface="Arial" panose="020B0604020202020204" pitchFamily="34" charset="0"/>
              </a:rPr>
              <a:t>AP </a:t>
            </a:r>
            <a:r>
              <a:rPr lang="en-US" altLang="en-US" sz="2000" dirty="0">
                <a:solidFill>
                  <a:schemeClr val="tx1"/>
                </a:solidFill>
                <a:latin typeface="Arial" panose="020B0604020202020204" pitchFamily="34" charset="0"/>
                <a:cs typeface="Arial" panose="020B0604020202020204" pitchFamily="34" charset="0"/>
              </a:rPr>
              <a:t>vendors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Permits or blocks device based on </a:t>
            </a:r>
            <a:r>
              <a:rPr lang="en-US" altLang="en-US" sz="2000" dirty="0" smtClean="0">
                <a:solidFill>
                  <a:schemeClr val="tx1"/>
                </a:solidFill>
                <a:latin typeface="Arial" panose="020B0604020202020204" pitchFamily="34" charset="0"/>
                <a:cs typeface="Arial" panose="020B0604020202020204" pitchFamily="34" charset="0"/>
              </a:rPr>
              <a:t>MAC </a:t>
            </a:r>
            <a:r>
              <a:rPr lang="en-US" altLang="en-US" sz="2000" dirty="0">
                <a:solidFill>
                  <a:schemeClr val="tx1"/>
                </a:solidFill>
                <a:latin typeface="Arial" panose="020B0604020202020204" pitchFamily="34" charset="0"/>
                <a:cs typeface="Arial" panose="020B0604020202020204" pitchFamily="34" charset="0"/>
              </a:rPr>
              <a:t>address</a:t>
            </a:r>
          </a:p>
          <a:p>
            <a:pPr>
              <a:lnSpc>
                <a:spcPct val="100000"/>
              </a:lnSpc>
            </a:pPr>
            <a:r>
              <a:rPr lang="en-US" altLang="en-US" dirty="0">
                <a:solidFill>
                  <a:schemeClr val="tx1"/>
                </a:solidFill>
                <a:latin typeface="Arial" panose="020B0604020202020204" pitchFamily="34" charset="0"/>
                <a:cs typeface="Arial" panose="020B0604020202020204" pitchFamily="34" charset="0"/>
              </a:rPr>
              <a:t>Vulnerabilities of MAC address filtering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Addresses exchanged in unencrypted format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Attacker can see address of approved device and substitute it on his own device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Managing large number of addresses is </a:t>
            </a:r>
            <a:r>
              <a:rPr lang="en-US" altLang="en-US" sz="2000" dirty="0" smtClean="0">
                <a:solidFill>
                  <a:schemeClr val="tx1"/>
                </a:solidFill>
                <a:latin typeface="Arial" panose="020B0604020202020204" pitchFamily="34" charset="0"/>
                <a:cs typeface="Arial" panose="020B0604020202020204" pitchFamily="34" charset="0"/>
              </a:rPr>
              <a:t>challenging</a:t>
            </a:r>
            <a:endParaRPr lang="en-US" dirty="0"/>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35229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MAC Address Filtering (2 of 3)</a:t>
            </a:r>
          </a:p>
        </p:txBody>
      </p:sp>
      <p:pic>
        <p:nvPicPr>
          <p:cNvPr id="6" name="Picture 5" descr="Figure 8-9 M A C address. An illustration shows an example of a typical M Ay C address. The M Ay C address shows the following: 0 0 dash 5 0 dash F 2 dash 7 C dash 6 2 dash E 1. 0 0 dash 5 0 dash F 2 is the Organizationally Unique Identifier or O U I and 7 C dash 6 2 dash E 1 is the as Individual Address Block or I Ay B."/>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649879"/>
            <a:ext cx="5063770" cy="198120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44368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MAC Address Filtering (3 of 3)</a:t>
            </a:r>
          </a:p>
        </p:txBody>
      </p:sp>
      <p:pic>
        <p:nvPicPr>
          <p:cNvPr id="6" name="Picture 5" descr="Figure 8-10 M A C address filtering. An illustration shows how a M Ay C address is filtered. Filter, allow only stations in list is selected. Block all stations in list is unselected. The stations list and M Ay C address fields are shown below the filter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988484"/>
            <a:ext cx="5612232" cy="312115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49239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S</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ID </a:t>
            </a:r>
            <a:r>
              <a:rPr lang="en-US" sz="2800" b="1" dirty="0">
                <a:solidFill>
                  <a:srgbClr val="0080A9"/>
                </a:solidFill>
                <a:latin typeface="Arial" panose="020B0604020202020204" pitchFamily="34" charset="0"/>
                <a:cs typeface="Arial" panose="020B0604020202020204" pitchFamily="34" charset="0"/>
              </a:rPr>
              <a:t>Broadcasting</a:t>
            </a:r>
          </a:p>
        </p:txBody>
      </p:sp>
      <p:sp>
        <p:nvSpPr>
          <p:cNvPr id="3" name="Content Placeholder 2"/>
          <p:cNvSpPr>
            <a:spLocks noGrp="1"/>
          </p:cNvSpPr>
          <p:nvPr>
            <p:ph idx="1"/>
          </p:nvPr>
        </p:nvSpPr>
        <p:spPr>
          <a:xfrm>
            <a:off x="365125" y="1538818"/>
            <a:ext cx="8415338" cy="437042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Service Set Identifier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ID</a:t>
            </a:r>
            <a:r>
              <a:rPr lang="en-US" altLang="en-US" dirty="0">
                <a:solidFill>
                  <a:schemeClr val="tx1"/>
                </a:solidFill>
                <a:latin typeface="Arial" panose="020B0604020202020204" pitchFamily="34" charset="0"/>
                <a:cs typeface="Arial" panose="020B0604020202020204" pitchFamily="34" charset="0"/>
              </a:rPr>
              <a:t>)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user-supplied network name of a wireless network; usually broadcast so that any device can see it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The broadcast can be restricted</a:t>
            </a:r>
          </a:p>
          <a:p>
            <a:pPr>
              <a:lnSpc>
                <a:spcPct val="100000"/>
              </a:lnSpc>
            </a:pPr>
            <a:r>
              <a:rPr lang="en-US" altLang="en-US" dirty="0">
                <a:solidFill>
                  <a:schemeClr val="tx1"/>
                </a:solidFill>
                <a:latin typeface="Arial" panose="020B0604020202020204" pitchFamily="34" charset="0"/>
                <a:cs typeface="Arial" panose="020B0604020202020204" pitchFamily="34" charset="0"/>
              </a:rPr>
              <a:t>Some wireless security sources encourage users to configure their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Ps </a:t>
            </a:r>
            <a:r>
              <a:rPr lang="en-US" altLang="en-US" dirty="0">
                <a:solidFill>
                  <a:schemeClr val="tx1"/>
                </a:solidFill>
                <a:latin typeface="Arial" panose="020B0604020202020204" pitchFamily="34" charset="0"/>
                <a:cs typeface="Arial" panose="020B0604020202020204" pitchFamily="34" charset="0"/>
              </a:rPr>
              <a:t>to prevent the broadcast of the 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ID</a:t>
            </a:r>
          </a:p>
          <a:p>
            <a:pPr>
              <a:lnSpc>
                <a:spcPct val="100000"/>
              </a:lnSpc>
            </a:pPr>
            <a:r>
              <a:rPr lang="en-US" altLang="en-US" dirty="0">
                <a:solidFill>
                  <a:schemeClr val="tx1"/>
                </a:solidFill>
                <a:latin typeface="Arial" panose="020B0604020202020204" pitchFamily="34" charset="0"/>
                <a:cs typeface="Arial" panose="020B0604020202020204" pitchFamily="34" charset="0"/>
              </a:rPr>
              <a:t>Not advertising the 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ID</a:t>
            </a:r>
            <a:r>
              <a:rPr lang="en-US" altLang="en-US" dirty="0" smtClean="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only provides a weak degree of security and has limitations: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ID</a:t>
            </a:r>
            <a:r>
              <a:rPr lang="en-US" altLang="en-US" sz="2000" dirty="0" smtClean="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can be discovered when transmitted in other frames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May prevent users from being able to freely roam from one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coverage area to another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It’s not always possible to turn off SSID </a:t>
            </a:r>
            <a:r>
              <a:rPr lang="en-US" altLang="en-US" sz="2000" dirty="0" smtClean="0">
                <a:solidFill>
                  <a:schemeClr val="tx1"/>
                </a:solidFill>
                <a:latin typeface="Arial" panose="020B0604020202020204" pitchFamily="34" charset="0"/>
                <a:cs typeface="Arial" panose="020B0604020202020204" pitchFamily="34" charset="0"/>
              </a:rPr>
              <a:t>beaconing</a:t>
            </a:r>
            <a:endParaRPr lang="en-US" dirty="0"/>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5054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Wireless Security Solutions</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unified approach to WLAN security was needed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IEEE and Wi-Fi Alliance began developing security solutions</a:t>
            </a:r>
          </a:p>
          <a:p>
            <a:pPr>
              <a:lnSpc>
                <a:spcPct val="100000"/>
              </a:lnSpc>
            </a:pPr>
            <a:r>
              <a:rPr lang="en-US" altLang="en-US" dirty="0">
                <a:solidFill>
                  <a:schemeClr val="tx1"/>
                </a:solidFill>
                <a:latin typeface="Arial" panose="020B0604020202020204" pitchFamily="34" charset="0"/>
                <a:cs typeface="Arial" panose="020B0604020202020204" pitchFamily="34" charset="0"/>
              </a:rPr>
              <a:t>Resulting standards used today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IEEE 802.11i</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 </a:t>
            </a:r>
            <a:r>
              <a:rPr lang="en-US" altLang="en-US" sz="2000" dirty="0">
                <a:solidFill>
                  <a:schemeClr val="tx1"/>
                </a:solidFill>
                <a:latin typeface="Arial" panose="020B0604020202020204" pitchFamily="34" charset="0"/>
                <a:cs typeface="Arial" panose="020B0604020202020204" pitchFamily="34" charset="0"/>
              </a:rPr>
              <a:t>and </a:t>
            </a: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2</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7523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Wi-Fi Protected Access (</a:t>
            </a:r>
            <a:r>
              <a:rPr lang="en-US" sz="2800" b="1" dirty="0" smtClean="0">
                <a:solidFill>
                  <a:srgbClr val="0080A9"/>
                </a:solidFill>
                <a:latin typeface="Arial" panose="020B0604020202020204" pitchFamily="34" charset="0"/>
                <a:cs typeface="Arial" panose="020B0604020202020204" pitchFamily="34" charset="0"/>
              </a:rPr>
              <a:t>W</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2800" b="1" dirty="0">
                <a:solidFill>
                  <a:srgbClr val="0080A9"/>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365125" y="1538818"/>
            <a:ext cx="8415338" cy="246221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Introduced in 2003 by the Wi-Fi Alliance</a:t>
            </a:r>
          </a:p>
          <a:p>
            <a:pPr>
              <a:lnSpc>
                <a:spcPct val="100000"/>
              </a:lnSpc>
            </a:pPr>
            <a:r>
              <a:rPr lang="en-US" altLang="en-US" dirty="0">
                <a:solidFill>
                  <a:schemeClr val="tx1"/>
                </a:solidFill>
                <a:latin typeface="Arial" panose="020B0604020202020204" pitchFamily="34" charset="0"/>
                <a:cs typeface="Arial" panose="020B0604020202020204" pitchFamily="34" charset="0"/>
              </a:rPr>
              <a:t>A subset of IEEE 802.11i</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Two modes of WPA: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 Personal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 Enterprise</a:t>
            </a:r>
          </a:p>
          <a:p>
            <a:pPr>
              <a:lnSpc>
                <a:spcPct val="100000"/>
              </a:lnSpc>
            </a:pPr>
            <a:r>
              <a:rPr lang="en-US"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addresses both encryption and authentication</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1951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Temporal Key Integrity Protocol (</a:t>
            </a:r>
            <a:r>
              <a:rPr lang="en-US" sz="2800" b="1" dirty="0" smtClean="0">
                <a:solidFill>
                  <a:srgbClr val="0080A9"/>
                </a:solidFill>
                <a:latin typeface="Arial" panose="020B0604020202020204" pitchFamily="34" charset="0"/>
                <a:cs typeface="Arial" panose="020B0604020202020204" pitchFamily="34" charset="0"/>
              </a:rPr>
              <a:t>T</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K</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Encryption</a:t>
            </a:r>
          </a:p>
        </p:txBody>
      </p:sp>
      <p:sp>
        <p:nvSpPr>
          <p:cNvPr id="3" name="Content Placeholder 2"/>
          <p:cNvSpPr>
            <a:spLocks noGrp="1"/>
          </p:cNvSpPr>
          <p:nvPr>
            <p:ph idx="1"/>
          </p:nvPr>
        </p:nvSpPr>
        <p:spPr>
          <a:xfrm>
            <a:off x="365125" y="1538818"/>
            <a:ext cx="8014250" cy="215443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Temporal Key Integrity Protocol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K</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 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in </a:t>
            </a: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a longer 128 bit key than </a:t>
            </a: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Dynamically generated for each new packet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Includes a </a:t>
            </a:r>
            <a:r>
              <a:rPr lang="en-US" altLang="en-US" sz="2000" b="1" dirty="0">
                <a:solidFill>
                  <a:schemeClr val="tx1"/>
                </a:solidFill>
                <a:latin typeface="Arial" panose="020B0604020202020204" pitchFamily="34" charset="0"/>
                <a:cs typeface="Arial" panose="020B0604020202020204" pitchFamily="34" charset="0"/>
              </a:rPr>
              <a:t>Message Integrity Check (</a:t>
            </a:r>
            <a:r>
              <a:rPr lang="en-US" altLang="en-US" sz="2000" b="1" dirty="0" smtClean="0">
                <a:solidFill>
                  <a:schemeClr val="tx1"/>
                </a:solidFill>
                <a:latin typeface="Arial" panose="020B0604020202020204" pitchFamily="34" charset="0"/>
                <a:cs typeface="Arial" panose="020B0604020202020204" pitchFamily="34" charset="0"/>
              </a:rPr>
              <a:t>M</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I</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C</a:t>
            </a:r>
            <a:r>
              <a:rPr lang="en-US" altLang="en-US" sz="2000" b="1" dirty="0">
                <a:solidFill>
                  <a:schemeClr val="tx1"/>
                </a:solidFill>
                <a:latin typeface="Arial" panose="020B0604020202020204" pitchFamily="34" charset="0"/>
                <a:cs typeface="Arial" panose="020B0604020202020204" pitchFamily="34" charset="0"/>
              </a:rPr>
              <a:t>)</a:t>
            </a:r>
            <a:r>
              <a:rPr lang="en-US" altLang="en-US" sz="2000" i="1"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designed to prevent man-in-the-middle </a:t>
            </a:r>
            <a:r>
              <a:rPr lang="en-US" alt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6708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Preshared Key (</a:t>
            </a:r>
            <a:r>
              <a:rPr lang="en-US" sz="2800" b="1" dirty="0" smtClean="0">
                <a:solidFill>
                  <a:srgbClr val="0080A9"/>
                </a:solidFill>
                <a:latin typeface="Arial" panose="020B0604020202020204" pitchFamily="34" charset="0"/>
                <a:cs typeface="Arial" panose="020B0604020202020204" pitchFamily="34" charset="0"/>
              </a:rPr>
              <a:t>P</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K</a:t>
            </a:r>
            <a:r>
              <a:rPr lang="en-US" sz="2800" b="1" dirty="0">
                <a:solidFill>
                  <a:srgbClr val="0080A9"/>
                </a:solidFill>
                <a:latin typeface="Arial" panose="020B0604020202020204" pitchFamily="34" charset="0"/>
                <a:cs typeface="Arial" panose="020B0604020202020204" pitchFamily="34" charset="0"/>
              </a:rPr>
              <a:t>) Authentication</a:t>
            </a:r>
          </a:p>
        </p:txBody>
      </p:sp>
      <p:sp>
        <p:nvSpPr>
          <p:cNvPr id="3" name="Content Placeholder 2"/>
          <p:cNvSpPr>
            <a:spLocks noGrp="1"/>
          </p:cNvSpPr>
          <p:nvPr>
            <p:ph idx="1"/>
          </p:nvPr>
        </p:nvSpPr>
        <p:spPr>
          <a:xfrm>
            <a:off x="365126" y="1538818"/>
            <a:ext cx="8014250" cy="3154710"/>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Authentication for 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 Personal is accomplished by using a preshared key (P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K)</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After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configured, client device must have same key value entered</a:t>
            </a:r>
          </a:p>
          <a:p>
            <a:pPr>
              <a:lnSpc>
                <a:spcPct val="100000"/>
              </a:lnSpc>
            </a:pPr>
            <a:r>
              <a:rPr lang="en-US" altLang="en-US" dirty="0">
                <a:solidFill>
                  <a:schemeClr val="tx1"/>
                </a:solidFill>
                <a:latin typeface="Arial" panose="020B0604020202020204" pitchFamily="34" charset="0"/>
                <a:cs typeface="Arial" panose="020B0604020202020204" pitchFamily="34" charset="0"/>
              </a:rPr>
              <a:t>Key is shared prior to communication taking place</a:t>
            </a:r>
          </a:p>
          <a:p>
            <a:pPr>
              <a:lnSpc>
                <a:spcPct val="100000"/>
              </a:lnSpc>
            </a:pPr>
            <a:r>
              <a:rPr lang="en-US" altLang="en-US" dirty="0">
                <a:solidFill>
                  <a:schemeClr val="tx1"/>
                </a:solidFill>
                <a:latin typeface="Arial" panose="020B0604020202020204" pitchFamily="34" charset="0"/>
                <a:cs typeface="Arial" panose="020B0604020202020204" pitchFamily="34" charset="0"/>
              </a:rPr>
              <a:t>Uses a passphrase to generate encryption key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Must be entered on each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and wireless device in </a:t>
            </a:r>
            <a:r>
              <a:rPr lang="en-US" altLang="en-US" sz="2000" dirty="0" smtClean="0">
                <a:solidFill>
                  <a:schemeClr val="tx1"/>
                </a:solidFill>
                <a:latin typeface="Arial" panose="020B0604020202020204" pitchFamily="34" charset="0"/>
                <a:cs typeface="Arial" panose="020B0604020202020204" pitchFamily="34" charset="0"/>
              </a:rPr>
              <a:t>advance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Devices that have the secret key are automatically authenticated by the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92255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WPA Vulnerabilities</a:t>
            </a:r>
          </a:p>
        </p:txBody>
      </p:sp>
      <p:sp>
        <p:nvSpPr>
          <p:cNvPr id="3" name="Content Placeholder 2"/>
          <p:cNvSpPr>
            <a:spLocks noGrp="1"/>
          </p:cNvSpPr>
          <p:nvPr>
            <p:ph idx="1"/>
          </p:nvPr>
        </p:nvSpPr>
        <p:spPr>
          <a:xfrm>
            <a:off x="365125" y="1538818"/>
            <a:ext cx="8415338" cy="230832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Key management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Key sharing is done manually without security protection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Keys must be changed on a regular basis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Key must be disclosed to guest users</a:t>
            </a:r>
          </a:p>
          <a:p>
            <a:pPr>
              <a:lnSpc>
                <a:spcPct val="100000"/>
              </a:lnSpc>
            </a:pPr>
            <a:r>
              <a:rPr lang="en-US" altLang="en-US" dirty="0">
                <a:solidFill>
                  <a:schemeClr val="tx1"/>
                </a:solidFill>
                <a:latin typeface="Arial" panose="020B0604020202020204" pitchFamily="34" charset="0"/>
                <a:cs typeface="Arial" panose="020B0604020202020204" pitchFamily="34" charset="0"/>
              </a:rPr>
              <a:t>Passphrases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K </a:t>
            </a:r>
            <a:r>
              <a:rPr lang="en-US" altLang="en-US" sz="2000" dirty="0">
                <a:solidFill>
                  <a:schemeClr val="tx1"/>
                </a:solidFill>
                <a:latin typeface="Arial" panose="020B0604020202020204" pitchFamily="34" charset="0"/>
                <a:cs typeface="Arial" panose="020B0604020202020204" pitchFamily="34" charset="0"/>
              </a:rPr>
              <a:t>passphrases of fewer than 20 characters subject to </a:t>
            </a:r>
            <a:r>
              <a:rPr lang="en-US" altLang="en-US" sz="2000" dirty="0" smtClean="0">
                <a:solidFill>
                  <a:schemeClr val="tx1"/>
                </a:solidFill>
                <a:latin typeface="Arial" panose="020B0604020202020204" pitchFamily="34" charset="0"/>
                <a:cs typeface="Arial" panose="020B0604020202020204" pitchFamily="34" charset="0"/>
              </a:rPr>
              <a:t>cracking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2304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Wi-Fi Protected Access 2 (</a:t>
            </a:r>
            <a:r>
              <a:rPr lang="en-US" sz="2800" b="1" dirty="0" smtClean="0">
                <a:solidFill>
                  <a:srgbClr val="0080A9"/>
                </a:solidFill>
                <a:latin typeface="Arial" panose="020B0604020202020204" pitchFamily="34" charset="0"/>
                <a:cs typeface="Arial" panose="020B0604020202020204" pitchFamily="34" charset="0"/>
              </a:rPr>
              <a:t>W</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2</a:t>
            </a:r>
            <a:r>
              <a:rPr lang="en-US" sz="2800" b="1" dirty="0">
                <a:solidFill>
                  <a:srgbClr val="0080A9"/>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365125" y="1538818"/>
            <a:ext cx="8415338" cy="3539430"/>
          </a:xfrm>
        </p:spPr>
        <p:txBody>
          <a:bodyPr/>
          <a:lstStyle/>
          <a:p>
            <a:pPr marL="171450" lvl="1">
              <a:lnSpc>
                <a:spcPct val="100000"/>
              </a:lnSpc>
              <a:spcBef>
                <a:spcPts val="1200"/>
              </a:spcBef>
              <a:buClr>
                <a:schemeClr val="accent2"/>
              </a:buClr>
              <a:defRPr/>
            </a:pPr>
            <a:r>
              <a:rPr lang="en-US" sz="2000" dirty="0">
                <a:solidFill>
                  <a:schemeClr val="tx1"/>
                </a:solidFill>
                <a:latin typeface="Arial" panose="020B0604020202020204" pitchFamily="34" charset="0"/>
                <a:cs typeface="Arial" panose="020B0604020202020204" pitchFamily="34" charset="0"/>
              </a:rPr>
              <a:t>Second generation of </a:t>
            </a: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 </a:t>
            </a:r>
            <a:r>
              <a:rPr lang="en-US" sz="2000" dirty="0">
                <a:solidFill>
                  <a:schemeClr val="tx1"/>
                </a:solidFill>
                <a:latin typeface="Arial" panose="020B0604020202020204" pitchFamily="34" charset="0"/>
                <a:cs typeface="Arial" panose="020B0604020202020204" pitchFamily="34" charset="0"/>
              </a:rPr>
              <a:t>is known as </a:t>
            </a: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2</a:t>
            </a:r>
            <a:endParaRPr lang="en-US" sz="2000" dirty="0">
              <a:solidFill>
                <a:schemeClr val="tx1"/>
              </a:solidFill>
              <a:latin typeface="Arial" panose="020B0604020202020204" pitchFamily="34" charset="0"/>
              <a:cs typeface="Arial" panose="020B0604020202020204" pitchFamily="34" charset="0"/>
            </a:endParaRP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Introduced in 2004</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Based on final IEEE 802.11i standard</a:t>
            </a:r>
          </a:p>
          <a:p>
            <a:pPr>
              <a:lnSpc>
                <a:spcPct val="100000"/>
              </a:lnSpc>
              <a:defRPr/>
            </a:pPr>
            <a:r>
              <a:rPr lang="en-US" dirty="0" smtClean="0">
                <a:solidFill>
                  <a:schemeClr val="tx1"/>
                </a:solidFill>
                <a:latin typeface="Arial" panose="020B0604020202020204" pitchFamily="34" charset="0"/>
                <a:cs typeface="Arial" panose="020B0604020202020204" pitchFamily="34" charset="0"/>
              </a:rPr>
              <a:t>Two modes of WPA2:</a:t>
            </a:r>
          </a:p>
          <a:p>
            <a:pPr lvl="1">
              <a:lnSpc>
                <a:spcPct val="100000"/>
              </a:lnSpc>
              <a:defRPr/>
            </a:pP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2 Personal</a:t>
            </a:r>
          </a:p>
          <a:p>
            <a:pPr lvl="1">
              <a:lnSpc>
                <a:spcPct val="100000"/>
              </a:lnSpc>
              <a:defRPr/>
            </a:pP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2 Enterprise</a:t>
            </a:r>
          </a:p>
          <a:p>
            <a:pPr>
              <a:lnSpc>
                <a:spcPct val="100000"/>
              </a:lnSpc>
              <a:defRPr/>
            </a:pPr>
            <a:r>
              <a:rPr lang="en-US" dirty="0" smtClean="0">
                <a:solidFill>
                  <a:schemeClr val="tx1"/>
                </a:solidFill>
                <a:latin typeface="Arial" panose="020B0604020202020204" pitchFamily="34" charset="0"/>
                <a:cs typeface="Arial" panose="020B0604020202020204" pitchFamily="34" charset="0"/>
              </a:rPr>
              <a:t>Addresses to major security areas of WLANs:</a:t>
            </a:r>
          </a:p>
          <a:p>
            <a:pPr lvl="1">
              <a:lnSpc>
                <a:spcPct val="100000"/>
              </a:lnSpc>
              <a:defRPr/>
            </a:pPr>
            <a:r>
              <a:rPr lang="en-US" sz="2000" dirty="0" smtClean="0">
                <a:solidFill>
                  <a:schemeClr val="tx1"/>
                </a:solidFill>
                <a:latin typeface="Arial" panose="020B0604020202020204" pitchFamily="34" charset="0"/>
                <a:cs typeface="Arial" panose="020B0604020202020204" pitchFamily="34" charset="0"/>
              </a:rPr>
              <a:t>Encryption </a:t>
            </a:r>
          </a:p>
          <a:p>
            <a:pPr lvl="1">
              <a:lnSpc>
                <a:spcPct val="100000"/>
              </a:lnSpc>
              <a:defRPr/>
            </a:pPr>
            <a:r>
              <a:rPr lang="en-US" sz="2000" dirty="0" smtClean="0">
                <a:solidFill>
                  <a:schemeClr val="tx1"/>
                </a:solidFill>
                <a:latin typeface="Arial" panose="020B0604020202020204" pitchFamily="34" charset="0"/>
                <a:cs typeface="Arial" panose="020B0604020202020204" pitchFamily="34" charset="0"/>
              </a:rPr>
              <a:t>Authentication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8425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Bluetooth Attacks (1 of 3)</a:t>
            </a:r>
          </a:p>
        </p:txBody>
      </p:sp>
      <p:sp>
        <p:nvSpPr>
          <p:cNvPr id="3" name="Content Placeholder 2"/>
          <p:cNvSpPr>
            <a:spLocks noGrp="1"/>
          </p:cNvSpPr>
          <p:nvPr>
            <p:ph idx="1"/>
          </p:nvPr>
        </p:nvSpPr>
        <p:spPr>
          <a:xfrm>
            <a:off x="365125" y="1538818"/>
            <a:ext cx="8415338" cy="3828740"/>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Bluetooth</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Wireless technology that uses short-range radio frequency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dirty="0">
                <a:solidFill>
                  <a:schemeClr val="tx1"/>
                </a:solidFill>
                <a:latin typeface="Arial" panose="020B0604020202020204" pitchFamily="34" charset="0"/>
                <a:cs typeface="Arial" panose="020B0604020202020204" pitchFamily="34" charset="0"/>
              </a:rPr>
              <a:t>) transmissions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Provides rapid </a:t>
            </a:r>
            <a:r>
              <a:rPr lang="en-US" altLang="en-US" dirty="0" smtClean="0">
                <a:solidFill>
                  <a:schemeClr val="tx1"/>
                </a:solidFill>
                <a:latin typeface="Arial" panose="020B0604020202020204" pitchFamily="34" charset="0"/>
                <a:cs typeface="Arial" panose="020B0604020202020204" pitchFamily="34" charset="0"/>
              </a:rPr>
              <a:t>device </a:t>
            </a:r>
            <a:r>
              <a:rPr lang="en-US" altLang="en-US" dirty="0">
                <a:solidFill>
                  <a:schemeClr val="tx1"/>
                </a:solidFill>
                <a:latin typeface="Arial" panose="020B0604020202020204" pitchFamily="34" charset="0"/>
                <a:cs typeface="Arial" panose="020B0604020202020204" pitchFamily="34" charset="0"/>
              </a:rPr>
              <a:t>pairings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Example: smartphone and a Bluetooth mouse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Personal Area Network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dirty="0">
                <a:solidFill>
                  <a:schemeClr val="tx1"/>
                </a:solidFill>
                <a:latin typeface="Arial" panose="020B0604020202020204" pitchFamily="34" charset="0"/>
                <a:cs typeface="Arial" panose="020B0604020202020204" pitchFamily="34" charset="0"/>
              </a:rPr>
              <a:t>) technology</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Piconet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Established when two Bluetooth devices come within range of each other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One device (master) controls all wireless traffic</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Other device (slave) takes commands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Active slaves are sending transmissions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Parked slaves are connected but not actively </a:t>
            </a:r>
            <a:r>
              <a:rPr lang="en-US" altLang="en-US" sz="1800" dirty="0" smtClean="0">
                <a:solidFill>
                  <a:schemeClr val="tx1"/>
                </a:solidFill>
                <a:latin typeface="Arial" panose="020B0604020202020204" pitchFamily="34" charset="0"/>
                <a:cs typeface="Arial" panose="020B0604020202020204" pitchFamily="34" charset="0"/>
              </a:rPr>
              <a:t>participating</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42473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E</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 </a:t>
            </a:r>
            <a:r>
              <a:rPr lang="en-US" sz="2800" b="1" dirty="0">
                <a:solidFill>
                  <a:srgbClr val="0080A9"/>
                </a:solidFill>
                <a:latin typeface="Arial" panose="020B0604020202020204" pitchFamily="34" charset="0"/>
                <a:cs typeface="Arial" panose="020B0604020202020204" pitchFamily="34" charset="0"/>
              </a:rPr>
              <a:t>Encryption</a:t>
            </a:r>
          </a:p>
        </p:txBody>
      </p:sp>
      <p:sp>
        <p:nvSpPr>
          <p:cNvPr id="3" name="Content Placeholder 2"/>
          <p:cNvSpPr>
            <a:spLocks noGrp="1"/>
          </p:cNvSpPr>
          <p:nvPr>
            <p:ph idx="1"/>
          </p:nvPr>
        </p:nvSpPr>
        <p:spPr>
          <a:xfrm>
            <a:off x="365125" y="1538818"/>
            <a:ext cx="8415338" cy="4308872"/>
          </a:xfrm>
        </p:spPr>
        <p:txBody>
          <a:bodyPr/>
          <a:lstStyle/>
          <a:p>
            <a:pPr>
              <a:lnSpc>
                <a:spcPct val="100000"/>
              </a:lnSpc>
              <a:defRPr/>
            </a:pPr>
            <a:r>
              <a:rPr lang="en-US" dirty="0" smtClean="0">
                <a:solidFill>
                  <a:schemeClr val="tx1"/>
                </a:solidFill>
                <a:latin typeface="Arial" panose="020B0604020202020204" pitchFamily="34" charset="0"/>
                <a:cs typeface="Arial" panose="020B0604020202020204" pitchFamily="34" charset="0"/>
              </a:rPr>
              <a:t>Advanced </a:t>
            </a:r>
            <a:r>
              <a:rPr lang="en-US" dirty="0">
                <a:solidFill>
                  <a:schemeClr val="tx1"/>
                </a:solidFill>
                <a:latin typeface="Arial" panose="020B0604020202020204" pitchFamily="34" charset="0"/>
                <a:cs typeface="Arial" panose="020B0604020202020204" pitchFamily="34" charset="0"/>
              </a:rPr>
              <a:t>Encryption Standard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dirty="0">
                <a:solidFill>
                  <a:schemeClr val="tx1"/>
                </a:solidFill>
                <a:latin typeface="Arial" panose="020B0604020202020204" pitchFamily="34" charset="0"/>
                <a:cs typeface="Arial" panose="020B0604020202020204" pitchFamily="34" charset="0"/>
              </a:rPr>
              <a:t>) block cipher</a:t>
            </a:r>
          </a:p>
          <a:p>
            <a:pPr>
              <a:lnSpc>
                <a:spcPct val="100000"/>
              </a:lnSpc>
              <a:defRPr/>
            </a:pP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a:t>
            </a:r>
            <a:r>
              <a:rPr lang="en-US" dirty="0">
                <a:solidFill>
                  <a:schemeClr val="tx1"/>
                </a:solidFill>
                <a:latin typeface="Arial" panose="020B0604020202020204" pitchFamily="34" charset="0"/>
                <a:cs typeface="Arial" panose="020B0604020202020204" pitchFamily="34" charset="0"/>
              </a:rPr>
              <a:t>performs three steps on every block (128 bits) of plaintext</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Within second step, multiple iterations are performed</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Bytes are substituted and rearranged</a:t>
            </a:r>
          </a:p>
          <a:p>
            <a:pPr>
              <a:lnSpc>
                <a:spcPct val="100000"/>
              </a:lnSpc>
            </a:pPr>
            <a:r>
              <a:rPr lang="en-US" altLang="en-US" b="1" dirty="0">
                <a:solidFill>
                  <a:schemeClr val="tx1"/>
                </a:solidFill>
                <a:latin typeface="Arial" panose="020B0604020202020204" pitchFamily="34" charset="0"/>
                <a:cs typeface="Arial" panose="020B0604020202020204" pitchFamily="34" charset="0"/>
              </a:rPr>
              <a:t>Counter Mode with Cipher Block Chaining Message Authentication Code Protocol (</a:t>
            </a:r>
            <a:r>
              <a:rPr lang="en-US" altLang="en-US" b="1" dirty="0" smtClean="0">
                <a:solidFill>
                  <a:schemeClr val="tx1"/>
                </a:solidFill>
                <a:latin typeface="Arial" panose="020B0604020202020204" pitchFamily="34" charset="0"/>
                <a:cs typeface="Arial" panose="020B0604020202020204" pitchFamily="34" charset="0"/>
              </a:rPr>
              <a:t>C</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C</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b="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is the encryption protocol used for </a:t>
            </a: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2</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Specifies the use of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M </a:t>
            </a:r>
            <a:r>
              <a:rPr lang="en-US" altLang="en-US" sz="2000" dirty="0">
                <a:solidFill>
                  <a:schemeClr val="tx1"/>
                </a:solidFill>
                <a:latin typeface="Arial" panose="020B0604020202020204" pitchFamily="34" charset="0"/>
                <a:cs typeface="Arial" panose="020B0604020202020204" pitchFamily="34" charset="0"/>
              </a:rPr>
              <a:t>with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The Cipher Block Chaining Message Authentication Code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 component of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provides data integrity and authentication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Both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and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K</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use a 128-bit key for 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Both methods use a 64-bit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 value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938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802.1x Authentication (1 of 3)</a:t>
            </a:r>
          </a:p>
        </p:txBody>
      </p:sp>
      <p:sp>
        <p:nvSpPr>
          <p:cNvPr id="3" name="Content Placeholder 2"/>
          <p:cNvSpPr>
            <a:spLocks noGrp="1"/>
          </p:cNvSpPr>
          <p:nvPr>
            <p:ph idx="1"/>
          </p:nvPr>
        </p:nvSpPr>
        <p:spPr>
          <a:xfrm>
            <a:off x="365125" y="1538818"/>
            <a:ext cx="8415338" cy="1538883"/>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Originally </a:t>
            </a:r>
            <a:r>
              <a:rPr lang="en-US" altLang="en-US" dirty="0">
                <a:solidFill>
                  <a:schemeClr val="tx1"/>
                </a:solidFill>
                <a:latin typeface="Arial" panose="020B0604020202020204" pitchFamily="34" charset="0"/>
                <a:cs typeface="Arial" panose="020B0604020202020204" pitchFamily="34" charset="0"/>
              </a:rPr>
              <a:t>developed for wired networks</a:t>
            </a:r>
          </a:p>
          <a:p>
            <a:pPr>
              <a:lnSpc>
                <a:spcPct val="100000"/>
              </a:lnSpc>
            </a:pPr>
            <a:r>
              <a:rPr lang="en-US" altLang="en-US" dirty="0">
                <a:solidFill>
                  <a:schemeClr val="tx1"/>
                </a:solidFill>
                <a:latin typeface="Arial" panose="020B0604020202020204" pitchFamily="34" charset="0"/>
                <a:cs typeface="Arial" panose="020B0604020202020204" pitchFamily="34" charset="0"/>
              </a:rPr>
              <a:t>Provides greater degree of security by implementing port-based authentication </a:t>
            </a:r>
          </a:p>
          <a:p>
            <a:pPr>
              <a:lnSpc>
                <a:spcPct val="100000"/>
              </a:lnSpc>
            </a:pPr>
            <a:r>
              <a:rPr lang="en-US" altLang="en-US" dirty="0">
                <a:solidFill>
                  <a:schemeClr val="tx1"/>
                </a:solidFill>
                <a:latin typeface="Arial" panose="020B0604020202020204" pitchFamily="34" charset="0"/>
                <a:cs typeface="Arial" panose="020B0604020202020204" pitchFamily="34" charset="0"/>
              </a:rPr>
              <a:t>Blocks all traffic on a port-by-port basis until client is </a:t>
            </a:r>
            <a:r>
              <a:rPr lang="en-US" altLang="en-US" dirty="0" smtClean="0">
                <a:solidFill>
                  <a:schemeClr val="tx1"/>
                </a:solidFill>
                <a:latin typeface="Arial" panose="020B0604020202020204" pitchFamily="34" charset="0"/>
                <a:cs typeface="Arial" panose="020B0604020202020204" pitchFamily="34" charset="0"/>
              </a:rPr>
              <a:t>authenticated</a:t>
            </a:r>
            <a:endParaRPr lang="en-US" dirty="0">
              <a:solidFill>
                <a:schemeClr val="tx1"/>
              </a:solidFill>
              <a:latin typeface="Arial" panose="020B0604020202020204" pitchFamily="34" charset="0"/>
              <a:cs typeface="Arial" panose="020B0604020202020204" pitchFamily="34" charset="0"/>
            </a:endParaRPr>
          </a:p>
        </p:txBody>
      </p:sp>
      <p:pic>
        <p:nvPicPr>
          <p:cNvPr id="5" name="Picture 4" descr="I E E E 802.1x process: Step 1: The supplicant asks the authenticator to join the network. Step 2: Authenticator asks the supplicant to verify the identity. Step 3: Supplicant sends identity to the authenticator. Step 4: Authenticator passes identity to the authentication server. Step 5: Authentication server verifies the identity. Step 6: Supplicant is approved to join the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8140" y="3732106"/>
            <a:ext cx="7054119" cy="2014288"/>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6411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802.1x Authentication (2 of 3)</a:t>
            </a:r>
          </a:p>
        </p:txBody>
      </p:sp>
      <p:sp>
        <p:nvSpPr>
          <p:cNvPr id="3" name="Content Placeholder 2"/>
          <p:cNvSpPr>
            <a:spLocks noGrp="1"/>
          </p:cNvSpPr>
          <p:nvPr>
            <p:ph idx="1"/>
          </p:nvPr>
        </p:nvSpPr>
        <p:spPr>
          <a:xfrm>
            <a:off x="365125" y="1538818"/>
            <a:ext cx="8415338" cy="447814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Extensible Authentication Protocol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 </a:t>
            </a:r>
            <a:r>
              <a:rPr lang="en-US" altLang="en-US" sz="2000" dirty="0">
                <a:solidFill>
                  <a:schemeClr val="tx1"/>
                </a:solidFill>
                <a:latin typeface="Arial" panose="020B0604020202020204" pitchFamily="34" charset="0"/>
                <a:cs typeface="Arial" panose="020B0604020202020204" pitchFamily="34" charset="0"/>
              </a:rPr>
              <a:t>framework for transporting authentication protocols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Defines message format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four types of packets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Request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Response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Success</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Failure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common 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protocol is Protected 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Simplifies deployment of 802.1x by using Microsoft Windows logins and passwords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Creates encrypted channel between client and authentication </a:t>
            </a:r>
            <a:r>
              <a:rPr lang="en-US" altLang="en-US" sz="2000" dirty="0" smtClean="0">
                <a:solidFill>
                  <a:schemeClr val="tx1"/>
                </a:solidFill>
                <a:latin typeface="Arial" panose="020B0604020202020204" pitchFamily="34" charset="0"/>
                <a:cs typeface="Arial" panose="020B0604020202020204" pitchFamily="34" charset="0"/>
              </a:rPr>
              <a:t>server</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09853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802.1x Authentication (3 of 3)</a:t>
            </a:r>
          </a:p>
        </p:txBody>
      </p:sp>
      <p:graphicFrame>
        <p:nvGraphicFramePr>
          <p:cNvPr id="6" name="Table 5" descr="A table titled, common e ay p protocols supported by w p ay 2 enterprises. The table has 3 rows and 2 columns. The columns have the following headings from left to right. E ay p name, description. The row entries are as follows. Row 1: e ay p name, e ay p – t l s; description, this protocol uses digital certificates for authentication. Row 2: e ay p name, e ay p – t t l s; description, this protocol securely tunnels client password authentication within transport layer security, t l s records. Row 3: e ay p name, e ay p – f ay s t; description, this protocol securely tunnels any credential form for authentication, such as a password or a token using t l s."/>
          <p:cNvGraphicFramePr>
            <a:graphicFrameLocks noGrp="1"/>
          </p:cNvGraphicFramePr>
          <p:nvPr>
            <p:extLst>
              <p:ext uri="{D42A27DB-BD31-4B8C-83A1-F6EECF244321}">
                <p14:modId xmlns:p14="http://schemas.microsoft.com/office/powerpoint/2010/main" val="2665398812"/>
              </p:ext>
            </p:extLst>
          </p:nvPr>
        </p:nvGraphicFramePr>
        <p:xfrm>
          <a:off x="1811783" y="2164671"/>
          <a:ext cx="5960617" cy="2595880"/>
        </p:xfrm>
        <a:graphic>
          <a:graphicData uri="http://schemas.openxmlformats.org/drawingml/2006/table">
            <a:tbl>
              <a:tblPr firstRow="1" bandRow="1">
                <a:tableStyleId>{5C22544A-7EE6-4342-B048-85BDC9FD1C3A}</a:tableStyleId>
              </a:tblPr>
              <a:tblGrid>
                <a:gridCol w="1490154">
                  <a:extLst>
                    <a:ext uri="{9D8B030D-6E8A-4147-A177-3AD203B41FA5}">
                      <a16:colId xmlns="" xmlns:a16="http://schemas.microsoft.com/office/drawing/2014/main" val="20000"/>
                    </a:ext>
                  </a:extLst>
                </a:gridCol>
                <a:gridCol w="4470463">
                  <a:extLst>
                    <a:ext uri="{9D8B030D-6E8A-4147-A177-3AD203B41FA5}">
                      <a16:colId xmlns="" xmlns:a16="http://schemas.microsoft.com/office/drawing/2014/main" val="20001"/>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P name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Description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P-T</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This protocol uses digital certificates for authentication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P-T</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This protocol securely tunnels client password</a:t>
                      </a:r>
                      <a:r>
                        <a:rPr lang="en-US" sz="1600" baseline="0" dirty="0" smtClean="0">
                          <a:solidFill>
                            <a:schemeClr val="tx1"/>
                          </a:solidFill>
                          <a:latin typeface="Arial" panose="020B0604020202020204" pitchFamily="34" charset="0"/>
                          <a:cs typeface="Arial" panose="020B0604020202020204" pitchFamily="34" charset="0"/>
                        </a:rPr>
                        <a:t> authentication within Transport Layer Security (T</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L</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S) records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P-F</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This protocol securely tunnels any credential</a:t>
                      </a:r>
                      <a:r>
                        <a:rPr lang="en-US" sz="1600" baseline="0" dirty="0" smtClean="0">
                          <a:solidFill>
                            <a:schemeClr val="tx1"/>
                          </a:solidFill>
                          <a:latin typeface="Arial" panose="020B0604020202020204" pitchFamily="34" charset="0"/>
                          <a:cs typeface="Arial" panose="020B0604020202020204" pitchFamily="34" charset="0"/>
                        </a:rPr>
                        <a:t> form for authentication (such as a password or a token) using T</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L</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90333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Additional Wireless Security Protections</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Other security steps can be taken: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Rogue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system detection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Using the correct type of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configuration settings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Wireless peripheral protection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04325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Rogue </a:t>
            </a: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 </a:t>
            </a:r>
            <a:r>
              <a:rPr lang="en-US" sz="2800" b="1" dirty="0">
                <a:solidFill>
                  <a:srgbClr val="0080A9"/>
                </a:solidFill>
                <a:latin typeface="Arial" panose="020B0604020202020204" pitchFamily="34" charset="0"/>
                <a:cs typeface="Arial" panose="020B0604020202020204" pitchFamily="34" charset="0"/>
              </a:rPr>
              <a:t>System Detection</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Rouge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Discovery Tools - 4 types of wireless probes can monitor airwaves for traffic:</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Wireless device probe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Desktop probe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Access point probe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Dedicated probe</a:t>
            </a:r>
          </a:p>
          <a:p>
            <a:pPr>
              <a:lnSpc>
                <a:spcPct val="100000"/>
              </a:lnSpc>
            </a:pPr>
            <a:r>
              <a:rPr lang="en-US" dirty="0" smtClean="0">
                <a:solidFill>
                  <a:schemeClr val="tx1"/>
                </a:solidFill>
                <a:latin typeface="Arial" panose="020B0604020202020204" pitchFamily="34" charset="0"/>
                <a:cs typeface="Arial" panose="020B0604020202020204" pitchFamily="34" charset="0"/>
              </a:rPr>
              <a:t>Once a suspicious signal is detect by a wireless probe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information is sent to a centralized database where WLAN management system software compares it to a list of approved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Any device not on the list is considered a rogue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13927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 </a:t>
            </a:r>
            <a:r>
              <a:rPr lang="en-US" sz="2800" b="1" dirty="0">
                <a:solidFill>
                  <a:srgbClr val="0080A9"/>
                </a:solidFill>
                <a:latin typeface="Arial" panose="020B0604020202020204" pitchFamily="34" charset="0"/>
                <a:cs typeface="Arial" panose="020B0604020202020204" pitchFamily="34" charset="0"/>
              </a:rPr>
              <a:t>Type (1 of 4)</a:t>
            </a:r>
          </a:p>
        </p:txBody>
      </p:sp>
      <p:sp>
        <p:nvSpPr>
          <p:cNvPr id="3" name="Content Placeholder 2"/>
          <p:cNvSpPr>
            <a:spLocks noGrp="1"/>
          </p:cNvSpPr>
          <p:nvPr>
            <p:ph idx="1"/>
          </p:nvPr>
        </p:nvSpPr>
        <p:spPr>
          <a:xfrm>
            <a:off x="365125" y="1538818"/>
            <a:ext cx="8415338" cy="361637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types can be divided into:</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Fat vs. thin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Controller vs. standalone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Captive portal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a:t>
            </a:r>
          </a:p>
          <a:p>
            <a:pPr>
              <a:lnSpc>
                <a:spcPct val="100000"/>
              </a:lnSpc>
            </a:pPr>
            <a:r>
              <a:rPr lang="en-US" dirty="0" smtClean="0">
                <a:solidFill>
                  <a:schemeClr val="tx1"/>
                </a:solidFill>
                <a:latin typeface="Arial" panose="020B0604020202020204" pitchFamily="34" charset="0"/>
                <a:cs typeface="Arial" panose="020B0604020202020204" pitchFamily="34" charset="0"/>
              </a:rPr>
              <a:t>Fat (Thick) vs. Thin 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Autonomous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 have the intelligence required to manage wireless authentication, encryption, and other functions for the wireless devices they serve (called Fat or Thick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“Lightweight”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 do not contain all the management and configuration functions found in fat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 (called Thin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6323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Type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245475" cy="373948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Standalone vs. Controller </a:t>
            </a:r>
            <a:r>
              <a:rPr lang="en-US"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Controller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Ps </a:t>
            </a:r>
            <a:r>
              <a:rPr lang="en-US" sz="2000" dirty="0" smtClean="0">
                <a:solidFill>
                  <a:schemeClr val="tx1"/>
                </a:solidFill>
                <a:latin typeface="Arial" panose="020B0604020202020204" pitchFamily="34" charset="0"/>
                <a:cs typeface="Arial" panose="020B0604020202020204" pitchFamily="34" charset="0"/>
              </a:rPr>
              <a:t>can be managed through a dedicated wireless LAN controller (W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 is the single device that can be configured and settings are automatically distributed to all controller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Ps</a:t>
            </a:r>
            <a:endParaRPr lang="en-US" sz="2000" dirty="0" smtClean="0">
              <a:solidFill>
                <a:schemeClr val="tx1"/>
              </a:solidFill>
              <a:latin typeface="Arial" panose="020B0604020202020204" pitchFamily="34" charset="0"/>
              <a:cs typeface="Arial" panose="020B0604020202020204" pitchFamily="34" charset="0"/>
            </a:endParaRP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Other advantages of controller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Ps</a:t>
            </a:r>
            <a:r>
              <a:rPr lang="en-US" sz="2000" dirty="0" smtClean="0">
                <a:solidFill>
                  <a:schemeClr val="tx1"/>
                </a:solidFill>
                <a:latin typeface="Arial" panose="020B0604020202020204" pitchFamily="34" charset="0"/>
                <a:cs typeface="Arial" panose="020B0604020202020204" pitchFamily="34" charset="0"/>
              </a:rPr>
              <a:t>:</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Handoff procedure is eliminated because all authentications are performed in the </a:t>
            </a:r>
            <a:r>
              <a:rPr lang="en-US" sz="2000" dirty="0">
                <a:solidFill>
                  <a:schemeClr val="tx1"/>
                </a:solidFill>
                <a:latin typeface="Arial" panose="020B0604020202020204" pitchFamily="34" charset="0"/>
                <a:cs typeface="Arial" panose="020B0604020202020204" pitchFamily="34" charset="0"/>
              </a:rPr>
              <a:t>W</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a:t>
            </a:r>
            <a:endParaRPr lang="en-US" sz="2000" dirty="0" smtClean="0">
              <a:solidFill>
                <a:schemeClr val="tx1"/>
              </a:solidFill>
              <a:latin typeface="Arial" panose="020B0604020202020204" pitchFamily="34" charset="0"/>
              <a:cs typeface="Arial" panose="020B0604020202020204" pitchFamily="34" charset="0"/>
            </a:endParaRP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Offers tools that provide for monitoring the environment and providing information regarding the best locations for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Ps</a:t>
            </a:r>
            <a:r>
              <a:rPr lang="en-US" sz="2000" dirty="0" smtClean="0">
                <a:solidFill>
                  <a:schemeClr val="tx1"/>
                </a:solidFill>
                <a:latin typeface="Arial" panose="020B0604020202020204" pitchFamily="34" charset="0"/>
                <a:cs typeface="Arial" panose="020B0604020202020204" pitchFamily="34" charset="0"/>
              </a:rPr>
              <a:t>, wireless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a:t>
            </a:r>
            <a:r>
              <a:rPr lang="en-US" sz="2000" dirty="0" smtClean="0">
                <a:solidFill>
                  <a:schemeClr val="tx1"/>
                </a:solidFill>
                <a:latin typeface="Arial" panose="020B0604020202020204" pitchFamily="34" charset="0"/>
                <a:cs typeface="Arial" panose="020B0604020202020204" pitchFamily="34" charset="0"/>
              </a:rPr>
              <a:t>configuration settings, and power settings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6175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Type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4)</a:t>
            </a:r>
          </a:p>
        </p:txBody>
      </p:sp>
      <p:pic>
        <p:nvPicPr>
          <p:cNvPr id="6" name="Picture 5" descr="Figure 8-12 Controller A P S with W L C. An illustration shows how a controller Ay P S works with a Wireless LAN controller or W L C. Two controller Ay Ps connect to the W L C. The controller Ay P offer a wireless network to three laptops and a smartpho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7247" y="1905000"/>
            <a:ext cx="5695905" cy="318211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7555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Type </a:t>
            </a:r>
            <a:r>
              <a:rPr lang="en-US" sz="2800" b="1" dirty="0" smtClean="0">
                <a:solidFill>
                  <a:srgbClr val="0080A9"/>
                </a:solidFill>
                <a:latin typeface="Arial" panose="020B0604020202020204" pitchFamily="34" charset="0"/>
                <a:cs typeface="Arial" panose="020B0604020202020204" pitchFamily="34" charset="0"/>
              </a:rPr>
              <a:t>(4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415338"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Captive Portal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Ps</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a standard web browser to provide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Gives the wireless user the opportunity to agree to a policy or present valid login </a:t>
            </a:r>
            <a:r>
              <a:rPr lang="en-US" altLang="en-US" sz="2000" dirty="0" smtClean="0">
                <a:solidFill>
                  <a:schemeClr val="tx1"/>
                </a:solidFill>
                <a:latin typeface="Arial" panose="020B0604020202020204" pitchFamily="34" charset="0"/>
                <a:cs typeface="Arial" panose="020B0604020202020204" pitchFamily="34" charset="0"/>
              </a:rPr>
              <a:t>credentials</a:t>
            </a:r>
            <a:endParaRPr lang="en-US" sz="2000"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244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Bluetooth Attacks (2 of 3)</a:t>
            </a:r>
          </a:p>
        </p:txBody>
      </p:sp>
      <p:pic>
        <p:nvPicPr>
          <p:cNvPr id="6" name="Picture 5" descr="Figure 8-1 Bluetooth piconet. An illustration shows a Bluetooth piconet. Two Bluetooth devices show the following: the first device shows the following roles: a master, an active slave and a parked slave; the second device shows the following roles: a master and four active slav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0885" y="2050225"/>
            <a:ext cx="4308629" cy="3003588"/>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9379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a:t>
            </a:r>
            <a:r>
              <a:rPr lang="en-US" sz="2800" b="1" dirty="0" smtClean="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Configuration and Device Options (1 of 3)</a:t>
            </a:r>
          </a:p>
        </p:txBody>
      </p:sp>
      <p:sp>
        <p:nvSpPr>
          <p:cNvPr id="3" name="Content Placeholder 2"/>
          <p:cNvSpPr>
            <a:spLocks noGrp="1"/>
          </p:cNvSpPr>
          <p:nvPr>
            <p:ph idx="1"/>
          </p:nvPr>
        </p:nvSpPr>
        <p:spPr>
          <a:xfrm>
            <a:off x="365125" y="1538818"/>
            <a:ext cx="7483475" cy="215443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Other </a:t>
            </a: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configuration settings are designed to limit the spread of the wireless 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 signal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So that a minimum amount of signal extends past the physical boundaries of the enterprise to be accessible to outsiders</a:t>
            </a:r>
          </a:p>
          <a:p>
            <a:pPr>
              <a:lnSpc>
                <a:spcPct val="100000"/>
              </a:lnSpc>
            </a:pPr>
            <a:r>
              <a:rPr lang="en-US" altLang="en-US" dirty="0">
                <a:solidFill>
                  <a:schemeClr val="tx1"/>
                </a:solidFill>
                <a:latin typeface="Arial" panose="020B0604020202020204" pitchFamily="34" charset="0"/>
                <a:cs typeface="Arial" panose="020B0604020202020204" pitchFamily="34" charset="0"/>
              </a:rPr>
              <a:t>Site Surveys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in-depth examination and analysis of a wireless LAN </a:t>
            </a:r>
            <a:r>
              <a:rPr lang="en-US" altLang="en-US" sz="2000" dirty="0" smtClean="0">
                <a:solidFill>
                  <a:schemeClr val="tx1"/>
                </a:solidFill>
                <a:latin typeface="Arial" panose="020B0604020202020204" pitchFamily="34" charset="0"/>
                <a:cs typeface="Arial" panose="020B0604020202020204" pitchFamily="34" charset="0"/>
              </a:rPr>
              <a:t>site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8296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Configuration and Device Options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365125" y="1538818"/>
            <a:ext cx="8415338" cy="3647152"/>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Signal Strength Settings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Some 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Ps </a:t>
            </a:r>
            <a:r>
              <a:rPr lang="en-US" altLang="en-US" sz="2000" dirty="0">
                <a:solidFill>
                  <a:schemeClr val="tx1"/>
                </a:solidFill>
                <a:latin typeface="Arial" panose="020B0604020202020204" pitchFamily="34" charset="0"/>
                <a:cs typeface="Arial" panose="020B0604020202020204" pitchFamily="34" charset="0"/>
              </a:rPr>
              <a:t>allow adjustment of the power level at which the LAN transmits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Reducing power allows less signal to reach outsiders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Spectrum Selection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Some </a:t>
            </a:r>
            <a:r>
              <a:rPr lang="en-US" altLang="en-US" sz="20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Ps provide the ability to adjust frequency spectrum settings, including:</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Frequency band</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Channel selection</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Channel width</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6185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Configuration and Device Options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365125" y="1538818"/>
            <a:ext cx="8169275" cy="4382738"/>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Antennas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 should be located </a:t>
            </a:r>
            <a:r>
              <a:rPr lang="en-US" altLang="en-US" dirty="0" smtClean="0">
                <a:solidFill>
                  <a:schemeClr val="tx1"/>
                </a:solidFill>
                <a:latin typeface="Arial" panose="020B0604020202020204" pitchFamily="34" charset="0"/>
                <a:cs typeface="Arial" panose="020B0604020202020204" pitchFamily="34" charset="0"/>
              </a:rPr>
              <a:t>near the center </a:t>
            </a:r>
            <a:r>
              <a:rPr lang="en-US" altLang="en-US" dirty="0">
                <a:solidFill>
                  <a:schemeClr val="tx1"/>
                </a:solidFill>
                <a:latin typeface="Arial" panose="020B0604020202020204" pitchFamily="34" charset="0"/>
                <a:cs typeface="Arial" panose="020B0604020202020204" pitchFamily="34" charset="0"/>
              </a:rPr>
              <a:t>of coverage area</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Place high on a wall to reduce signal obstructions and deter </a:t>
            </a:r>
            <a:r>
              <a:rPr lang="en-US" altLang="en-US" dirty="0" smtClean="0">
                <a:solidFill>
                  <a:schemeClr val="tx1"/>
                </a:solidFill>
                <a:latin typeface="Arial" panose="020B0604020202020204" pitchFamily="34" charset="0"/>
                <a:cs typeface="Arial" panose="020B0604020202020204" pitchFamily="34" charset="0"/>
              </a:rPr>
              <a:t>theft</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If possible, the </a:t>
            </a: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 </a:t>
            </a:r>
            <a:r>
              <a:rPr lang="en-US" altLang="en-US" dirty="0" smtClean="0">
                <a:solidFill>
                  <a:schemeClr val="tx1"/>
                </a:solidFill>
                <a:latin typeface="Arial" panose="020B0604020202020204" pitchFamily="34" charset="0"/>
                <a:cs typeface="Arial" panose="020B0604020202020204" pitchFamily="34" charset="0"/>
              </a:rPr>
              <a:t>and antenna should be positioned so that a minimal amount of signal reaches beyond the security perimeter of the building</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Wireless Peripheral Protection</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Vulnerabilities in wireless mice and keyboards are common</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One attack could let a threat actor inject mouse movements or keystrokes from a nearby antenna up to 100 yards away</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Protections include:</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Updating or replacing any vulnerable devices</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Switching to more fully tested Bluetooth mice and keyboards</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Substitute with a wired mouse or keyboard</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75232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155257"/>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of these Bluetooth attacks involves accessing unauthorized information through a Bluetooth connection?</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a:t>
            </a:r>
            <a:r>
              <a:rPr lang="en-US" sz="1100" dirty="0" err="1" smtClean="0">
                <a:solidFill>
                  <a:schemeClr val="tx1"/>
                </a:solidFill>
                <a:latin typeface="Arial" panose="020B0604020202020204" pitchFamily="34" charset="0"/>
                <a:cs typeface="Arial" panose="020B0604020202020204" pitchFamily="34" charset="0"/>
              </a:rPr>
              <a:t>Bluesnarfing</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a:t>
            </a:r>
            <a:r>
              <a:rPr lang="en-US" sz="1100" dirty="0" err="1" smtClean="0">
                <a:solidFill>
                  <a:schemeClr val="tx1"/>
                </a:solidFill>
                <a:latin typeface="Arial" panose="020B0604020202020204" pitchFamily="34" charset="0"/>
                <a:cs typeface="Arial" panose="020B0604020202020204" pitchFamily="34" charset="0"/>
              </a:rPr>
              <a:t>Bluejacking</a:t>
            </a:r>
            <a:r>
              <a:rPr lang="en-US" sz="1100" dirty="0" smtClean="0">
                <a:solidFill>
                  <a:schemeClr val="tx1"/>
                </a:solidFill>
                <a:latin typeface="Arial" panose="020B0604020202020204" pitchFamily="34" charset="0"/>
                <a:cs typeface="Arial" panose="020B0604020202020204" pitchFamily="34" charset="0"/>
              </a:rPr>
              <a:t>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a:t>
            </a:r>
            <a:r>
              <a:rPr lang="en-US" sz="1100" dirty="0" err="1" smtClean="0">
                <a:solidFill>
                  <a:schemeClr val="tx1"/>
                </a:solidFill>
                <a:latin typeface="Arial" panose="020B0604020202020204" pitchFamily="34" charset="0"/>
                <a:cs typeface="Arial" panose="020B0604020202020204" pitchFamily="34" charset="0"/>
              </a:rPr>
              <a:t>Bluecreeping</a:t>
            </a:r>
            <a:r>
              <a:rPr lang="en-US" sz="1100" dirty="0" smtClean="0">
                <a:solidFill>
                  <a:schemeClr val="tx1"/>
                </a:solidFill>
                <a:latin typeface="Arial" panose="020B0604020202020204" pitchFamily="34" charset="0"/>
                <a:cs typeface="Arial" panose="020B0604020202020204" pitchFamily="34" charset="0"/>
              </a:rPr>
              <a:t>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a:t>
            </a:r>
            <a:r>
              <a:rPr lang="en-US" sz="1100" dirty="0" err="1" smtClean="0">
                <a:solidFill>
                  <a:schemeClr val="tx1"/>
                </a:solidFill>
                <a:latin typeface="Arial" panose="020B0604020202020204" pitchFamily="34" charset="0"/>
                <a:cs typeface="Arial" panose="020B0604020202020204" pitchFamily="34" charset="0"/>
              </a:rPr>
              <a:t>Bluestealing</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The </a:t>
            </a:r>
            <a:r>
              <a:rPr lang="en-US" sz="1100" b="1" dirty="0">
                <a:solidFill>
                  <a:schemeClr val="tx1"/>
                </a:solidFill>
                <a:latin typeface="Arial" panose="020B0604020202020204" pitchFamily="34" charset="0"/>
                <a:cs typeface="Arial" panose="020B0604020202020204" pitchFamily="34" charset="0"/>
              </a:rPr>
              <a:t>primary design of a(n) _____ is to capture the transmissions from legitimate users.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rogue </a:t>
            </a:r>
            <a:r>
              <a:rPr lang="en-US" sz="1100" dirty="0">
                <a:solidFill>
                  <a:schemeClr val="tx1"/>
                </a:solidFill>
                <a:latin typeface="Arial" panose="020B0604020202020204" pitchFamily="34" charset="0"/>
                <a:cs typeface="Arial" panose="020B0604020202020204" pitchFamily="34" charset="0"/>
              </a:rPr>
              <a:t>access point</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WEP</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evil </a:t>
            </a:r>
            <a:r>
              <a:rPr lang="en-US" sz="1100" dirty="0">
                <a:solidFill>
                  <a:schemeClr val="tx1"/>
                </a:solidFill>
                <a:latin typeface="Arial" panose="020B0604020202020204" pitchFamily="34" charset="0"/>
                <a:cs typeface="Arial" panose="020B0604020202020204" pitchFamily="34" charset="0"/>
              </a:rPr>
              <a:t>twin</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Bluetooth </a:t>
            </a:r>
            <a:r>
              <a:rPr lang="en-US" sz="1100" dirty="0">
                <a:solidFill>
                  <a:schemeClr val="tx1"/>
                </a:solidFill>
                <a:latin typeface="Arial" panose="020B0604020202020204" pitchFamily="34" charset="0"/>
                <a:cs typeface="Arial" panose="020B0604020202020204" pitchFamily="34" charset="0"/>
              </a:rPr>
              <a:t>grabber</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AES-CCMP </a:t>
            </a:r>
            <a:r>
              <a:rPr lang="en-US" sz="1100" b="1" dirty="0">
                <a:solidFill>
                  <a:schemeClr val="tx1"/>
                </a:solidFill>
                <a:latin typeface="Arial" panose="020B0604020202020204" pitchFamily="34" charset="0"/>
                <a:cs typeface="Arial" panose="020B0604020202020204" pitchFamily="34" charset="0"/>
              </a:rPr>
              <a:t>is the encryption protocol standard used in _____.</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WPA</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WPA2</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IEEE </a:t>
            </a:r>
            <a:r>
              <a:rPr lang="en-US" sz="1100" dirty="0">
                <a:solidFill>
                  <a:schemeClr val="tx1"/>
                </a:solidFill>
                <a:latin typeface="Arial" panose="020B0604020202020204" pitchFamily="34" charset="0"/>
                <a:cs typeface="Arial" panose="020B0604020202020204" pitchFamily="34" charset="0"/>
              </a:rPr>
              <a:t>802.11</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NFC</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538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8" end="8"/>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2" end="1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1"/>
          </p:nvPr>
        </p:nvSpPr>
        <p:spPr>
          <a:xfrm>
            <a:off x="365125" y="1538818"/>
            <a:ext cx="8169275"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Bluetooth is a wireless technology using short-range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 </a:t>
            </a:r>
            <a:r>
              <a:rPr lang="en-US" altLang="en-US" dirty="0">
                <a:solidFill>
                  <a:schemeClr val="tx1"/>
                </a:solidFill>
                <a:latin typeface="Arial" panose="020B0604020202020204" pitchFamily="34" charset="0"/>
                <a:cs typeface="Arial" panose="020B0604020202020204" pitchFamily="34" charset="0"/>
              </a:rPr>
              <a:t>transmissions</a:t>
            </a:r>
          </a:p>
          <a:p>
            <a:pPr>
              <a:lnSpc>
                <a:spcPct val="100000"/>
              </a:lnSpc>
            </a:pPr>
            <a:r>
              <a:rPr lang="en-US" altLang="en-US" dirty="0">
                <a:solidFill>
                  <a:schemeClr val="tx1"/>
                </a:solidFill>
                <a:latin typeface="Arial" panose="020B0604020202020204" pitchFamily="34" charset="0"/>
                <a:cs typeface="Arial" panose="020B0604020202020204" pitchFamily="34" charset="0"/>
              </a:rPr>
              <a:t>Near field communication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 is a set of standards primarily for smartphones and smartcards used to communicate with devices in close proximity</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wireless technology similar to 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is radio frequency identification (R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wireless local area network (WLAN) is designed to replace or supplement a wired LAN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IEEE has developed standards for WLANs</a:t>
            </a:r>
          </a:p>
          <a:p>
            <a:pPr>
              <a:lnSpc>
                <a:spcPct val="100000"/>
              </a:lnSpc>
            </a:pPr>
            <a:r>
              <a:rPr lang="en-US" altLang="en-US" dirty="0">
                <a:solidFill>
                  <a:schemeClr val="tx1"/>
                </a:solidFill>
                <a:latin typeface="Arial" panose="020B0604020202020204" pitchFamily="34" charset="0"/>
                <a:cs typeface="Arial" panose="020B0604020202020204" pitchFamily="34" charset="0"/>
              </a:rPr>
              <a:t>A rouge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is an unauthorized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that allows an attacker to bypass network security and open the network and its users to </a:t>
            </a:r>
            <a:r>
              <a:rPr lang="en-US" altLang="en-US" dirty="0" smtClean="0">
                <a:solidFill>
                  <a:schemeClr val="tx1"/>
                </a:solidFill>
                <a:latin typeface="Arial" panose="020B0604020202020204" pitchFamily="34" charset="0"/>
                <a:cs typeface="Arial" panose="020B0604020202020204" pitchFamily="34" charset="0"/>
              </a:rPr>
              <a:t>attacks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1"/>
          </p:nvPr>
        </p:nvSpPr>
        <p:spPr>
          <a:xfrm>
            <a:off x="365125" y="1538818"/>
            <a:ext cx="8415338" cy="361637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IEEE 802.11 committee implemented several wireless security protections in the 802.11 standard</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and </a:t>
            </a: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2000" dirty="0">
                <a:solidFill>
                  <a:schemeClr val="tx1"/>
                </a:solidFill>
                <a:latin typeface="Arial" panose="020B0604020202020204" pitchFamily="34" charset="0"/>
                <a:cs typeface="Arial" panose="020B0604020202020204" pitchFamily="34" charset="0"/>
              </a:rPr>
              <a:t>, however, have significant design and implementation flaws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Controlling access to the WLAN can be accomplished using 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filtering on the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Wi-Fi </a:t>
            </a:r>
            <a:r>
              <a:rPr lang="en-US" altLang="en-US" dirty="0">
                <a:solidFill>
                  <a:schemeClr val="tx1"/>
                </a:solidFill>
                <a:latin typeface="Arial" panose="020B0604020202020204" pitchFamily="34" charset="0"/>
                <a:cs typeface="Arial" panose="020B0604020202020204" pitchFamily="34" charset="0"/>
              </a:rPr>
              <a:t>Protected Access (</a:t>
            </a: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dirty="0">
                <a:solidFill>
                  <a:schemeClr val="tx1"/>
                </a:solidFill>
                <a:latin typeface="Arial" panose="020B0604020202020204" pitchFamily="34" charset="0"/>
                <a:cs typeface="Arial" panose="020B0604020202020204" pitchFamily="34" charset="0"/>
              </a:rPr>
              <a:t>) and </a:t>
            </a: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2 </a:t>
            </a:r>
            <a:r>
              <a:rPr lang="en-US" altLang="en-US" dirty="0">
                <a:solidFill>
                  <a:schemeClr val="tx1"/>
                </a:solidFill>
                <a:latin typeface="Arial" panose="020B0604020202020204" pitchFamily="34" charset="0"/>
                <a:cs typeface="Arial" panose="020B0604020202020204" pitchFamily="34" charset="0"/>
              </a:rPr>
              <a:t>have become the foundations of wireless security today</a:t>
            </a:r>
          </a:p>
          <a:p>
            <a:pPr>
              <a:lnSpc>
                <a:spcPct val="100000"/>
              </a:lnSpc>
            </a:pPr>
            <a:r>
              <a:rPr lang="en-US" altLang="en-US" dirty="0">
                <a:solidFill>
                  <a:schemeClr val="tx1"/>
                </a:solidFill>
                <a:latin typeface="Arial" panose="020B0604020202020204" pitchFamily="34" charset="0"/>
                <a:cs typeface="Arial" panose="020B0604020202020204" pitchFamily="34" charset="0"/>
              </a:rPr>
              <a:t>Extensible Authentication Protocol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 is a framework for transporting authentication protocols by defining the format of the </a:t>
            </a:r>
            <a:r>
              <a:rPr lang="en-US" altLang="en-US" dirty="0" smtClean="0">
                <a:solidFill>
                  <a:schemeClr val="tx1"/>
                </a:solidFill>
                <a:latin typeface="Arial" panose="020B0604020202020204" pitchFamily="34" charset="0"/>
                <a:cs typeface="Arial" panose="020B0604020202020204" pitchFamily="34" charset="0"/>
              </a:rPr>
              <a:t>messages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1"/>
          </p:nvPr>
        </p:nvSpPr>
        <p:spPr>
          <a:xfrm>
            <a:off x="365125" y="1538818"/>
            <a:ext cx="8415338"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Other steps to protect a wireless network include: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Detecting </a:t>
            </a:r>
            <a:r>
              <a:rPr lang="en-US" altLang="en-US" sz="2000" dirty="0">
                <a:solidFill>
                  <a:schemeClr val="tx1"/>
                </a:solidFill>
                <a:latin typeface="Arial" panose="020B0604020202020204" pitchFamily="34" charset="0"/>
                <a:cs typeface="Arial" panose="020B0604020202020204" pitchFamily="34" charset="0"/>
              </a:rPr>
              <a:t>rogue access points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Choose the best type of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to match the needs of the network</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Manage </a:t>
            </a:r>
            <a:r>
              <a:rPr lang="en-US" altLang="en-US" sz="20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Ps through a wireless LAN controller (W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Use a captive portal </a:t>
            </a:r>
            <a:r>
              <a:rPr lang="en-US" altLang="en-US" sz="20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a:t>
            </a:r>
            <a:endParaRPr lang="en-US" altLang="en-US" sz="2000" dirty="0" smtClean="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Access </a:t>
            </a:r>
            <a:r>
              <a:rPr lang="en-US" altLang="en-US" sz="2000" dirty="0">
                <a:solidFill>
                  <a:schemeClr val="tx1"/>
                </a:solidFill>
                <a:latin typeface="Arial" panose="020B0604020202020204" pitchFamily="34" charset="0"/>
                <a:cs typeface="Arial" panose="020B0604020202020204" pitchFamily="34" charset="0"/>
              </a:rPr>
              <a:t>point power level adjustment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Antenna </a:t>
            </a:r>
            <a:r>
              <a:rPr lang="en-US" altLang="en-US" sz="2000" dirty="0" smtClean="0">
                <a:solidFill>
                  <a:schemeClr val="tx1"/>
                </a:solidFill>
                <a:latin typeface="Arial" panose="020B0604020202020204" pitchFamily="34" charset="0"/>
                <a:cs typeface="Arial" panose="020B0604020202020204" pitchFamily="34" charset="0"/>
              </a:rPr>
              <a:t>positioning</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5025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Bluetooth Attacks (3 of 3)</a:t>
            </a:r>
          </a:p>
        </p:txBody>
      </p:sp>
      <p:sp>
        <p:nvSpPr>
          <p:cNvPr id="3" name="Content Placeholder 2"/>
          <p:cNvSpPr>
            <a:spLocks noGrp="1"/>
          </p:cNvSpPr>
          <p:nvPr>
            <p:ph idx="1"/>
          </p:nvPr>
        </p:nvSpPr>
        <p:spPr>
          <a:xfrm>
            <a:off x="365125" y="1538818"/>
            <a:ext cx="8415338"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Bluejacking - an attack that sends unsolicited messages to Bluetooth-enabled devices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Text messages, images, or sounds</a:t>
            </a:r>
          </a:p>
          <a:p>
            <a:pPr>
              <a:lnSpc>
                <a:spcPct val="100000"/>
              </a:lnSpc>
            </a:pPr>
            <a:r>
              <a:rPr lang="en-US" altLang="en-US" dirty="0">
                <a:solidFill>
                  <a:schemeClr val="tx1"/>
                </a:solidFill>
                <a:latin typeface="Arial" panose="020B0604020202020204" pitchFamily="34" charset="0"/>
                <a:cs typeface="Arial" panose="020B0604020202020204" pitchFamily="34" charset="0"/>
              </a:rPr>
              <a:t>Bluejacking is considered more annoying than harmful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data is </a:t>
            </a:r>
            <a:r>
              <a:rPr lang="en-US" altLang="en-US" sz="2000" dirty="0" smtClean="0">
                <a:solidFill>
                  <a:schemeClr val="tx1"/>
                </a:solidFill>
                <a:latin typeface="Arial" panose="020B0604020202020204" pitchFamily="34" charset="0"/>
                <a:cs typeface="Arial" panose="020B0604020202020204" pitchFamily="34" charset="0"/>
              </a:rPr>
              <a:t>stolen</a:t>
            </a:r>
          </a:p>
          <a:p>
            <a:pPr>
              <a:lnSpc>
                <a:spcPct val="100000"/>
              </a:lnSpc>
            </a:pPr>
            <a:r>
              <a:rPr lang="en-US" altLang="en-US" dirty="0">
                <a:solidFill>
                  <a:schemeClr val="tx1"/>
                </a:solidFill>
                <a:latin typeface="Arial" panose="020B0604020202020204" pitchFamily="34" charset="0"/>
                <a:cs typeface="Arial" panose="020B0604020202020204" pitchFamily="34" charset="0"/>
              </a:rPr>
              <a:t>Bluesnarfing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attack that accesses unauthorized information from a wireless device through a Bluetooth connection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Often between cell phones and laptops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copies e-mails, contacts, or other data by connecting to the Bluetooth device without owner’s </a:t>
            </a:r>
            <a:r>
              <a:rPr lang="en-US" altLang="en-US" sz="2000" dirty="0" smtClean="0">
                <a:solidFill>
                  <a:schemeClr val="tx1"/>
                </a:solidFill>
                <a:latin typeface="Arial" panose="020B0604020202020204" pitchFamily="34" charset="0"/>
                <a:cs typeface="Arial" panose="020B0604020202020204" pitchFamily="34" charset="0"/>
              </a:rPr>
              <a:t>knowledge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80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2296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Near Field Communication (</a:t>
            </a:r>
            <a:r>
              <a:rPr lang="en-US" sz="2800" b="1" dirty="0" smtClean="0">
                <a:solidFill>
                  <a:srgbClr val="0080A9"/>
                </a:solidFill>
                <a:latin typeface="Arial" panose="020B0604020202020204" pitchFamily="34" charset="0"/>
                <a:cs typeface="Arial" panose="020B0604020202020204" pitchFamily="34" charset="0"/>
              </a:rPr>
              <a:t>N</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F</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r>
              <a:rPr lang="en-US" sz="2800" b="1" dirty="0">
                <a:solidFill>
                  <a:srgbClr val="0080A9"/>
                </a:solidFill>
                <a:latin typeface="Arial" panose="020B0604020202020204" pitchFamily="34" charset="0"/>
                <a:cs typeface="Arial" panose="020B0604020202020204" pitchFamily="34" charset="0"/>
              </a:rPr>
              <a:t>) Attacks (1 of 4)</a:t>
            </a:r>
          </a:p>
        </p:txBody>
      </p:sp>
      <p:sp>
        <p:nvSpPr>
          <p:cNvPr id="3" name="Content Placeholder 2"/>
          <p:cNvSpPr>
            <a:spLocks noGrp="1"/>
          </p:cNvSpPr>
          <p:nvPr>
            <p:ph idx="1"/>
          </p:nvPr>
        </p:nvSpPr>
        <p:spPr>
          <a:xfrm>
            <a:off x="365125" y="1538818"/>
            <a:ext cx="8415338" cy="323165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Near field communication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set of standards </a:t>
            </a:r>
            <a:r>
              <a:rPr lang="en-US" altLang="en-US" sz="2000" dirty="0" smtClean="0">
                <a:solidFill>
                  <a:schemeClr val="tx1"/>
                </a:solidFill>
                <a:latin typeface="Arial" panose="020B0604020202020204" pitchFamily="34" charset="0"/>
                <a:cs typeface="Arial" panose="020B0604020202020204" pitchFamily="34" charset="0"/>
              </a:rPr>
              <a:t>used </a:t>
            </a:r>
            <a:r>
              <a:rPr lang="en-US" altLang="en-US" sz="2000" dirty="0">
                <a:solidFill>
                  <a:schemeClr val="tx1"/>
                </a:solidFill>
                <a:latin typeface="Arial" panose="020B0604020202020204" pitchFamily="34" charset="0"/>
                <a:cs typeface="Arial" panose="020B0604020202020204" pitchFamily="34" charset="0"/>
              </a:rPr>
              <a:t>to establish communication between devices in close proximity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Once devices are brought within 4 cm of each other or tapped together, two-way communication is established</a:t>
            </a:r>
          </a:p>
          <a:p>
            <a:pPr>
              <a:lnSpc>
                <a:spcPct val="100000"/>
              </a:lnSpc>
            </a:pPr>
            <a:r>
              <a:rPr lang="en-US" dirty="0" smtClean="0">
                <a:solidFill>
                  <a:schemeClr val="tx1"/>
                </a:solidFill>
                <a:latin typeface="Arial" panose="020B0604020202020204" pitchFamily="34" charset="0"/>
                <a:cs typeface="Arial" panose="020B0604020202020204" pitchFamily="34" charset="0"/>
              </a:rPr>
              <a:t>Devices using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a:t>
            </a:r>
            <a:r>
              <a:rPr lang="en-US" dirty="0" smtClean="0">
                <a:solidFill>
                  <a:schemeClr val="tx1"/>
                </a:solidFill>
                <a:latin typeface="Arial" panose="020B0604020202020204" pitchFamily="34" charset="0"/>
                <a:cs typeface="Arial" panose="020B0604020202020204" pitchFamily="34" charset="0"/>
              </a:rPr>
              <a:t> can be active or passive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Passive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t>
            </a:r>
            <a:r>
              <a:rPr lang="en-US" sz="2000" dirty="0" smtClean="0">
                <a:solidFill>
                  <a:schemeClr val="tx1"/>
                </a:solidFill>
                <a:latin typeface="Arial" panose="020B0604020202020204" pitchFamily="34" charset="0"/>
                <a:cs typeface="Arial" panose="020B0604020202020204" pitchFamily="34" charset="0"/>
              </a:rPr>
              <a:t> device – contains information that other devices can read but does not read or receive any information (example,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t>
            </a:r>
            <a:r>
              <a:rPr lang="en-US" sz="2000" dirty="0" smtClean="0">
                <a:solidFill>
                  <a:schemeClr val="tx1"/>
                </a:solidFill>
                <a:latin typeface="Arial" panose="020B0604020202020204" pitchFamily="34" charset="0"/>
                <a:cs typeface="Arial" panose="020B0604020202020204" pitchFamily="34" charset="0"/>
              </a:rPr>
              <a:t> tag)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Active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t>
            </a:r>
            <a:r>
              <a:rPr lang="en-US" sz="2000" dirty="0" smtClean="0">
                <a:solidFill>
                  <a:schemeClr val="tx1"/>
                </a:solidFill>
                <a:latin typeface="Arial" panose="020B0604020202020204" pitchFamily="34" charset="0"/>
                <a:cs typeface="Arial" panose="020B0604020202020204" pitchFamily="34" charset="0"/>
              </a:rPr>
              <a:t> device – can read information as well as transmit data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8504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2296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Near Field Communication (N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 Attacks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4)</a:t>
            </a:r>
          </a:p>
        </p:txBody>
      </p:sp>
      <p:pic>
        <p:nvPicPr>
          <p:cNvPr id="6" name="Picture 5" descr="Figure 8-2 N F C magnetic induction. An illustration shows the occurrence of N F C magnetic induction. The illustration shows the following labeled parts of an N F C magnetic induction: Interrogator with an antenna, and tag with an antenna. The magnetic induction happens between the magnetic fields created by the tag and the interroga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1916995"/>
            <a:ext cx="4644578" cy="3305556"/>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5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2296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Near Field Communication (N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 Attacks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Examples of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 </a:t>
            </a:r>
            <a:r>
              <a:rPr lang="en-US" altLang="en-US" dirty="0" smtClean="0">
                <a:solidFill>
                  <a:schemeClr val="tx1"/>
                </a:solidFill>
                <a:latin typeface="Arial" panose="020B0604020202020204" pitchFamily="34" charset="0"/>
                <a:cs typeface="Arial" panose="020B0604020202020204" pitchFamily="34" charset="0"/>
              </a:rPr>
              <a:t>uses: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Automobile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Entertainment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Office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Retail stores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Transportation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 devices are used in contactless payment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consumer can pay for a purchase by simply tapping a store’s payment terminal with their </a:t>
            </a:r>
            <a:r>
              <a:rPr lang="en-US" altLang="en-US" sz="2000" dirty="0" smtClean="0">
                <a:solidFill>
                  <a:schemeClr val="tx1"/>
                </a:solidFill>
                <a:latin typeface="Arial" panose="020B0604020202020204" pitchFamily="34" charset="0"/>
                <a:cs typeface="Arial" panose="020B0604020202020204" pitchFamily="34" charset="0"/>
              </a:rPr>
              <a:t>smartphone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66072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5"/>
  <p:tag name="MMPROD_UIDATA" val="&lt;database version=&quot;6.0&quot;&gt;&lt;object type=&quot;1&quot; unique_id=&quot;10001&quot;&gt;&lt;object type=&quot;8&quot; unique_id=&quot;11936&quot;&gt;&lt;/object&gt;&lt;object type=&quot;2&quot; unique_id=&quot;11937&quot;&gt;&lt;object type=&quot;3&quot; unique_id=&quot;11938&quot;&gt;&lt;property id=&quot;20148&quot; value=&quot;5&quot;/&gt;&lt;property id=&quot;20300&quot; value=&quot;Slide 1 - &amp;quot;CompTIA Security+ Guide to Network Security Fundamentals, Sixth Edition&amp;quot;&quot;/&gt;&lt;property id=&quot;20307&quot; value=&quot;360&quot;/&gt;&lt;/object&gt;&lt;object type=&quot;3&quot; unique_id=&quot;11939&quot;&gt;&lt;property id=&quot;20148&quot; value=&quot;5&quot;/&gt;&lt;property id=&quot;20300&quot; value=&quot;Slide 2 - &amp;quot;Objectives&amp;quot;&quot;/&gt;&lt;property id=&quot;20307&quot; value=&quot;257&quot;/&gt;&lt;/object&gt;&lt;object type=&quot;3&quot; unique_id=&quot;11940&quot;&gt;&lt;property id=&quot;20148&quot; value=&quot;5&quot;/&gt;&lt;property id=&quot;20300&quot; value=&quot;Slide 3 - &amp;quot;Wireless Attacks&amp;quot;&quot;/&gt;&lt;property id=&quot;20307&quot; value=&quot;310&quot;/&gt;&lt;/object&gt;&lt;object type=&quot;3&quot; unique_id=&quot;11941&quot;&gt;&lt;property id=&quot;20148&quot; value=&quot;5&quot;/&gt;&lt;property id=&quot;20300&quot; value=&quot;Slide 4 - &amp;quot;Bluetooth Attacks (1 of 3)&amp;quot;&quot;/&gt;&lt;property id=&quot;20307&quot; value=&quot;311&quot;/&gt;&lt;/object&gt;&lt;object type=&quot;3&quot; unique_id=&quot;11942&quot;&gt;&lt;property id=&quot;20148&quot; value=&quot;5&quot;/&gt;&lt;property id=&quot;20300&quot; value=&quot;Slide 5 - &amp;quot;Bluetooth Attacks (2 of 3)&amp;quot;&quot;/&gt;&lt;property id=&quot;20307&quot; value=&quot;312&quot;/&gt;&lt;/object&gt;&lt;object type=&quot;3&quot; unique_id=&quot;11943&quot;&gt;&lt;property id=&quot;20148&quot; value=&quot;5&quot;/&gt;&lt;property id=&quot;20300&quot; value=&quot;Slide 6 - &amp;quot;Bluetooth Attacks (3 of 3)&amp;quot;&quot;/&gt;&lt;property id=&quot;20307&quot; value=&quot;313&quot;/&gt;&lt;/object&gt;&lt;object type=&quot;3&quot; unique_id=&quot;11944&quot;&gt;&lt;property id=&quot;20148&quot; value=&quot;5&quot;/&gt;&lt;property id=&quot;20300&quot; value=&quot;Slide 7 - &amp;quot;Near Field Communication (N F C) Attacks (1 of 4)&amp;quot;&quot;/&gt;&lt;property id=&quot;20307&quot; value=&quot;314&quot;/&gt;&lt;/object&gt;&lt;object type=&quot;3&quot; unique_id=&quot;11945&quot;&gt;&lt;property id=&quot;20148&quot; value=&quot;5&quot;/&gt;&lt;property id=&quot;20300&quot; value=&quot;Slide 8 - &amp;quot;Near Field Communication (N F C) Attacks (2 of 4)&amp;quot;&quot;/&gt;&lt;property id=&quot;20307&quot; value=&quot;315&quot;/&gt;&lt;/object&gt;&lt;object type=&quot;3&quot; unique_id=&quot;11946&quot;&gt;&lt;property id=&quot;20148&quot; value=&quot;5&quot;/&gt;&lt;property id=&quot;20300&quot; value=&quot;Slide 9 - &amp;quot;Near Field Communication (N F C) Attacks (3 of 4)&amp;quot;&quot;/&gt;&lt;property id=&quot;20307&quot; value=&quot;316&quot;/&gt;&lt;/object&gt;&lt;object type=&quot;3&quot; unique_id=&quot;11947&quot;&gt;&lt;property id=&quot;20148&quot; value=&quot;5&quot;/&gt;&lt;property id=&quot;20300&quot; value=&quot;Slide 10 - &amp;quot;Near Field Communication (N F C) Attacks (4 of 4)&amp;quot;&quot;/&gt;&lt;property id=&quot;20307&quot; value=&quot;317&quot;/&gt;&lt;/object&gt;&lt;object type=&quot;3&quot; unique_id=&quot;11948&quot;&gt;&lt;property id=&quot;20148&quot; value=&quot;5&quot;/&gt;&lt;property id=&quot;20300&quot; value=&quot;Slide 11 - &amp;quot;Radio Frequency Identification (R F I D) Attacks (1 of 2)&amp;quot;&quot;/&gt;&lt;property id=&quot;20307&quot; value=&quot;318&quot;/&gt;&lt;/object&gt;&lt;object type=&quot;3&quot; unique_id=&quot;11949&quot;&gt;&lt;property id=&quot;20148&quot; value=&quot;5&quot;/&gt;&lt;property id=&quot;20300&quot; value=&quot;Slide 12 - &amp;quot;Radio Frequency Identification (R F I D) Attacks (2 of 2)&amp;quot;&quot;/&gt;&lt;property id=&quot;20307&quot; value=&quot;319&quot;/&gt;&lt;/object&gt;&lt;object type=&quot;3&quot; unique_id=&quot;11950&quot;&gt;&lt;property id=&quot;20148&quot; value=&quot;5&quot;/&gt;&lt;property id=&quot;20300&quot; value=&quot;Slide 13 - &amp;quot;Wireless Local Area Network Attacks&amp;quot;&quot;/&gt;&lt;property id=&quot;20307&quot; value=&quot;320&quot;/&gt;&lt;/object&gt;&lt;object type=&quot;3&quot; unique_id=&quot;11951&quot;&gt;&lt;property id=&quot;20148&quot; value=&quot;5&quot;/&gt;&lt;property id=&quot;20300&quot; value=&quot;Slide 14 - &amp;quot;IEEE WLANs (1 of 3)&amp;quot;&quot;/&gt;&lt;property id=&quot;20307&quot; value=&quot;321&quot;/&gt;&lt;/object&gt;&lt;object type=&quot;3&quot; unique_id=&quot;11952&quot;&gt;&lt;property id=&quot;20148&quot; value=&quot;5&quot;/&gt;&lt;property id=&quot;20300&quot; value=&quot;Slide 15 - &amp;quot;IEEE WLANs (2 of 3)&amp;quot;&quot;/&gt;&lt;property id=&quot;20307&quot; value=&quot;322&quot;/&gt;&lt;/object&gt;&lt;object type=&quot;3&quot; unique_id=&quot;11953&quot;&gt;&lt;property id=&quot;20148&quot; value=&quot;5&quot;/&gt;&lt;property id=&quot;20300&quot; value=&quot;Slide 16 - &amp;quot;IEEE WLANs (3 of 3)&amp;quot;&quot;/&gt;&lt;property id=&quot;20307&quot; value=&quot;323&quot;/&gt;&lt;/object&gt;&lt;object type=&quot;3&quot; unique_id=&quot;11954&quot;&gt;&lt;property id=&quot;20148&quot; value=&quot;5&quot;/&gt;&lt;property id=&quot;20300&quot; value=&quot;Slide 17 - &amp;quot;WLAN Hardware (1 of 3)&amp;quot;&quot;/&gt;&lt;property id=&quot;20307&quot; value=&quot;324&quot;/&gt;&lt;/object&gt;&lt;object type=&quot;3&quot; unique_id=&quot;11955&quot;&gt;&lt;property id=&quot;20148&quot; value=&quot;5&quot;/&gt;&lt;property id=&quot;20300&quot; value=&quot;Slide 18 - &amp;quot;WLAN Hardware (2 of 3)&amp;quot;&quot;/&gt;&lt;property id=&quot;20307&quot; value=&quot;326&quot;/&gt;&lt;/object&gt;&lt;object type=&quot;3&quot; unique_id=&quot;11956&quot;&gt;&lt;property id=&quot;20148&quot; value=&quot;5&quot;/&gt;&lt;property id=&quot;20300&quot; value=&quot;Slide 19 - &amp;quot;WLAN Hardware (3 of 3)&amp;quot;&quot;/&gt;&lt;property id=&quot;20307&quot; value=&quot;325&quot;/&gt;&lt;/object&gt;&lt;object type=&quot;3&quot; unique_id=&quot;11957&quot;&gt;&lt;property id=&quot;20148&quot; value=&quot;5&quot;/&gt;&lt;property id=&quot;20300&quot; value=&quot;Slide 20 - &amp;quot;WLAN Enterprise Attacks (1 of 7)&amp;quot;&quot;/&gt;&lt;property id=&quot;20307&quot; value=&quot;327&quot;/&gt;&lt;/object&gt;&lt;object type=&quot;3&quot; unique_id=&quot;11958&quot;&gt;&lt;property id=&quot;20148&quot; value=&quot;5&quot;/&gt;&lt;property id=&quot;20300&quot; value=&quot;Slide 21 - &amp;quot;WLAN Enterprise Attacks (2 of 7)&amp;quot;&quot;/&gt;&lt;property id=&quot;20307&quot; value=&quot;328&quot;/&gt;&lt;/object&gt;&lt;object type=&quot;3&quot; unique_id=&quot;11959&quot;&gt;&lt;property id=&quot;20148&quot; value=&quot;5&quot;/&gt;&lt;property id=&quot;20300&quot; value=&quot;Slide 22 - &amp;quot;WLAN Enterprise Attacks (3 of 7)&amp;quot;&quot;/&gt;&lt;property id=&quot;20307&quot; value=&quot;329&quot;/&gt;&lt;/object&gt;&lt;object type=&quot;3&quot; unique_id=&quot;11960&quot;&gt;&lt;property id=&quot;20148&quot; value=&quot;5&quot;/&gt;&lt;property id=&quot;20300&quot; value=&quot;Slide 23 - &amp;quot;WLAN Enterprise Attacks (4 of 7)&amp;quot;&quot;/&gt;&lt;property id=&quot;20307&quot; value=&quot;330&quot;/&gt;&lt;/object&gt;&lt;object type=&quot;3&quot; unique_id=&quot;11961&quot;&gt;&lt;property id=&quot;20148&quot; value=&quot;5&quot;/&gt;&lt;property id=&quot;20300&quot; value=&quot;Slide 24 - &amp;quot;WLAN Enterprise Attacks (5 of 7)&amp;quot;&quot;/&gt;&lt;property id=&quot;20307&quot; value=&quot;331&quot;/&gt;&lt;/object&gt;&lt;object type=&quot;3&quot; unique_id=&quot;11962&quot;&gt;&lt;property id=&quot;20148&quot; value=&quot;5&quot;/&gt;&lt;property id=&quot;20300&quot; value=&quot;Slide 25 - &amp;quot;WLAN Enterprise Attacks (6 of 7)&amp;quot;&quot;/&gt;&lt;property id=&quot;20307&quot; value=&quot;332&quot;/&gt;&lt;/object&gt;&lt;object type=&quot;3&quot; unique_id=&quot;11963&quot;&gt;&lt;property id=&quot;20148&quot; value=&quot;5&quot;/&gt;&lt;property id=&quot;20300&quot; value=&quot;Slide 26 - &amp;quot;WLAN Enterprise Attacks (7 of 7)&amp;quot;&quot;/&gt;&lt;property id=&quot;20307&quot; value=&quot;333&quot;/&gt;&lt;/object&gt;&lt;object type=&quot;3&quot; unique_id=&quot;11964&quot;&gt;&lt;property id=&quot;20148&quot; value=&quot;5&quot;/&gt;&lt;property id=&quot;20300&quot; value=&quot;Slide 27 - &amp;quot;Vulnerabilities of IEEE Wireless Security&amp;quot;&quot;/&gt;&lt;property id=&quot;20307&quot; value=&quot;334&quot;/&gt;&lt;/object&gt;&lt;object type=&quot;3&quot; unique_id=&quot;11965&quot;&gt;&lt;property id=&quot;20148&quot; value=&quot;5&quot;/&gt;&lt;property id=&quot;20300&quot; value=&quot;Slide 28 - &amp;quot;Wired Equivalent Privacy&amp;quot;&quot;/&gt;&lt;property id=&quot;20307&quot; value=&quot;335&quot;/&gt;&lt;/object&gt;&lt;object type=&quot;3&quot; unique_id=&quot;11966&quot;&gt;&lt;property id=&quot;20148&quot; value=&quot;5&quot;/&gt;&lt;property id=&quot;20300&quot; value=&quot;Slide 29 - &amp;quot;Wi-Fi Protected Setup&amp;quot;&quot;/&gt;&lt;property id=&quot;20307&quot; value=&quot;336&quot;/&gt;&lt;/object&gt;&lt;object type=&quot;3&quot; unique_id=&quot;11967&quot;&gt;&lt;property id=&quot;20148&quot; value=&quot;5&quot;/&gt;&lt;property id=&quot;20300&quot; value=&quot;Slide 30 - &amp;quot;MAC Address Filtering (1 of 3)&amp;quot;&quot;/&gt;&lt;property id=&quot;20307&quot; value=&quot;337&quot;/&gt;&lt;/object&gt;&lt;object type=&quot;3&quot; unique_id=&quot;11968&quot;&gt;&lt;property id=&quot;20148&quot; value=&quot;5&quot;/&gt;&lt;property id=&quot;20300&quot; value=&quot;Slide 31 - &amp;quot;MAC Address Filtering (2 of 3)&amp;quot;&quot;/&gt;&lt;property id=&quot;20307&quot; value=&quot;338&quot;/&gt;&lt;/object&gt;&lt;object type=&quot;3&quot; unique_id=&quot;11969&quot;&gt;&lt;property id=&quot;20148&quot; value=&quot;5&quot;/&gt;&lt;property id=&quot;20300&quot; value=&quot;Slide 32 - &amp;quot;MAC Address Filtering (3 of 3)&amp;quot;&quot;/&gt;&lt;property id=&quot;20307&quot; value=&quot;339&quot;/&gt;&lt;/object&gt;&lt;object type=&quot;3&quot; unique_id=&quot;11970&quot;&gt;&lt;property id=&quot;20148&quot; value=&quot;5&quot;/&gt;&lt;property id=&quot;20300&quot; value=&quot;Slide 33 - &amp;quot;S S ID Broadcasting&amp;quot;&quot;/&gt;&lt;property id=&quot;20307&quot; value=&quot;340&quot;/&gt;&lt;/object&gt;&lt;object type=&quot;3&quot; unique_id=&quot;11971&quot;&gt;&lt;property id=&quot;20148&quot; value=&quot;5&quot;/&gt;&lt;property id=&quot;20300&quot; value=&quot;Slide 34 - &amp;quot;Wireless Security Solutions&amp;quot;&quot;/&gt;&lt;property id=&quot;20307&quot; value=&quot;341&quot;/&gt;&lt;/object&gt;&lt;object type=&quot;3&quot; unique_id=&quot;11972&quot;&gt;&lt;property id=&quot;20148&quot; value=&quot;5&quot;/&gt;&lt;property id=&quot;20300&quot; value=&quot;Slide 35 - &amp;quot;Wi-Fi Protected Access (W P A)&amp;quot;&quot;/&gt;&lt;property id=&quot;20307&quot; value=&quot;342&quot;/&gt;&lt;/object&gt;&lt;object type=&quot;3&quot; unique_id=&quot;11973&quot;&gt;&lt;property id=&quot;20148&quot; value=&quot;5&quot;/&gt;&lt;property id=&quot;20300&quot; value=&quot;Slide 36 - &amp;quot;Temporal Key Integrity Protocol (T K I P) Encryption&amp;quot;&quot;/&gt;&lt;property id=&quot;20307&quot; value=&quot;343&quot;/&gt;&lt;/object&gt;&lt;object type=&quot;3&quot; unique_id=&quot;11974&quot;&gt;&lt;property id=&quot;20148&quot; value=&quot;5&quot;/&gt;&lt;property id=&quot;20300&quot; value=&quot;Slide 37 - &amp;quot;Preshared Key (P S K) Authentication&amp;quot;&quot;/&gt;&lt;property id=&quot;20307&quot; value=&quot;344&quot;/&gt;&lt;/object&gt;&lt;object type=&quot;3&quot; unique_id=&quot;11975&quot;&gt;&lt;property id=&quot;20148&quot; value=&quot;5&quot;/&gt;&lt;property id=&quot;20300&quot; value=&quot;Slide 38 - &amp;quot;WPA Vulnerabilities&amp;quot;&quot;/&gt;&lt;property id=&quot;20307&quot; value=&quot;345&quot;/&gt;&lt;/object&gt;&lt;object type=&quot;3&quot; unique_id=&quot;11976&quot;&gt;&lt;property id=&quot;20148&quot; value=&quot;5&quot;/&gt;&lt;property id=&quot;20300&quot; value=&quot;Slide 39 - &amp;quot;Wi-Fi Protected Access 2 (W P A 2)&amp;quot;&quot;/&gt;&lt;property id=&quot;20307&quot; value=&quot;346&quot;/&gt;&lt;/object&gt;&lt;object type=&quot;3&quot; unique_id=&quot;11977&quot;&gt;&lt;property id=&quot;20148&quot; value=&quot;5&quot;/&gt;&lt;property id=&quot;20300&quot; value=&quot;Slide 40 - &amp;quot;A E S-C C M P Encryption&amp;quot;&quot;/&gt;&lt;property id=&quot;20307&quot; value=&quot;347&quot;/&gt;&lt;/object&gt;&lt;object type=&quot;3&quot; unique_id=&quot;11978&quot;&gt;&lt;property id=&quot;20148&quot; value=&quot;5&quot;/&gt;&lt;property id=&quot;20300&quot; value=&quot;Slide 41 - &amp;quot;IEEE 802.1x Authentication (1 of 3)&amp;quot;&quot;/&gt;&lt;property id=&quot;20307&quot; value=&quot;348&quot;/&gt;&lt;/object&gt;&lt;object type=&quot;3&quot; unique_id=&quot;11979&quot;&gt;&lt;property id=&quot;20148&quot; value=&quot;5&quot;/&gt;&lt;property id=&quot;20300&quot; value=&quot;Slide 42 - &amp;quot;IEEE 802.1x Authentication (2 of 3)&amp;quot;&quot;/&gt;&lt;property id=&quot;20307&quot; value=&quot;349&quot;/&gt;&lt;/object&gt;&lt;object type=&quot;3&quot; unique_id=&quot;11980&quot;&gt;&lt;property id=&quot;20148&quot; value=&quot;5&quot;/&gt;&lt;property id=&quot;20300&quot; value=&quot;Slide 43 - &amp;quot;IEEE 802.1x Authentication (3 of 3)&amp;quot;&quot;/&gt;&lt;property id=&quot;20307&quot; value=&quot;350&quot;/&gt;&lt;/object&gt;&lt;object type=&quot;3&quot; unique_id=&quot;11981&quot;&gt;&lt;property id=&quot;20148&quot; value=&quot;5&quot;/&gt;&lt;property id=&quot;20300&quot; value=&quot;Slide 44 - &amp;quot;Additional Wireless Security Protections&amp;quot;&quot;/&gt;&lt;property id=&quot;20307&quot; value=&quot;351&quot;/&gt;&lt;/object&gt;&lt;object type=&quot;3&quot; unique_id=&quot;11982&quot;&gt;&lt;property id=&quot;20148&quot; value=&quot;5&quot;/&gt;&lt;property id=&quot;20300&quot; value=&quot;Slide 45 - &amp;quot;Rogue A P System Detection&amp;quot;&quot;/&gt;&lt;property id=&quot;20307&quot; value=&quot;352&quot;/&gt;&lt;/object&gt;&lt;object type=&quot;3&quot; unique_id=&quot;11983&quot;&gt;&lt;property id=&quot;20148&quot; value=&quot;5&quot;/&gt;&lt;property id=&quot;20300&quot; value=&quot;Slide 46 - &amp;quot;A P Type (1 of 4)&amp;quot;&quot;/&gt;&lt;property id=&quot;20307&quot; value=&quot;353&quot;/&gt;&lt;/object&gt;&lt;object type=&quot;3&quot; unique_id=&quot;11984&quot;&gt;&lt;property id=&quot;20148&quot; value=&quot;5&quot;/&gt;&lt;property id=&quot;20300&quot; value=&quot;Slide 47 - &amp;quot;A P Type (2 of 4)&amp;quot;&quot;/&gt;&lt;property id=&quot;20307&quot; value=&quot;354&quot;/&gt;&lt;/object&gt;&lt;object type=&quot;3&quot; unique_id=&quot;11985&quot;&gt;&lt;property id=&quot;20148&quot; value=&quot;5&quot;/&gt;&lt;property id=&quot;20300&quot; value=&quot;Slide 48 - &amp;quot;A P Type (3 of 4)&amp;quot;&quot;/&gt;&lt;property id=&quot;20307&quot; value=&quot;355&quot;/&gt;&lt;/object&gt;&lt;object type=&quot;3&quot; unique_id=&quot;11986&quot;&gt;&lt;property id=&quot;20148&quot; value=&quot;5&quot;/&gt;&lt;property id=&quot;20300&quot; value=&quot;Slide 49 - &amp;quot;A P Type (4 of 4)&amp;quot;&quot;/&gt;&lt;property id=&quot;20307&quot; value=&quot;356&quot;/&gt;&lt;/object&gt;&lt;object type=&quot;3&quot; unique_id=&quot;11987&quot;&gt;&lt;property id=&quot;20148&quot; value=&quot;5&quot;/&gt;&lt;property id=&quot;20300&quot; value=&quot;Slide 50 - &amp;quot;A P Configuration and Device Options (1 of 3)&amp;quot;&quot;/&gt;&lt;property id=&quot;20307&quot; value=&quot;357&quot;/&gt;&lt;/object&gt;&lt;object type=&quot;3&quot; unique_id=&quot;11988&quot;&gt;&lt;property id=&quot;20148&quot; value=&quot;5&quot;/&gt;&lt;property id=&quot;20300&quot; value=&quot;Slide 51 - &amp;quot;A P Configuration and Device Options (2 of 3)&amp;quot;&quot;/&gt;&lt;property id=&quot;20307&quot; value=&quot;358&quot;/&gt;&lt;/object&gt;&lt;object type=&quot;3&quot; unique_id=&quot;11989&quot;&gt;&lt;property id=&quot;20148&quot; value=&quot;5&quot;/&gt;&lt;property id=&quot;20300&quot; value=&quot;Slide 52 - &amp;quot;A P Configuration and Device Options (3 of 3)&amp;quot;&quot;/&gt;&lt;property id=&quot;20307&quot; value=&quot;359&quot;/&gt;&lt;/object&gt;&lt;object type=&quot;3&quot; unique_id=&quot;11990&quot;&gt;&lt;property id=&quot;20148&quot; value=&quot;5&quot;/&gt;&lt;property id=&quot;20300&quot; value=&quot;Slide 53 - &amp;quot;Chapter Summary (1 of 3)&amp;quot;&quot;/&gt;&lt;property id=&quot;20307&quot; value=&quot;307&quot;/&gt;&lt;/object&gt;&lt;object type=&quot;3&quot; unique_id=&quot;11991&quot;&gt;&lt;property id=&quot;20148&quot; value=&quot;5&quot;/&gt;&lt;property id=&quot;20300&quot; value=&quot;Slide 54 - &amp;quot;Chapter Summary (2 of 3)&amp;quot;&quot;/&gt;&lt;property id=&quot;20307&quot; value=&quot;308&quot;/&gt;&lt;/object&gt;&lt;object type=&quot;3&quot; unique_id=&quot;11992&quot;&gt;&lt;property id=&quot;20148&quot; value=&quot;5&quot;/&gt;&lt;property id=&quot;20300&quot; value=&quot;Slide 55 - &amp;quot;Chapter Summary (3 of 3)&amp;quot;&quot;/&gt;&lt;property id=&quot;20307&quot; value=&quot;309&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B88D5F-AC27-463D-863B-8020B0D93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a39b8-e83f-4f24-bd02-d0ecf56368c2"/>
    <ds:schemaRef ds:uri="6aa0805a-2da3-44c1-bf31-ae54d57bc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0CA9A0-0F08-4312-82F5-C0D31263CB2A}">
  <ds:schemaRefs>
    <ds:schemaRef ds:uri="http://schemas.microsoft.com/sharepoint/v3/contenttype/forms"/>
  </ds:schemaRefs>
</ds:datastoreItem>
</file>

<file path=customXml/itemProps3.xml><?xml version="1.0" encoding="utf-8"?>
<ds:datastoreItem xmlns:ds="http://schemas.openxmlformats.org/officeDocument/2006/customXml" ds:itemID="{8E04EC63-41C0-4E1F-81AB-BE99F2B6F20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26708</TotalTime>
  <Words>6402</Words>
  <Application>Microsoft Office PowerPoint</Application>
  <PresentationFormat>On-screen Show (4:3)</PresentationFormat>
  <Paragraphs>509</Paragraphs>
  <Slides>56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CompTIA Security+ Guide to Network Security Fundamentals, Sixth Edition</vt:lpstr>
      <vt:lpstr>Objectives</vt:lpstr>
      <vt:lpstr>Wireless Attacks</vt:lpstr>
      <vt:lpstr>Bluetooth Attacks (1 of 3)</vt:lpstr>
      <vt:lpstr>Bluetooth Attacks (2 of 3)</vt:lpstr>
      <vt:lpstr>Bluetooth Attacks (3 of 3)</vt:lpstr>
      <vt:lpstr>Near Field Communication (N F C) Attacks (1 of 4)</vt:lpstr>
      <vt:lpstr>Near Field Communication (N F C) Attacks (2 of 4)</vt:lpstr>
      <vt:lpstr>Near Field Communication (N F C) Attacks (3 of 4)</vt:lpstr>
      <vt:lpstr>Near Field Communication (N F C) Attacks (4 of 4)</vt:lpstr>
      <vt:lpstr>Radio Frequency Identification (R F I D) Attacks (1 of 2)</vt:lpstr>
      <vt:lpstr>Radio Frequency Identification (R F I D) Attacks (2 of 2)</vt:lpstr>
      <vt:lpstr>Wireless Local Area Network Attacks</vt:lpstr>
      <vt:lpstr>IEEE WLANs (1 of 3)</vt:lpstr>
      <vt:lpstr>IEEE WLANs (2 of 3)</vt:lpstr>
      <vt:lpstr>IEEE WLANs (3 of 3)</vt:lpstr>
      <vt:lpstr>WLAN Hardware (1 of 3)</vt:lpstr>
      <vt:lpstr>WLAN Hardware (2 of 3)</vt:lpstr>
      <vt:lpstr>WLAN Hardware (3 of 3)</vt:lpstr>
      <vt:lpstr>WLAN Enterprise Attacks (1 of 7)</vt:lpstr>
      <vt:lpstr>WLAN Enterprise Attacks (2 of 7)</vt:lpstr>
      <vt:lpstr>WLAN Enterprise Attacks (3 of 7)</vt:lpstr>
      <vt:lpstr>WLAN Enterprise Attacks (4 of 7)</vt:lpstr>
      <vt:lpstr>WLAN Enterprise Attacks (5 of 7)</vt:lpstr>
      <vt:lpstr>WLAN Enterprise Attacks (6 of 7)</vt:lpstr>
      <vt:lpstr>WLAN Enterprise Attacks (7 of 7)</vt:lpstr>
      <vt:lpstr>Vulnerabilities of IEEE Wireless Security</vt:lpstr>
      <vt:lpstr>Wired Equivalent Privacy</vt:lpstr>
      <vt:lpstr>Wi-Fi Protected Setup</vt:lpstr>
      <vt:lpstr>MAC Address Filtering (1 of 3)</vt:lpstr>
      <vt:lpstr>MAC Address Filtering (2 of 3)</vt:lpstr>
      <vt:lpstr>MAC Address Filtering (3 of 3)</vt:lpstr>
      <vt:lpstr>S S ID Broadcasting</vt:lpstr>
      <vt:lpstr>Wireless Security Solutions</vt:lpstr>
      <vt:lpstr>Wi-Fi Protected Access (W P A)</vt:lpstr>
      <vt:lpstr>Temporal Key Integrity Protocol (T K I P) Encryption</vt:lpstr>
      <vt:lpstr>Preshared Key (P S K) Authentication</vt:lpstr>
      <vt:lpstr>WPA Vulnerabilities</vt:lpstr>
      <vt:lpstr>Wi-Fi Protected Access 2 (W P A 2)</vt:lpstr>
      <vt:lpstr>A E S-C C M P Encryption</vt:lpstr>
      <vt:lpstr>IEEE 802.1x Authentication (1 of 3)</vt:lpstr>
      <vt:lpstr>IEEE 802.1x Authentication (2 of 3)</vt:lpstr>
      <vt:lpstr>IEEE 802.1x Authentication (3 of 3)</vt:lpstr>
      <vt:lpstr>Additional Wireless Security Protections</vt:lpstr>
      <vt:lpstr>Rogue A P System Detection</vt:lpstr>
      <vt:lpstr>A P Type (1 of 4)</vt:lpstr>
      <vt:lpstr>A P Type (2 of 4)</vt:lpstr>
      <vt:lpstr>A P Type (3 of 4)</vt:lpstr>
      <vt:lpstr>A P Type (4 of 4)</vt:lpstr>
      <vt:lpstr>A P Configuration and Device Options (1 of 3)</vt:lpstr>
      <vt:lpstr>A P Configuration and Device Options (2 of 3)</vt:lpstr>
      <vt:lpstr>A P Configuration and Device Options (3 of 3)</vt:lpstr>
      <vt:lpstr>Review Questions</vt:lpstr>
      <vt:lpstr>Chapter Summary (1 of 3)</vt:lpstr>
      <vt:lpstr>Chapter Summary (2 of 3)</vt:lpstr>
      <vt:lpstr>Chapter Summary (3 of 3)</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Hunnicutt CTR Ken</cp:lastModifiedBy>
  <cp:revision>876</cp:revision>
  <cp:lastPrinted>2010-11-12T17:54:40Z</cp:lastPrinted>
  <dcterms:created xsi:type="dcterms:W3CDTF">2007-02-15T20:50:52Z</dcterms:created>
  <dcterms:modified xsi:type="dcterms:W3CDTF">2020-06-19T11:31:28Z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