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4"/>
  </p:sldMasterIdLst>
  <p:notesMasterIdLst>
    <p:notesMasterId r:id="rId60"/>
  </p:notesMasterIdLst>
  <p:handoutMasterIdLst>
    <p:handoutMasterId r:id="rId61"/>
  </p:handoutMasterIdLst>
  <p:sldIdLst>
    <p:sldId id="358" r:id="rId5"/>
    <p:sldId id="257" r:id="rId6"/>
    <p:sldId id="310" r:id="rId7"/>
    <p:sldId id="311" r:id="rId8"/>
    <p:sldId id="312" r:id="rId9"/>
    <p:sldId id="323" r:id="rId10"/>
    <p:sldId id="313" r:id="rId11"/>
    <p:sldId id="314" r:id="rId12"/>
    <p:sldId id="315" r:id="rId13"/>
    <p:sldId id="316" r:id="rId14"/>
    <p:sldId id="317" r:id="rId15"/>
    <p:sldId id="318" r:id="rId16"/>
    <p:sldId id="320" r:id="rId17"/>
    <p:sldId id="319" r:id="rId18"/>
    <p:sldId id="321" r:id="rId19"/>
    <p:sldId id="322"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60" r:id="rId47"/>
    <p:sldId id="350" r:id="rId48"/>
    <p:sldId id="351" r:id="rId49"/>
    <p:sldId id="352" r:id="rId50"/>
    <p:sldId id="353" r:id="rId51"/>
    <p:sldId id="354" r:id="rId52"/>
    <p:sldId id="355" r:id="rId53"/>
    <p:sldId id="356" r:id="rId54"/>
    <p:sldId id="357" r:id="rId55"/>
    <p:sldId id="359" r:id="rId56"/>
    <p:sldId id="307" r:id="rId57"/>
    <p:sldId id="308" r:id="rId58"/>
    <p:sldId id="309" r:id="rId59"/>
  </p:sldIdLst>
  <p:sldSz cx="9144000" cy="6858000" type="screen4x3"/>
  <p:notesSz cx="9372600" cy="7086600"/>
  <p:custDataLst>
    <p:tags r:id="rId6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95" autoAdjust="0"/>
    <p:restoredTop sz="96279" autoAdjust="0"/>
  </p:normalViewPr>
  <p:slideViewPr>
    <p:cSldViewPr>
      <p:cViewPr>
        <p:scale>
          <a:sx n="81" d="100"/>
          <a:sy n="81" d="100"/>
        </p:scale>
        <p:origin x="-1506" y="72"/>
      </p:cViewPr>
      <p:guideLst>
        <p:guide orient="horz" pos="2160"/>
        <p:guide pos="2880"/>
      </p:guideLst>
    </p:cSldViewPr>
  </p:slideViewPr>
  <p:outlineViewPr>
    <p:cViewPr>
      <p:scale>
        <a:sx n="33" d="100"/>
        <a:sy n="33" d="100"/>
      </p:scale>
      <p:origin x="0" y="-4215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9/7/2018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9/7/2018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44847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396900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19544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4024482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53</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54</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55</a:t>
            </a:fld>
            <a:endParaRPr lang="en-US" dirty="0"/>
          </a:p>
        </p:txBody>
      </p:sp>
    </p:spTree>
    <p:extLst>
      <p:ext uri="{BB962C8B-B14F-4D97-AF65-F5344CB8AC3E}">
        <p14:creationId xmlns:p14="http://schemas.microsoft.com/office/powerpoint/2010/main" val="36669410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5.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stretch>
            <a:fillRect/>
          </a:stretch>
        </p:blipFill>
        <p:spPr>
          <a:xfrm>
            <a:off x="118720" y="6248400"/>
            <a:ext cx="1400289" cy="430858"/>
          </a:xfrm>
          <a:prstGeom prst="rect">
            <a:avLst/>
          </a:prstGeom>
        </p:spPr>
      </p:pic>
      <p:pic>
        <p:nvPicPr>
          <p:cNvPr id="18" name="Picture 1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CompTIA Security+ Guide to Network Security Fundamentals, </a:t>
            </a:r>
            <a:r>
              <a:rPr lang="en-US" b="1" dirty="0" smtClean="0">
                <a:solidFill>
                  <a:srgbClr val="0080A9"/>
                </a:solidFill>
                <a:latin typeface="Arial" panose="020B0604020202020204" pitchFamily="34" charset="0"/>
                <a:cs typeface="Arial" panose="020B0604020202020204" pitchFamily="34" charset="0"/>
              </a:rPr>
              <a:t>Sixth </a:t>
            </a:r>
            <a:r>
              <a:rPr lang="en-US" b="1" dirty="0">
                <a:solidFill>
                  <a:srgbClr val="0080A9"/>
                </a:solidFill>
                <a:latin typeface="Arial" panose="020B0604020202020204" pitchFamily="34" charset="0"/>
                <a:cs typeface="Arial" panose="020B0604020202020204" pitchFamily="34" charset="0"/>
              </a:rPr>
              <a:t>Edition</a:t>
            </a:r>
          </a:p>
        </p:txBody>
      </p:sp>
      <p:sp>
        <p:nvSpPr>
          <p:cNvPr id="3" name="Subtitle 2"/>
          <p:cNvSpPr>
            <a:spLocks noGrp="1"/>
          </p:cNvSpPr>
          <p:nvPr>
            <p:ph type="subTitle" idx="1"/>
          </p:nvPr>
        </p:nvSpPr>
        <p:spPr>
          <a:xfrm>
            <a:off x="698500" y="3352800"/>
            <a:ext cx="7747000" cy="797141"/>
          </a:xfrm>
        </p:spPr>
        <p:txBody>
          <a:bodyPr/>
          <a:lstStyle/>
          <a:p>
            <a:r>
              <a:rPr lang="en-US" sz="2200" b="1" dirty="0" smtClean="0">
                <a:solidFill>
                  <a:schemeClr val="tx1"/>
                </a:solidFill>
                <a:latin typeface="Arial" panose="020B0604020202020204" pitchFamily="34" charset="0"/>
                <a:cs typeface="Arial" panose="020B0604020202020204" pitchFamily="34" charset="0"/>
              </a:rPr>
              <a:t>Chapter 9</a:t>
            </a:r>
          </a:p>
          <a:p>
            <a:r>
              <a:rPr lang="en-US" sz="2200" dirty="0" smtClean="0">
                <a:solidFill>
                  <a:schemeClr val="tx1"/>
                </a:solidFill>
                <a:latin typeface="Arial" panose="020B0604020202020204" pitchFamily="34" charset="0"/>
                <a:cs typeface="Arial" panose="020B0604020202020204" pitchFamily="34" charset="0"/>
              </a:rPr>
              <a:t>Client and Application Security</a:t>
            </a:r>
            <a:endParaRPr 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45027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Securing the Operating System Software </a:t>
            </a:r>
          </a:p>
        </p:txBody>
      </p:sp>
      <p:graphicFrame>
        <p:nvGraphicFramePr>
          <p:cNvPr id="5" name="Table 4" descr="A table titled, types of o s s. The table has 6 rows and 3 columns. The columns have the following headings from left to right. O s type, uses, examples. The row entries are as follows. Row 1: o s type, network o s; uses, software that runs on a network device like a firewall, router, or switch; examples, cisco internetwork operating system, I o s, juniper junos, mikro tik router o s. Row 2: o s type, server o s; uses, operating system software that runs on a network server to provide resources to network users; examples, Microsoft windows server, apple macos server, red hat Linux. Row 3: o s type, workstation o s; uses, software that manages hardware and software on a client computer; examples, Microsoft windows, apple macos, Ubuntu Linux. Row 4: o s type, appliance o s; uses, o s in firmware that is designed to manage a specific device like a digital video recorder or video game console; examples, linpus Linux. Row 5: o s type, kiosk o s; uses, system and user interface software for an interactive kiosk; examples, Microsoft windows, Google chrome o s, apple I o s, instant web kiosk, kio ware, android. "/>
          <p:cNvGraphicFramePr>
            <a:graphicFrameLocks noGrp="1"/>
          </p:cNvGraphicFramePr>
          <p:nvPr>
            <p:extLst>
              <p:ext uri="{D42A27DB-BD31-4B8C-83A1-F6EECF244321}">
                <p14:modId xmlns:p14="http://schemas.microsoft.com/office/powerpoint/2010/main" val="1193267946"/>
              </p:ext>
            </p:extLst>
          </p:nvPr>
        </p:nvGraphicFramePr>
        <p:xfrm>
          <a:off x="1295400" y="1524000"/>
          <a:ext cx="7493000" cy="430944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3200400">
                  <a:extLst>
                    <a:ext uri="{9D8B030D-6E8A-4147-A177-3AD203B41FA5}">
                      <a16:colId xmlns:a16="http://schemas.microsoft.com/office/drawing/2014/main" xmlns="" val="20001"/>
                    </a:ext>
                  </a:extLst>
                </a:gridCol>
                <a:gridCol w="2768600">
                  <a:extLst>
                    <a:ext uri="{9D8B030D-6E8A-4147-A177-3AD203B41FA5}">
                      <a16:colId xmlns:a16="http://schemas.microsoft.com/office/drawing/2014/main" xmlns="" val="20002"/>
                    </a:ext>
                  </a:extLst>
                </a:gridCol>
              </a:tblGrid>
              <a:tr h="284096">
                <a:tc>
                  <a:txBody>
                    <a:bodyPr/>
                    <a:lstStyle/>
                    <a:p>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r>
                        <a:rPr lang="en-US" sz="1400" dirty="0" smtClean="0">
                          <a:solidFill>
                            <a:schemeClr val="tx1"/>
                          </a:solidFill>
                          <a:latin typeface="Arial" panose="020B0604020202020204" pitchFamily="34" charset="0"/>
                          <a:cs typeface="Arial" panose="020B0604020202020204" pitchFamily="34" charset="0"/>
                        </a:rPr>
                        <a:t> type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Uses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Examples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560409">
                <a:tc>
                  <a:txBody>
                    <a:bodyPr/>
                    <a:lstStyle/>
                    <a:p>
                      <a:r>
                        <a:rPr lang="en-US" sz="1400" dirty="0" smtClean="0">
                          <a:solidFill>
                            <a:schemeClr val="tx1"/>
                          </a:solidFill>
                          <a:latin typeface="Arial" panose="020B0604020202020204" pitchFamily="34" charset="0"/>
                          <a:cs typeface="Arial" panose="020B0604020202020204" pitchFamily="34" charset="0"/>
                        </a:rPr>
                        <a:t>Network</a:t>
                      </a:r>
                      <a:r>
                        <a:rPr lang="en-US" sz="1400" baseline="0" dirty="0" smtClean="0">
                          <a:solidFill>
                            <a:schemeClr val="tx1"/>
                          </a:solidFill>
                          <a:latin typeface="Arial" panose="020B0604020202020204" pitchFamily="34" charset="0"/>
                          <a:cs typeface="Arial" panose="020B0604020202020204" pitchFamily="34" charset="0"/>
                        </a:rPr>
                        <a:t> 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Software that runs on a network device like a firewall,</a:t>
                      </a:r>
                      <a:r>
                        <a:rPr lang="en-US" sz="1400" baseline="0" dirty="0" smtClean="0">
                          <a:solidFill>
                            <a:schemeClr val="tx1"/>
                          </a:solidFill>
                          <a:latin typeface="Arial" panose="020B0604020202020204" pitchFamily="34" charset="0"/>
                          <a:cs typeface="Arial" panose="020B0604020202020204" pitchFamily="34" charset="0"/>
                        </a:rPr>
                        <a:t> router, or switch</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Cisco</a:t>
                      </a:r>
                      <a:r>
                        <a:rPr lang="en-US" sz="1400" baseline="0" dirty="0" smtClean="0">
                          <a:solidFill>
                            <a:schemeClr val="tx1"/>
                          </a:solidFill>
                          <a:latin typeface="Arial" panose="020B0604020202020204" pitchFamily="34" charset="0"/>
                          <a:cs typeface="Arial" panose="020B0604020202020204" pitchFamily="34" charset="0"/>
                        </a:rPr>
                        <a:t> Internetwork 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 (I</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 Juniper JUN</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OS, MikroTik Router</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60409">
                <a:tc>
                  <a:txBody>
                    <a:bodyPr/>
                    <a:lstStyle/>
                    <a:p>
                      <a:r>
                        <a:rPr lang="en-US" sz="1400" dirty="0" smtClean="0">
                          <a:solidFill>
                            <a:schemeClr val="tx1"/>
                          </a:solidFill>
                          <a:latin typeface="Arial" panose="020B0604020202020204" pitchFamily="34" charset="0"/>
                          <a:cs typeface="Arial" panose="020B0604020202020204" pitchFamily="34" charset="0"/>
                        </a:rPr>
                        <a:t>Server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r>
                        <a:rPr lang="en-US" sz="1400" dirty="0" smtClean="0">
                          <a:solidFill>
                            <a:schemeClr val="tx1"/>
                          </a:solidFill>
                          <a:latin typeface="Arial" panose="020B0604020202020204" pitchFamily="34" charset="0"/>
                          <a:cs typeface="Arial" panose="020B0604020202020204" pitchFamily="34" charset="0"/>
                        </a:rPr>
                        <a:t> </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 software that runs on a network server to provide resources to network users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Microsoft</a:t>
                      </a:r>
                      <a:r>
                        <a:rPr lang="en-US" sz="1400" baseline="0" dirty="0" smtClean="0">
                          <a:solidFill>
                            <a:schemeClr val="tx1"/>
                          </a:solidFill>
                          <a:latin typeface="Arial" panose="020B0604020202020204" pitchFamily="34" charset="0"/>
                          <a:cs typeface="Arial" panose="020B0604020202020204" pitchFamily="34" charset="0"/>
                        </a:rPr>
                        <a:t> Windows Server, Apple mac</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 Server, Red Hat Linux</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96956">
                <a:tc>
                  <a:txBody>
                    <a:bodyPr/>
                    <a:lstStyle/>
                    <a:p>
                      <a:r>
                        <a:rPr lang="en-US" sz="1400" dirty="0" smtClean="0">
                          <a:solidFill>
                            <a:schemeClr val="tx1"/>
                          </a:solidFill>
                          <a:latin typeface="Arial" panose="020B0604020202020204" pitchFamily="34" charset="0"/>
                          <a:cs typeface="Arial" panose="020B0604020202020204" pitchFamily="34" charset="0"/>
                        </a:rPr>
                        <a:t>Workstation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Software that manages hardware and software</a:t>
                      </a:r>
                      <a:r>
                        <a:rPr lang="en-US" sz="1400" baseline="0" dirty="0" smtClean="0">
                          <a:solidFill>
                            <a:schemeClr val="tx1"/>
                          </a:solidFill>
                          <a:latin typeface="Arial" panose="020B0604020202020204" pitchFamily="34" charset="0"/>
                          <a:cs typeface="Arial" panose="020B0604020202020204" pitchFamily="34" charset="0"/>
                        </a:rPr>
                        <a:t> on a client computer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Microsoft Windows,</a:t>
                      </a:r>
                      <a:r>
                        <a:rPr lang="en-US" sz="1400" baseline="0" dirty="0" smtClean="0">
                          <a:solidFill>
                            <a:schemeClr val="tx1"/>
                          </a:solidFill>
                          <a:latin typeface="Arial" panose="020B0604020202020204" pitchFamily="34" charset="0"/>
                          <a:cs typeface="Arial" panose="020B0604020202020204" pitchFamily="34" charset="0"/>
                        </a:rPr>
                        <a:t> Apple mac</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OS, Ubuntu Linux</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723861">
                <a:tc>
                  <a:txBody>
                    <a:bodyPr/>
                    <a:lstStyle/>
                    <a:p>
                      <a:r>
                        <a:rPr lang="en-US" sz="1400" dirty="0" smtClean="0">
                          <a:solidFill>
                            <a:schemeClr val="tx1"/>
                          </a:solidFill>
                          <a:latin typeface="Arial" panose="020B0604020202020204" pitchFamily="34" charset="0"/>
                          <a:cs typeface="Arial" panose="020B0604020202020204" pitchFamily="34" charset="0"/>
                        </a:rPr>
                        <a:t>Appliance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r>
                        <a:rPr lang="en-US" sz="1400" dirty="0" smtClean="0">
                          <a:solidFill>
                            <a:schemeClr val="tx1"/>
                          </a:solidFill>
                          <a:latin typeface="Arial" panose="020B0604020202020204" pitchFamily="34" charset="0"/>
                          <a:cs typeface="Arial" panose="020B0604020202020204" pitchFamily="34" charset="0"/>
                        </a:rPr>
                        <a:t> in firmware that is designed to manage a specific device like a digital video recorder</a:t>
                      </a:r>
                      <a:r>
                        <a:rPr lang="en-US" sz="1400" baseline="0" dirty="0" smtClean="0">
                          <a:solidFill>
                            <a:schemeClr val="tx1"/>
                          </a:solidFill>
                          <a:latin typeface="Arial" panose="020B0604020202020204" pitchFamily="34" charset="0"/>
                          <a:cs typeface="Arial" panose="020B0604020202020204" pitchFamily="34" charset="0"/>
                        </a:rPr>
                        <a:t> or video game console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Linpus Linux</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723861">
                <a:tc>
                  <a:txBody>
                    <a:bodyPr/>
                    <a:lstStyle/>
                    <a:p>
                      <a:r>
                        <a:rPr lang="en-US" sz="1400" dirty="0" smtClean="0">
                          <a:solidFill>
                            <a:schemeClr val="tx1"/>
                          </a:solidFill>
                          <a:latin typeface="Arial" panose="020B0604020202020204" pitchFamily="34" charset="0"/>
                          <a:cs typeface="Arial" panose="020B0604020202020204" pitchFamily="34" charset="0"/>
                        </a:rPr>
                        <a:t>Kiosk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System and user interface</a:t>
                      </a:r>
                      <a:r>
                        <a:rPr lang="en-US" sz="1400" baseline="0" dirty="0" smtClean="0">
                          <a:solidFill>
                            <a:schemeClr val="tx1"/>
                          </a:solidFill>
                          <a:latin typeface="Arial" panose="020B0604020202020204" pitchFamily="34" charset="0"/>
                          <a:cs typeface="Arial" panose="020B0604020202020204" pitchFamily="34" charset="0"/>
                        </a:rPr>
                        <a:t> software for an interactive kiosk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Microsoft</a:t>
                      </a:r>
                      <a:r>
                        <a:rPr lang="en-US" sz="1400" baseline="0" dirty="0" smtClean="0">
                          <a:solidFill>
                            <a:schemeClr val="tx1"/>
                          </a:solidFill>
                          <a:latin typeface="Arial" panose="020B0604020202020204" pitchFamily="34" charset="0"/>
                          <a:cs typeface="Arial" panose="020B0604020202020204" pitchFamily="34" charset="0"/>
                        </a:rPr>
                        <a:t> Windows, Google Chrome 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 Apple i</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 Instant WebKiosk, KioWare (Android)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560409">
                <a:tc>
                  <a:txBody>
                    <a:bodyPr/>
                    <a:lstStyle/>
                    <a:p>
                      <a:r>
                        <a:rPr lang="en-US" sz="1400" dirty="0" smtClean="0">
                          <a:solidFill>
                            <a:schemeClr val="tx1"/>
                          </a:solidFill>
                          <a:latin typeface="Arial" panose="020B0604020202020204" pitchFamily="34" charset="0"/>
                          <a:cs typeface="Arial" panose="020B0604020202020204" pitchFamily="34" charset="0"/>
                        </a:rPr>
                        <a:t>Mobile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r>
                        <a:rPr lang="en-US" sz="1400" dirty="0" smtClean="0">
                          <a:solidFill>
                            <a:schemeClr val="tx1"/>
                          </a:solidFill>
                          <a:latin typeface="Arial" panose="020B0604020202020204" pitchFamily="34" charset="0"/>
                          <a:cs typeface="Arial" panose="020B0604020202020204" pitchFamily="34" charset="0"/>
                        </a:rPr>
                        <a:t> for mobile phones</a:t>
                      </a:r>
                      <a:r>
                        <a:rPr lang="en-US" sz="1400" baseline="0" dirty="0" smtClean="0">
                          <a:solidFill>
                            <a:schemeClr val="tx1"/>
                          </a:solidFill>
                          <a:latin typeface="Arial" panose="020B0604020202020204" pitchFamily="34" charset="0"/>
                          <a:cs typeface="Arial" panose="020B0604020202020204" pitchFamily="34" charset="0"/>
                        </a:rPr>
                        <a:t>, smartphones, tablets, and other handheld devices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Google Android,</a:t>
                      </a:r>
                      <a:r>
                        <a:rPr lang="en-US" sz="1400" baseline="0" dirty="0" smtClean="0">
                          <a:solidFill>
                            <a:schemeClr val="tx1"/>
                          </a:solidFill>
                          <a:latin typeface="Arial" panose="020B0604020202020204" pitchFamily="34" charset="0"/>
                          <a:cs typeface="Arial" panose="020B0604020202020204" pitchFamily="34" charset="0"/>
                        </a:rPr>
                        <a:t> Apple i</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O</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 Microsoft Windows Mobile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302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smtClean="0">
                <a:solidFill>
                  <a:srgbClr val="0080A9"/>
                </a:solidFill>
                <a:latin typeface="Arial" panose="020B0604020202020204" pitchFamily="34" charset="0"/>
                <a:ea typeface="+mn-ea"/>
                <a:cs typeface="Arial" panose="020B0604020202020204" pitchFamily="34" charset="0"/>
              </a:rPr>
              <a:t>O</a:t>
            </a:r>
            <a:r>
              <a:rPr lang="en-US" sz="100" b="1" dirty="0" smtClean="0">
                <a:solidFill>
                  <a:srgbClr val="0080A9"/>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S </a:t>
            </a:r>
            <a:r>
              <a:rPr lang="en-US" sz="2800" b="1" dirty="0">
                <a:solidFill>
                  <a:srgbClr val="0080A9"/>
                </a:solidFill>
                <a:latin typeface="Arial" panose="020B0604020202020204" pitchFamily="34" charset="0"/>
                <a:ea typeface="+mn-ea"/>
                <a:cs typeface="Arial" panose="020B0604020202020204" pitchFamily="34" charset="0"/>
              </a:rPr>
              <a:t>Security Configuration</a:t>
            </a:r>
          </a:p>
        </p:txBody>
      </p:sp>
      <p:sp>
        <p:nvSpPr>
          <p:cNvPr id="3" name="Content Placeholder 2"/>
          <p:cNvSpPr>
            <a:spLocks noGrp="1"/>
          </p:cNvSpPr>
          <p:nvPr>
            <p:ph idx="1"/>
          </p:nvPr>
        </p:nvSpPr>
        <p:spPr>
          <a:xfrm>
            <a:off x="365125" y="1538818"/>
            <a:ext cx="8245475" cy="384720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Typical </a:t>
            </a:r>
            <a:r>
              <a:rPr lang="en-US" dirty="0">
                <a:solidFill>
                  <a:schemeClr val="tx1"/>
                </a:solidFill>
                <a:latin typeface="Arial" panose="020B0604020202020204" pitchFamily="34" charset="0"/>
                <a:cs typeface="Arial" panose="020B0604020202020204" pitchFamily="34" charset="0"/>
              </a:rPr>
              <a:t>O</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S</a:t>
            </a:r>
            <a:r>
              <a:rPr lang="en-US" dirty="0" smtClean="0">
                <a:solidFill>
                  <a:schemeClr val="tx1"/>
                </a:solidFill>
                <a:latin typeface="Arial" panose="020B0604020202020204" pitchFamily="34" charset="0"/>
                <a:cs typeface="Arial" panose="020B0604020202020204" pitchFamily="34" charset="0"/>
              </a:rPr>
              <a:t> security configuration should include: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Disabling unnecessary ports and services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Disabling default accounts/passwords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Employing least functionality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Application whitelisting/blacklisting</a:t>
            </a:r>
          </a:p>
          <a:p>
            <a:pPr>
              <a:lnSpc>
                <a:spcPct val="100000"/>
              </a:lnSpc>
            </a:pPr>
            <a:r>
              <a:rPr lang="en-US" dirty="0" smtClean="0">
                <a:solidFill>
                  <a:schemeClr val="tx1"/>
                </a:solidFill>
                <a:latin typeface="Arial" panose="020B0604020202020204" pitchFamily="34" charset="0"/>
                <a:cs typeface="Arial" panose="020B0604020202020204" pitchFamily="34" charset="0"/>
              </a:rPr>
              <a:t>Instead of recreating the same security configuration on each computer</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Tools can be used to automate the process</a:t>
            </a:r>
          </a:p>
          <a:p>
            <a:pPr>
              <a:lnSpc>
                <a:spcPct val="100000"/>
              </a:lnSpc>
            </a:pPr>
            <a:r>
              <a:rPr lang="en-US" dirty="0" smtClean="0">
                <a:solidFill>
                  <a:schemeClr val="tx1"/>
                </a:solidFill>
                <a:latin typeface="Arial" panose="020B0604020202020204" pitchFamily="34" charset="0"/>
                <a:cs typeface="Arial" panose="020B0604020202020204" pitchFamily="34" charset="0"/>
              </a:rPr>
              <a:t>In Microsoft Windows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security template is a collection of security configuration settings that can be deployed to other devices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932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(1 of 5)</a:t>
            </a:r>
          </a:p>
        </p:txBody>
      </p:sp>
      <p:sp>
        <p:nvSpPr>
          <p:cNvPr id="3" name="Content Placeholder 2"/>
          <p:cNvSpPr>
            <a:spLocks noGrp="1"/>
          </p:cNvSpPr>
          <p:nvPr>
            <p:ph idx="1"/>
          </p:nvPr>
        </p:nvSpPr>
        <p:spPr>
          <a:xfrm>
            <a:off x="365125" y="1538818"/>
            <a:ext cx="8169275" cy="4385816"/>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Operating systems have increased in size and complexity</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New attack tools have made secure functions vulnerable</a:t>
            </a:r>
          </a:p>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Security patch </a:t>
            </a:r>
            <a:r>
              <a:rPr lang="en-US" altLang="en-US" dirty="0" smtClean="0">
                <a:solidFill>
                  <a:schemeClr val="tx1"/>
                </a:solidFill>
                <a:latin typeface="Arial" panose="020B0604020202020204" pitchFamily="34" charset="0"/>
                <a:cs typeface="Arial" panose="020B0604020202020204" pitchFamily="34" charset="0"/>
              </a:rPr>
              <a:t>- software security update to repair discovered vulnerabilities</a:t>
            </a:r>
          </a:p>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Feature update </a:t>
            </a:r>
            <a:r>
              <a:rPr lang="en-US" altLang="en-US" dirty="0" smtClean="0">
                <a:solidFill>
                  <a:schemeClr val="tx1"/>
                </a:solidFill>
                <a:latin typeface="Arial" panose="020B0604020202020204" pitchFamily="34" charset="0"/>
                <a:cs typeface="Arial" panose="020B0604020202020204" pitchFamily="34" charset="0"/>
              </a:rPr>
              <a:t>– includes enhancements to the software to provide new or expanded functionality</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Does not address security vulnerability</a:t>
            </a:r>
          </a:p>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Service pack </a:t>
            </a:r>
            <a:r>
              <a:rPr lang="en-US" altLang="en-US" dirty="0" smtClean="0">
                <a:solidFill>
                  <a:schemeClr val="tx1"/>
                </a:solidFill>
                <a:latin typeface="Arial" panose="020B0604020202020204" pitchFamily="34" charset="0"/>
                <a:cs typeface="Arial" panose="020B0604020202020204" pitchFamily="34" charset="0"/>
              </a:rPr>
              <a:t>- accumulates security updates and additional features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Patch management tools: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Tools for patch distribution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Patch reception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209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(2 of 5)</a:t>
            </a:r>
          </a:p>
        </p:txBody>
      </p:sp>
      <p:sp>
        <p:nvSpPr>
          <p:cNvPr id="3" name="Content Placeholder 2"/>
          <p:cNvSpPr>
            <a:spLocks noGrp="1"/>
          </p:cNvSpPr>
          <p:nvPr>
            <p:ph idx="1"/>
          </p:nvPr>
        </p:nvSpPr>
        <p:spPr>
          <a:xfrm>
            <a:off x="365125" y="1538818"/>
            <a:ext cx="8169275" cy="3554819"/>
          </a:xfrm>
        </p:spPr>
        <p:txBody>
          <a:bodyPr/>
          <a:lstStyle/>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Patch Distribution</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Patches can sometimes create new problems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Vendor should thoroughly test before deploying</a:t>
            </a:r>
          </a:p>
          <a:p>
            <a:pPr lvl="1">
              <a:lnSpc>
                <a:spcPct val="100000"/>
              </a:lnSpc>
            </a:pPr>
            <a:r>
              <a:rPr lang="en-US" altLang="en-US" b="1" dirty="0">
                <a:solidFill>
                  <a:schemeClr val="tx1"/>
                </a:solidFill>
                <a:latin typeface="Arial" panose="020B0604020202020204" pitchFamily="34" charset="0"/>
                <a:cs typeface="Arial" panose="020B0604020202020204" pitchFamily="34" charset="0"/>
              </a:rPr>
              <a:t>Automated patch update service</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Manage patches locally rather than rely on vendor’s online update service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Advantages of automated patch update service</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Downloading patches from a local server can save bandwidth and time</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Administrators </a:t>
            </a:r>
            <a:r>
              <a:rPr lang="en-US" altLang="en-US" sz="1800" dirty="0">
                <a:solidFill>
                  <a:schemeClr val="tx1"/>
                </a:solidFill>
                <a:latin typeface="Arial" panose="020B0604020202020204" pitchFamily="34" charset="0"/>
                <a:cs typeface="Arial" panose="020B0604020202020204" pitchFamily="34" charset="0"/>
              </a:rPr>
              <a:t>can </a:t>
            </a:r>
            <a:r>
              <a:rPr lang="en-US" altLang="en-US" sz="1800" dirty="0" smtClean="0">
                <a:solidFill>
                  <a:schemeClr val="tx1"/>
                </a:solidFill>
                <a:latin typeface="Arial" panose="020B0604020202020204" pitchFamily="34" charset="0"/>
                <a:cs typeface="Arial" panose="020B0604020202020204" pitchFamily="34" charset="0"/>
              </a:rPr>
              <a:t>approve or decline updates, force </a:t>
            </a:r>
            <a:r>
              <a:rPr lang="en-US" altLang="en-US" sz="1800" dirty="0">
                <a:solidFill>
                  <a:schemeClr val="tx1"/>
                </a:solidFill>
                <a:latin typeface="Arial" panose="020B0604020202020204" pitchFamily="34" charset="0"/>
                <a:cs typeface="Arial" panose="020B0604020202020204" pitchFamily="34" charset="0"/>
              </a:rPr>
              <a:t>updates to install by specific </a:t>
            </a:r>
            <a:r>
              <a:rPr lang="en-US" altLang="en-US" sz="1800" dirty="0" smtClean="0">
                <a:solidFill>
                  <a:schemeClr val="tx1"/>
                </a:solidFill>
                <a:latin typeface="Arial" panose="020B0604020202020204" pitchFamily="34" charset="0"/>
                <a:cs typeface="Arial" panose="020B0604020202020204" pitchFamily="34" charset="0"/>
              </a:rPr>
              <a:t>date, and obtain reports on what updates each computer needs</a:t>
            </a:r>
            <a:endParaRPr lang="en-US" altLang="en-US" sz="1800" dirty="0">
              <a:solidFill>
                <a:schemeClr val="tx1"/>
              </a:solidFill>
              <a:latin typeface="Arial" panose="020B0604020202020204" pitchFamily="34" charset="0"/>
              <a:cs typeface="Arial" panose="020B0604020202020204" pitchFamily="34" charset="0"/>
            </a:endParaRP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Administrators can approve updates for “detection” only; allows them to see which computers will require the update without actually installing </a:t>
            </a:r>
            <a:r>
              <a:rPr lang="en-US" altLang="en-US" sz="1800" dirty="0" smtClean="0">
                <a:solidFill>
                  <a:schemeClr val="tx1"/>
                </a:solidFill>
                <a:latin typeface="Arial" panose="020B0604020202020204" pitchFamily="34" charset="0"/>
                <a:cs typeface="Arial" panose="020B0604020202020204" pitchFamily="34" charset="0"/>
              </a:rPr>
              <a:t>it</a:t>
            </a:r>
            <a:endParaRPr 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5696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(3 of 5)</a:t>
            </a:r>
          </a:p>
        </p:txBody>
      </p:sp>
      <p:pic>
        <p:nvPicPr>
          <p:cNvPr id="5" name="Picture 4" descr="Figure 9-2 Automated patch update service. An illustration shows how an automated patch update service works. Vendor’s online update server is connects to an Automated Patch update server 1 through the Internet; Automated patch update server 1 connects to the automated patch update server 2; both the Automated patch update servers are connected to other comput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430713"/>
            <a:ext cx="4657344" cy="437388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92738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(4 of 5)</a:t>
            </a:r>
          </a:p>
        </p:txBody>
      </p:sp>
      <p:sp>
        <p:nvSpPr>
          <p:cNvPr id="3" name="Content Placeholder 2"/>
          <p:cNvSpPr>
            <a:spLocks noGrp="1"/>
          </p:cNvSpPr>
          <p:nvPr>
            <p:ph idx="1"/>
          </p:nvPr>
        </p:nvSpPr>
        <p:spPr>
          <a:xfrm>
            <a:off x="365125" y="1538818"/>
            <a:ext cx="8415338" cy="293926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Patch Reception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Today, patches are automatically downloaded and installed </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Ensures the software is always up-to-date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Microsoft changed its security update procedures and user options: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Forced updates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No selective updates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More efficient distribution</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Up-to-date resets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5331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Patch Management (5 of 5)</a:t>
            </a:r>
          </a:p>
        </p:txBody>
      </p:sp>
      <p:pic>
        <p:nvPicPr>
          <p:cNvPr id="6" name="Picture 5" descr="The screenshot shows the settings window. The left pane of the window contains the following options: home, update and security. The options under update and security are as follows: windows update, windows defender, backup, recovery, activation, for developers, and Windows insider program. The right pane display as the label, update status. The text below the label reads, your device is up to date. Last checked. Tod a, 7:11 a m. Below this, check for updates button is shown. Below this, the link update history is shown. Below this, the text which reads, good news! The windows 10 creators update is on its w a. Want to be one of the first to get it? Yes, show me how is shown. Below this, the label reads, update settings. The text below this label reads, available updates will be downloaded and installed automatically, except over metered connections, where charges m a apply. Below this, three options namely, change active hours, restart options, and advanced options are shown. The text below this reads, looking for info on the latest updates. The link reads, learn mo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3913" y="1473448"/>
            <a:ext cx="5149229" cy="4282493"/>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7826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(1 of 5)</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a:t>
            </a:r>
            <a:r>
              <a:rPr lang="en-US" altLang="en-US" dirty="0" smtClean="0">
                <a:solidFill>
                  <a:schemeClr val="tx1"/>
                </a:solidFill>
                <a:latin typeface="Arial" panose="020B0604020202020204" pitchFamily="34" charset="0"/>
                <a:cs typeface="Arial" panose="020B0604020202020204" pitchFamily="34" charset="0"/>
              </a:rPr>
              <a:t>ntimalware </a:t>
            </a:r>
            <a:r>
              <a:rPr lang="en-US" altLang="en-US" dirty="0">
                <a:solidFill>
                  <a:schemeClr val="tx1"/>
                </a:solidFill>
                <a:latin typeface="Arial" panose="020B0604020202020204" pitchFamily="34" charset="0"/>
                <a:cs typeface="Arial" panose="020B0604020202020204" pitchFamily="34" charset="0"/>
              </a:rPr>
              <a:t>software packages can provide added security</a:t>
            </a:r>
          </a:p>
          <a:p>
            <a:pPr>
              <a:lnSpc>
                <a:spcPct val="100000"/>
              </a:lnSpc>
            </a:pPr>
            <a:r>
              <a:rPr lang="en-US" altLang="en-US" dirty="0">
                <a:solidFill>
                  <a:schemeClr val="tx1"/>
                </a:solidFill>
                <a:latin typeface="Arial" panose="020B0604020202020204" pitchFamily="34" charset="0"/>
                <a:cs typeface="Arial" panose="020B0604020202020204" pitchFamily="34" charset="0"/>
              </a:rPr>
              <a:t>Antimalware software includes: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Antivirus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Antispam</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Antispyware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71019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(2 of 5)</a:t>
            </a:r>
          </a:p>
        </p:txBody>
      </p:sp>
      <p:sp>
        <p:nvSpPr>
          <p:cNvPr id="3" name="Content Placeholder 2"/>
          <p:cNvSpPr>
            <a:spLocks noGrp="1"/>
          </p:cNvSpPr>
          <p:nvPr>
            <p:ph idx="1"/>
          </p:nvPr>
        </p:nvSpPr>
        <p:spPr>
          <a:xfrm>
            <a:off x="365125" y="1538818"/>
            <a:ext cx="8415338" cy="4539704"/>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Antivirus (</a:t>
            </a:r>
            <a:r>
              <a:rPr lang="en-US" altLang="en-US" b="1" dirty="0" smtClean="0">
                <a:solidFill>
                  <a:schemeClr val="tx1"/>
                </a:solidFill>
                <a:latin typeface="Arial" panose="020B0604020202020204" pitchFamily="34" charset="0"/>
                <a:cs typeface="Arial" panose="020B0604020202020204" pitchFamily="34" charset="0"/>
              </a:rPr>
              <a:t>A</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V</a:t>
            </a:r>
            <a:r>
              <a:rPr lang="en-US" altLang="en-US" b="1"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 Software that examines a computer for infections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Scans new documents that might contain viruses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Searches for known virus patterns</a:t>
            </a:r>
          </a:p>
          <a:p>
            <a:pPr>
              <a:lnSpc>
                <a:spcPct val="100000"/>
              </a:lnSpc>
            </a:pPr>
            <a:r>
              <a:rPr lang="en-US" altLang="en-US" dirty="0">
                <a:solidFill>
                  <a:schemeClr val="tx1"/>
                </a:solidFill>
                <a:latin typeface="Arial" panose="020B0604020202020204" pitchFamily="34" charset="0"/>
                <a:cs typeface="Arial" panose="020B0604020202020204" pitchFamily="34" charset="0"/>
              </a:rPr>
              <a:t>Weakness of anti-virus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Vendor must continually search for new viruses, update and distribute signature files to users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newer approach to </a:t>
            </a: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V</a:t>
            </a:r>
            <a:r>
              <a:rPr lang="en-US" altLang="en-US" dirty="0" smtClean="0">
                <a:solidFill>
                  <a:schemeClr val="tx1"/>
                </a:solidFill>
                <a:latin typeface="Arial" panose="020B0604020202020204" pitchFamily="34" charset="0"/>
                <a:cs typeface="Arial" panose="020B0604020202020204" pitchFamily="34" charset="0"/>
              </a:rPr>
              <a:t> is heuristic monitoring (called dynamic analysis)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Uses a variety of techniques to spot characteristics of a virus instead of attempting to make matches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One </a:t>
            </a:r>
            <a:r>
              <a:rPr lang="en-US" altLang="en-US"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V</a:t>
            </a:r>
            <a:r>
              <a:rPr lang="en-US" altLang="en-US" dirty="0" smtClean="0">
                <a:solidFill>
                  <a:schemeClr val="tx1"/>
                </a:solidFill>
                <a:latin typeface="Arial" panose="020B0604020202020204" pitchFamily="34" charset="0"/>
                <a:cs typeface="Arial" panose="020B0604020202020204" pitchFamily="34" charset="0"/>
              </a:rPr>
              <a:t> heuristic monitoring technique: </a:t>
            </a:r>
            <a:r>
              <a:rPr lang="en-US" altLang="en-US" b="1" dirty="0">
                <a:solidFill>
                  <a:schemeClr val="tx1"/>
                </a:solidFill>
                <a:latin typeface="Arial" panose="020B0604020202020204" pitchFamily="34" charset="0"/>
                <a:cs typeface="Arial" panose="020B0604020202020204" pitchFamily="34" charset="0"/>
              </a:rPr>
              <a:t>code emulation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Questionable code is executed in virtual environment to determine if it is a </a:t>
            </a:r>
            <a:r>
              <a:rPr lang="en-US" altLang="en-US" sz="2000" dirty="0" smtClean="0">
                <a:solidFill>
                  <a:schemeClr val="tx1"/>
                </a:solidFill>
                <a:latin typeface="Arial" panose="020B0604020202020204" pitchFamily="34" charset="0"/>
                <a:cs typeface="Arial" panose="020B0604020202020204" pitchFamily="34" charset="0"/>
              </a:rPr>
              <a:t>virus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25821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(3 of 5)</a:t>
            </a:r>
          </a:p>
        </p:txBody>
      </p:sp>
      <p:sp>
        <p:nvSpPr>
          <p:cNvPr id="3" name="Content Placeholder 2"/>
          <p:cNvSpPr>
            <a:spLocks noGrp="1"/>
          </p:cNvSpPr>
          <p:nvPr>
            <p:ph idx="1"/>
          </p:nvPr>
        </p:nvSpPr>
        <p:spPr>
          <a:xfrm>
            <a:off x="365125" y="1538818"/>
            <a:ext cx="8245475" cy="4124206"/>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Antispam</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Mail gateway – monitors emails for spam and other unwanted content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Some spam can slip through</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Antispam filtering software traps spam</a:t>
            </a:r>
          </a:p>
          <a:p>
            <a:pPr>
              <a:lnSpc>
                <a:spcPct val="100000"/>
              </a:lnSpc>
            </a:pPr>
            <a:r>
              <a:rPr lang="en-US" altLang="en-US" dirty="0">
                <a:solidFill>
                  <a:schemeClr val="tx1"/>
                </a:solidFill>
                <a:latin typeface="Arial" panose="020B0604020202020204" pitchFamily="34" charset="0"/>
                <a:cs typeface="Arial" panose="020B0604020202020204" pitchFamily="34" charset="0"/>
              </a:rPr>
              <a:t>Spam filtering methods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Create </a:t>
            </a:r>
            <a:r>
              <a:rPr lang="en-US" altLang="en-US" sz="2000" dirty="0">
                <a:solidFill>
                  <a:schemeClr val="tx1"/>
                </a:solidFill>
                <a:latin typeface="Arial" panose="020B0604020202020204" pitchFamily="34" charset="0"/>
                <a:cs typeface="Arial" panose="020B0604020202020204" pitchFamily="34" charset="0"/>
              </a:rPr>
              <a:t>a list of approved and nonapproved senders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Blacklist - nonapproved senders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Whitelist - approved senders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Blocking certain file attachment </a:t>
            </a:r>
            <a:r>
              <a:rPr lang="en-US" altLang="en-US" sz="2000" dirty="0" smtClean="0">
                <a:solidFill>
                  <a:schemeClr val="tx1"/>
                </a:solidFill>
                <a:latin typeface="Arial" panose="020B0604020202020204" pitchFamily="34" charset="0"/>
                <a:cs typeface="Arial" panose="020B0604020202020204" pitchFamily="34" charset="0"/>
              </a:rPr>
              <a:t>types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Bayesian filtering - divides email messages into two piles: spam and </a:t>
            </a:r>
            <a:r>
              <a:rPr lang="en-US" altLang="en-US" sz="2000" dirty="0" smtClean="0">
                <a:solidFill>
                  <a:schemeClr val="tx1"/>
                </a:solidFill>
                <a:latin typeface="Arial" panose="020B0604020202020204" pitchFamily="34" charset="0"/>
                <a:cs typeface="Arial" panose="020B0604020202020204" pitchFamily="34" charset="0"/>
              </a:rPr>
              <a:t>nonspam</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897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12030"/>
            <a:ext cx="6172200" cy="409343"/>
          </a:xfrm>
        </p:spPr>
        <p:txBody>
          <a:bodyPr/>
          <a:lstStyle/>
          <a:p>
            <a:pPr>
              <a:lnSpc>
                <a:spcPct val="95000"/>
              </a:lnSpc>
              <a:spcBef>
                <a:spcPts val="1200"/>
              </a:spcBef>
              <a:buClr>
                <a:schemeClr val="accent2"/>
              </a:buClr>
            </a:pPr>
            <a:r>
              <a:rPr lang="en-US" b="1" dirty="0">
                <a:solidFill>
                  <a:srgbClr val="0080A9"/>
                </a:solidFill>
                <a:latin typeface="Arial" panose="020B0604020202020204" pitchFamily="34" charset="0"/>
                <a:ea typeface="+mn-ea"/>
                <a:cs typeface="Arial" panose="020B0604020202020204" pitchFamily="34" charset="0"/>
              </a:rPr>
              <a:t>Objectives</a:t>
            </a:r>
          </a:p>
        </p:txBody>
      </p:sp>
      <p:sp>
        <p:nvSpPr>
          <p:cNvPr id="3" name="Text Placeholder 2"/>
          <p:cNvSpPr>
            <a:spLocks noGrp="1"/>
          </p:cNvSpPr>
          <p:nvPr>
            <p:ph type="body" idx="1"/>
          </p:nvPr>
        </p:nvSpPr>
        <p:spPr>
          <a:xfrm>
            <a:off x="2641600" y="2942670"/>
            <a:ext cx="6172200" cy="1477328"/>
          </a:xfrm>
        </p:spPr>
        <p:txBody>
          <a:bodyPr/>
          <a:lstStyle/>
          <a:p>
            <a:r>
              <a:rPr lang="en-US" altLang="en-US" sz="2000" b="1" dirty="0">
                <a:solidFill>
                  <a:srgbClr val="0080A9"/>
                </a:solidFill>
                <a:latin typeface="Arial" panose="020B0604020202020204" pitchFamily="34" charset="0"/>
                <a:cs typeface="Arial" panose="020B0604020202020204" pitchFamily="34" charset="0"/>
              </a:rPr>
              <a:t>9.1 </a:t>
            </a:r>
            <a:r>
              <a:rPr lang="en-US" altLang="en-US" sz="2000" dirty="0">
                <a:solidFill>
                  <a:schemeClr val="tx1"/>
                </a:solidFill>
                <a:latin typeface="Arial" panose="020B0604020202020204" pitchFamily="34" charset="0"/>
                <a:cs typeface="Arial" panose="020B0604020202020204" pitchFamily="34" charset="0"/>
              </a:rPr>
              <a:t>List the steps for securing a client device</a:t>
            </a:r>
          </a:p>
          <a:p>
            <a:r>
              <a:rPr lang="en-US" altLang="en-US" sz="2000" b="1" dirty="0">
                <a:solidFill>
                  <a:srgbClr val="0080A9"/>
                </a:solidFill>
                <a:latin typeface="Arial" panose="020B0604020202020204" pitchFamily="34" charset="0"/>
                <a:cs typeface="Arial" panose="020B0604020202020204" pitchFamily="34" charset="0"/>
              </a:rPr>
              <a:t>9.2 </a:t>
            </a:r>
            <a:r>
              <a:rPr lang="en-US" altLang="en-US" sz="2000" dirty="0">
                <a:solidFill>
                  <a:schemeClr val="tx1"/>
                </a:solidFill>
                <a:latin typeface="Arial" panose="020B0604020202020204" pitchFamily="34" charset="0"/>
                <a:cs typeface="Arial" panose="020B0604020202020204" pitchFamily="34" charset="0"/>
              </a:rPr>
              <a:t>Define application security</a:t>
            </a:r>
          </a:p>
          <a:p>
            <a:r>
              <a:rPr lang="en-US" altLang="en-US" sz="2000" b="1" dirty="0">
                <a:solidFill>
                  <a:srgbClr val="0080A9"/>
                </a:solidFill>
                <a:latin typeface="Arial" panose="020B0604020202020204" pitchFamily="34" charset="0"/>
                <a:cs typeface="Arial" panose="020B0604020202020204" pitchFamily="34" charset="0"/>
              </a:rPr>
              <a:t>9.3 </a:t>
            </a:r>
            <a:r>
              <a:rPr lang="en-US" altLang="en-US" sz="2000" dirty="0">
                <a:solidFill>
                  <a:schemeClr val="tx1"/>
                </a:solidFill>
                <a:latin typeface="Arial" panose="020B0604020202020204" pitchFamily="34" charset="0"/>
                <a:cs typeface="Arial" panose="020B0604020202020204" pitchFamily="34" charset="0"/>
              </a:rPr>
              <a:t>Explain how physical security can be used for protection</a:t>
            </a:r>
          </a:p>
        </p:txBody>
      </p:sp>
      <p:sp>
        <p:nvSpPr>
          <p:cNvPr id="4" name="Footer Placeholder 3"/>
          <p:cNvSpPr>
            <a:spLocks noGrp="1"/>
          </p:cNvSpPr>
          <p:nvPr>
            <p:ph type="ftr" sz="quarter" idx="10"/>
          </p:nvPr>
        </p:nvSpPr>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(4 of 5)</a:t>
            </a:r>
          </a:p>
        </p:txBody>
      </p:sp>
      <p:sp>
        <p:nvSpPr>
          <p:cNvPr id="3" name="Content Placeholder 2"/>
          <p:cNvSpPr>
            <a:spLocks noGrp="1"/>
          </p:cNvSpPr>
          <p:nvPr>
            <p:ph idx="1"/>
          </p:nvPr>
        </p:nvSpPr>
        <p:spPr>
          <a:xfrm>
            <a:off x="365125" y="1538818"/>
            <a:ext cx="7559675" cy="3539430"/>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Antispyware </a:t>
            </a:r>
            <a:r>
              <a:rPr lang="en-US" altLang="en-US" dirty="0">
                <a:solidFill>
                  <a:schemeClr val="tx1"/>
                </a:solidFill>
                <a:latin typeface="Arial" panose="020B0604020202020204" pitchFamily="34" charset="0"/>
                <a:cs typeface="Arial" panose="020B0604020202020204" pitchFamily="34" charset="0"/>
              </a:rPr>
              <a:t>- helps prevent computers from becoming infected by different types of spyware</a:t>
            </a:r>
          </a:p>
          <a:p>
            <a:pPr lvl="1">
              <a:lnSpc>
                <a:spcPct val="100000"/>
              </a:lnSpc>
            </a:pPr>
            <a:r>
              <a:rPr lang="en-US" altLang="en-US" sz="2000" b="1" dirty="0" smtClean="0">
                <a:solidFill>
                  <a:schemeClr val="tx1"/>
                </a:solidFill>
                <a:latin typeface="Arial" panose="020B0604020202020204" pitchFamily="34" charset="0"/>
                <a:cs typeface="Arial" panose="020B0604020202020204" pitchFamily="34" charset="0"/>
              </a:rPr>
              <a:t>Pop-up</a:t>
            </a:r>
            <a:r>
              <a:rPr lang="en-US" altLang="en-US" sz="2000" i="1" dirty="0" smtClean="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 small window appearing over Web site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Usually created by advertisers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Pop-up blockers </a:t>
            </a:r>
            <a:r>
              <a:rPr lang="en-US" altLang="en-US" sz="2000" dirty="0">
                <a:solidFill>
                  <a:schemeClr val="tx1"/>
                </a:solidFill>
                <a:latin typeface="Arial" panose="020B0604020202020204" pitchFamily="34" charset="0"/>
                <a:cs typeface="Arial" panose="020B0604020202020204" pitchFamily="34" charset="0"/>
              </a:rPr>
              <a:t>- a separate program as part of anti-spyware package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Incorporated within a browser</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Allows user to limit or block most pop-ups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Alert can be displayed in the browser</a:t>
            </a:r>
          </a:p>
          <a:p>
            <a:pPr lvl="3">
              <a:lnSpc>
                <a:spcPct val="100000"/>
              </a:lnSpc>
            </a:pPr>
            <a:r>
              <a:rPr lang="en-US" altLang="en-US" sz="2000" dirty="0">
                <a:solidFill>
                  <a:schemeClr val="tx1"/>
                </a:solidFill>
                <a:latin typeface="Arial" panose="020B0604020202020204" pitchFamily="34" charset="0"/>
                <a:cs typeface="Arial" panose="020B0604020202020204" pitchFamily="34" charset="0"/>
              </a:rPr>
              <a:t>Gives user option to display </a:t>
            </a:r>
            <a:r>
              <a:rPr lang="en-US" altLang="en-US" sz="2000" dirty="0" smtClean="0">
                <a:solidFill>
                  <a:schemeClr val="tx1"/>
                </a:solidFill>
                <a:latin typeface="Arial" panose="020B0604020202020204" pitchFamily="34" charset="0"/>
                <a:cs typeface="Arial" panose="020B0604020202020204" pitchFamily="34" charset="0"/>
              </a:rPr>
              <a:t>pop-up</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93005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Antimalware (5 of 5)</a:t>
            </a:r>
          </a:p>
        </p:txBody>
      </p:sp>
      <p:sp>
        <p:nvSpPr>
          <p:cNvPr id="3" name="Content Placeholder 2"/>
          <p:cNvSpPr>
            <a:spLocks noGrp="1"/>
          </p:cNvSpPr>
          <p:nvPr>
            <p:ph idx="1"/>
          </p:nvPr>
        </p:nvSpPr>
        <p:spPr>
          <a:xfrm>
            <a:off x="365125" y="1538818"/>
            <a:ext cx="8245475" cy="1384995"/>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Trusted 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p>
          <a:p>
            <a:pPr lvl="1">
              <a:lnSpc>
                <a:spcPct val="100000"/>
              </a:lnSpc>
            </a:pPr>
            <a:r>
              <a:rPr lang="en-US" altLang="en-US" sz="2000" b="1" dirty="0" smtClean="0">
                <a:solidFill>
                  <a:schemeClr val="tx1"/>
                </a:solidFill>
                <a:latin typeface="Arial" panose="020B0604020202020204" pitchFamily="34" charset="0"/>
                <a:cs typeface="Arial" panose="020B0604020202020204" pitchFamily="34" charset="0"/>
              </a:rPr>
              <a:t>O</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S </a:t>
            </a:r>
            <a:r>
              <a:rPr lang="en-US" altLang="en-US" sz="2000" b="1" dirty="0">
                <a:solidFill>
                  <a:schemeClr val="tx1"/>
                </a:solidFill>
                <a:latin typeface="Arial" panose="020B0604020202020204" pitchFamily="34" charset="0"/>
                <a:cs typeface="Arial" panose="020B0604020202020204" pitchFamily="34" charset="0"/>
              </a:rPr>
              <a:t>hardening </a:t>
            </a:r>
            <a:r>
              <a:rPr lang="en-US" altLang="en-US" sz="2000" dirty="0">
                <a:solidFill>
                  <a:schemeClr val="tx1"/>
                </a:solidFill>
                <a:latin typeface="Arial" panose="020B0604020202020204" pitchFamily="34" charset="0"/>
                <a:cs typeface="Arial" panose="020B0604020202020204" pitchFamily="34" charset="0"/>
              </a:rPr>
              <a:t>- tightening security during the design and coding of the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Trusted </a:t>
            </a:r>
            <a:r>
              <a:rPr lang="en-US" altLang="en-US" sz="2000" b="1" dirty="0" smtClean="0">
                <a:solidFill>
                  <a:schemeClr val="tx1"/>
                </a:solidFill>
                <a:latin typeface="Arial" panose="020B0604020202020204" pitchFamily="34" charset="0"/>
                <a:cs typeface="Arial" panose="020B0604020202020204" pitchFamily="34" charset="0"/>
              </a:rPr>
              <a:t>O</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 an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that has been designed through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hardening</a:t>
            </a:r>
            <a:endParaRPr lang="en-US" sz="2000" dirty="0">
              <a:solidFill>
                <a:schemeClr val="tx1"/>
              </a:solidFill>
              <a:latin typeface="Arial" panose="020B0604020202020204" pitchFamily="34" charset="0"/>
              <a:cs typeface="Arial" panose="020B0604020202020204" pitchFamily="34" charset="0"/>
            </a:endParaRPr>
          </a:p>
        </p:txBody>
      </p:sp>
      <p:graphicFrame>
        <p:nvGraphicFramePr>
          <p:cNvPr id="5" name="Table 4" descr="A table titled, trusted o s hardening techniques. The table has 4 rows and 2 columns. The columns have the following headings from left to right. Trusted o s hardening technique, explanation. The row entries are as follows. Row 1: trusted o s hardening technique, least privilege; explanation, remove all supervisor or administrator accounts that can bypass security settings and instead split privileges into smaller units to provide the least-privileged unit to a user or process. Row 2: trusted o s hardening technique, reduce capabilities; explanation, significantly restrict what resources can be accessed and by whom. Row 3: trusted o s hardening technique, read-only file system; explanation, important operating system files cannot be changed. Row 4: trusted o s hardening technique, kernel pruning; explanation, remove all unnecessary features that may compromise an operating system."/>
          <p:cNvGraphicFramePr>
            <a:graphicFrameLocks noGrp="1"/>
          </p:cNvGraphicFramePr>
          <p:nvPr>
            <p:extLst>
              <p:ext uri="{D42A27DB-BD31-4B8C-83A1-F6EECF244321}">
                <p14:modId xmlns:p14="http://schemas.microsoft.com/office/powerpoint/2010/main" val="1193903448"/>
              </p:ext>
            </p:extLst>
          </p:nvPr>
        </p:nvGraphicFramePr>
        <p:xfrm>
          <a:off x="1066800" y="3124200"/>
          <a:ext cx="7391400" cy="29311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xmlns="" val="20000"/>
                    </a:ext>
                  </a:extLst>
                </a:gridCol>
                <a:gridCol w="4800600">
                  <a:extLst>
                    <a:ext uri="{9D8B030D-6E8A-4147-A177-3AD203B41FA5}">
                      <a16:colId xmlns:a16="http://schemas.microsoft.com/office/drawing/2014/main" xmlns="" val="20001"/>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Trusted OS hardening technique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Explanation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Least privilege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Remove all supervisor or administrator accounts that can bypass security</a:t>
                      </a:r>
                      <a:r>
                        <a:rPr lang="en-US" sz="1600" baseline="0" dirty="0" smtClean="0">
                          <a:solidFill>
                            <a:schemeClr val="tx1"/>
                          </a:solidFill>
                          <a:latin typeface="Arial" panose="020B0604020202020204" pitchFamily="34" charset="0"/>
                          <a:cs typeface="Arial" panose="020B0604020202020204" pitchFamily="34" charset="0"/>
                        </a:rPr>
                        <a:t> settings and provide the least-privileged unit to a user or process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Reduce capabilities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Significantly</a:t>
                      </a:r>
                      <a:r>
                        <a:rPr lang="en-US" sz="1600" baseline="0" dirty="0" smtClean="0">
                          <a:solidFill>
                            <a:schemeClr val="tx1"/>
                          </a:solidFill>
                          <a:latin typeface="Arial" panose="020B0604020202020204" pitchFamily="34" charset="0"/>
                          <a:cs typeface="Arial" panose="020B0604020202020204" pitchFamily="34" charset="0"/>
                        </a:rPr>
                        <a:t> restrict what resources can be accessed and by whom</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Read-only</a:t>
                      </a:r>
                      <a:r>
                        <a:rPr lang="en-US" sz="1600" baseline="0" dirty="0" smtClean="0">
                          <a:solidFill>
                            <a:schemeClr val="tx1"/>
                          </a:solidFill>
                          <a:latin typeface="Arial" panose="020B0604020202020204" pitchFamily="34" charset="0"/>
                          <a:cs typeface="Arial" panose="020B0604020202020204" pitchFamily="34" charset="0"/>
                        </a:rPr>
                        <a:t> file system</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Important O</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S files cannot be changed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Kernel pruning</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Remove all unnecessary features that may compromise an O</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2220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Peripheral Device Security (1 of 5)</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Types of peripheral devices to be secured: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Devices using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 Input Output Cards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Digital cameras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External storage devices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Multifunctional devices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Displays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94545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Peripheral Device Security (2 of 5)</a:t>
            </a:r>
          </a:p>
        </p:txBody>
      </p:sp>
      <p:sp>
        <p:nvSpPr>
          <p:cNvPr id="3" name="Content Placeholder 2"/>
          <p:cNvSpPr>
            <a:spLocks noGrp="1"/>
          </p:cNvSpPr>
          <p:nvPr>
            <p:ph idx="1"/>
          </p:nvPr>
        </p:nvSpPr>
        <p:spPr>
          <a:xfrm>
            <a:off x="365125" y="1538818"/>
            <a:ext cx="8093075" cy="424731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Secure Digital Input Output (S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 Cards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Four families of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 cards: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H</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X</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O</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O – a storage card with integrated wireless transmission capabilities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Wi-Fi enabled micro</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 card – an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O device used in devices like digital cameras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Security for an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O card is the same as for securing a standard Wi-Fi network</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33931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Peripheral Device Security (3 of 5)</a:t>
            </a:r>
          </a:p>
        </p:txBody>
      </p:sp>
      <p:sp>
        <p:nvSpPr>
          <p:cNvPr id="3" name="Content Placeholder 2"/>
          <p:cNvSpPr>
            <a:spLocks noGrp="1"/>
          </p:cNvSpPr>
          <p:nvPr>
            <p:ph idx="1"/>
          </p:nvPr>
        </p:nvSpPr>
        <p:spPr>
          <a:xfrm>
            <a:off x="365125" y="1538818"/>
            <a:ext cx="8415338" cy="398570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Digital Cameras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Uses internal storage and external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 cards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Three types of speed classes: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Standard</a:t>
            </a: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speed class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Ultra-high speed (U</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H</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 class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Video speed class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Protecting data on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 cards can be accomplished:</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Password-protecting the card</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Using encryption</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Write-protecting the card by moving a small external switch to the </a:t>
            </a:r>
            <a:r>
              <a:rPr lang="en-US" sz="2000" b="1" dirty="0" smtClean="0">
                <a:solidFill>
                  <a:schemeClr val="tx1"/>
                </a:solidFill>
                <a:latin typeface="Arial" panose="020B0604020202020204" pitchFamily="34" charset="0"/>
                <a:cs typeface="Arial" panose="020B0604020202020204" pitchFamily="34" charset="0"/>
              </a:rPr>
              <a:t>Open</a:t>
            </a:r>
            <a:r>
              <a:rPr lang="en-US" sz="2000" dirty="0" smtClean="0">
                <a:solidFill>
                  <a:schemeClr val="tx1"/>
                </a:solidFill>
                <a:latin typeface="Arial" panose="020B0604020202020204" pitchFamily="34" charset="0"/>
                <a:cs typeface="Arial" panose="020B0604020202020204" pitchFamily="34" charset="0"/>
              </a:rPr>
              <a:t> position</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803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Peripheral Device Security (4 of 5)</a:t>
            </a:r>
          </a:p>
        </p:txBody>
      </p:sp>
      <p:sp>
        <p:nvSpPr>
          <p:cNvPr id="3" name="Content Placeholder 2"/>
          <p:cNvSpPr>
            <a:spLocks noGrp="1"/>
          </p:cNvSpPr>
          <p:nvPr>
            <p:ph idx="1"/>
          </p:nvPr>
        </p:nvSpPr>
        <p:spPr>
          <a:xfrm>
            <a:off x="365125" y="1538818"/>
            <a:ext cx="7864475" cy="360098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External Storage Devices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At risk for infection by crypto-malware</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Crypto-malware encrypts all files on any network or attached device that is connected to that computer</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Includes: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Secondary hard disk drives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U</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B hard drives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Network-attached storage devices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Network servers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Cloud-based data repositories (Dropbox, Apple iCloud, etc…)</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05448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Peripheral Device Security (5 of 5)</a:t>
            </a:r>
          </a:p>
        </p:txBody>
      </p:sp>
      <p:graphicFrame>
        <p:nvGraphicFramePr>
          <p:cNvPr id="5" name="Table 4" descr="A table titled, trusted o s hardening techniques. The table has 4 rows and 2 columns. The columns have the following headings from left to right. Trusted o s hardening technique, explanation. The row entries are as follows. Row 1: trusted o s hardening technique, least privilege; explanation, remove all supervisor or administrator accounts that can bypass security settings and instead split privileges into smaller units to provide the least-privileged unit to a user or process. Row 2: trusted o s hardening technique, reduce capabilities; explanation, significantly restrict what resources can be accessed and by whom. Row 3: trusted o s hardening technique, read-only file system; explanation, important operating system files cannot be changed. Row 4: trusted o s hardening technique, kernel pruning; explanation, remove all unnecessary features that may compromise an operating system."/>
          <p:cNvGraphicFramePr>
            <a:graphicFrameLocks noGrp="1"/>
          </p:cNvGraphicFramePr>
          <p:nvPr>
            <p:extLst>
              <p:ext uri="{D42A27DB-BD31-4B8C-83A1-F6EECF244321}">
                <p14:modId xmlns:p14="http://schemas.microsoft.com/office/powerpoint/2010/main" val="1611194464"/>
              </p:ext>
            </p:extLst>
          </p:nvPr>
        </p:nvGraphicFramePr>
        <p:xfrm>
          <a:off x="1114886" y="1694895"/>
          <a:ext cx="7467600" cy="3175000"/>
        </p:xfrm>
        <a:graphic>
          <a:graphicData uri="http://schemas.openxmlformats.org/drawingml/2006/table">
            <a:tbl>
              <a:tblPr firstRow="1" bandRow="1">
                <a:tableStyleId>{5C22544A-7EE6-4342-B048-85BDC9FD1C3A}</a:tableStyleId>
              </a:tblPr>
              <a:tblGrid>
                <a:gridCol w="2085514">
                  <a:extLst>
                    <a:ext uri="{9D8B030D-6E8A-4147-A177-3AD203B41FA5}">
                      <a16:colId xmlns:a16="http://schemas.microsoft.com/office/drawing/2014/main" xmlns="" val="20000"/>
                    </a:ext>
                  </a:extLst>
                </a:gridCol>
                <a:gridCol w="5382086">
                  <a:extLst>
                    <a:ext uri="{9D8B030D-6E8A-4147-A177-3AD203B41FA5}">
                      <a16:colId xmlns:a16="http://schemas.microsoft.com/office/drawing/2014/main" xmlns="" val="20001"/>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Device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Recommended protection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External U</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B or e-S</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 storage device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Unplug</a:t>
                      </a:r>
                      <a:r>
                        <a:rPr lang="en-US" sz="1600" baseline="0" dirty="0" smtClean="0">
                          <a:solidFill>
                            <a:schemeClr val="tx1"/>
                          </a:solidFill>
                          <a:latin typeface="Arial" panose="020B0604020202020204" pitchFamily="34" charset="0"/>
                          <a:cs typeface="Arial" panose="020B0604020202020204" pitchFamily="34" charset="0"/>
                        </a:rPr>
                        <a:t> the device from computer when not in use and attach it when needed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Secondary hard disk drive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Unmount</a:t>
                      </a:r>
                      <a:r>
                        <a:rPr lang="en-US" sz="1600" baseline="0" dirty="0" smtClean="0">
                          <a:solidFill>
                            <a:schemeClr val="tx1"/>
                          </a:solidFill>
                          <a:latin typeface="Arial" panose="020B0604020202020204" pitchFamily="34" charset="0"/>
                          <a:cs typeface="Arial" panose="020B0604020202020204" pitchFamily="34" charset="0"/>
                        </a:rPr>
                        <a:t> the drive when it is not needed by using the mountvol D: /p command or Windows Disk Management utility then mount the drive when necessary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Network-attached storage device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Create a new folder and then create a new user account with a strong password</a:t>
                      </a:r>
                      <a:r>
                        <a:rPr lang="en-US" sz="1600" baseline="0" dirty="0" smtClean="0">
                          <a:solidFill>
                            <a:schemeClr val="tx1"/>
                          </a:solidFill>
                          <a:latin typeface="Arial" panose="020B0604020202020204" pitchFamily="34" charset="0"/>
                          <a:cs typeface="Arial" panose="020B0604020202020204" pitchFamily="34" charset="0"/>
                        </a:rPr>
                        <a:t> that is the only account that has access to it, and log in and out of that, share as needed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Cloud</a:t>
                      </a:r>
                      <a:r>
                        <a:rPr lang="en-US" sz="1600" baseline="0" dirty="0" smtClean="0">
                          <a:solidFill>
                            <a:schemeClr val="tx1"/>
                          </a:solidFill>
                          <a:latin typeface="Arial" panose="020B0604020202020204" pitchFamily="34" charset="0"/>
                          <a:cs typeface="Arial" panose="020B0604020202020204" pitchFamily="34" charset="0"/>
                        </a:rPr>
                        <a:t> storage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Turn off automatic synchronization so that files placed in a folder are not immediately</a:t>
                      </a:r>
                      <a:r>
                        <a:rPr lang="en-US" sz="1600" baseline="0" dirty="0" smtClean="0">
                          <a:solidFill>
                            <a:schemeClr val="tx1"/>
                          </a:solidFill>
                          <a:latin typeface="Arial" panose="020B0604020202020204" pitchFamily="34" charset="0"/>
                          <a:cs typeface="Arial" panose="020B0604020202020204" pitchFamily="34" charset="0"/>
                        </a:rPr>
                        <a:t> synced to the cloud storage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0198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Multifunctional Devices </a:t>
            </a:r>
          </a:p>
        </p:txBody>
      </p:sp>
      <p:sp>
        <p:nvSpPr>
          <p:cNvPr id="3" name="Content Placeholder 2"/>
          <p:cNvSpPr>
            <a:spLocks noGrp="1"/>
          </p:cNvSpPr>
          <p:nvPr>
            <p:ph idx="1"/>
          </p:nvPr>
        </p:nvSpPr>
        <p:spPr>
          <a:xfrm>
            <a:off x="373062" y="1600200"/>
            <a:ext cx="8415338" cy="4093428"/>
          </a:xfrm>
        </p:spPr>
        <p:txBody>
          <a:bodyPr/>
          <a:lstStyle/>
          <a:p>
            <a:pPr>
              <a:lnSpc>
                <a:spcPct val="100000"/>
              </a:lnSpc>
            </a:pPr>
            <a:r>
              <a:rPr lang="en-US" sz="1800" dirty="0" smtClean="0">
                <a:solidFill>
                  <a:schemeClr val="tx1"/>
                </a:solidFill>
                <a:latin typeface="Arial" panose="020B0604020202020204" pitchFamily="34" charset="0"/>
                <a:cs typeface="Arial" panose="020B0604020202020204" pitchFamily="34" charset="0"/>
              </a:rPr>
              <a:t>Multifunctional device (M</a:t>
            </a:r>
            <a:r>
              <a:rPr lang="en-US" sz="1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D)</a:t>
            </a:r>
          </a:p>
          <a:p>
            <a:pPr lvl="1">
              <a:lnSpc>
                <a:spcPct val="100000"/>
              </a:lnSpc>
            </a:pPr>
            <a:r>
              <a:rPr lang="en-US" dirty="0" smtClean="0">
                <a:solidFill>
                  <a:schemeClr val="tx1"/>
                </a:solidFill>
                <a:latin typeface="Arial" panose="020B0604020202020204" pitchFamily="34" charset="0"/>
                <a:cs typeface="Arial" panose="020B0604020202020204" pitchFamily="34" charset="0"/>
              </a:rPr>
              <a:t>Combines the functions of a printer, copier, scanner, and fax machine</a:t>
            </a:r>
          </a:p>
          <a:p>
            <a:pPr>
              <a:lnSpc>
                <a:spcPct val="100000"/>
              </a:lnSpc>
            </a:pPr>
            <a:r>
              <a:rPr lang="en-US" sz="1800" dirty="0" smtClean="0">
                <a:solidFill>
                  <a:schemeClr val="tx1"/>
                </a:solidFill>
                <a:latin typeface="Arial" panose="020B0604020202020204" pitchFamily="34" charset="0"/>
                <a:cs typeface="Arial" panose="020B0604020202020204" pitchFamily="34" charset="0"/>
              </a:rPr>
              <a:t>Recommended protections: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Locate the </a:t>
            </a:r>
            <a:r>
              <a:rPr lang="en-US"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a:t>
            </a:r>
            <a:r>
              <a:rPr lang="en-US" dirty="0" smtClean="0">
                <a:solidFill>
                  <a:schemeClr val="tx1"/>
                </a:solidFill>
                <a:latin typeface="Arial" panose="020B0604020202020204" pitchFamily="34" charset="0"/>
                <a:cs typeface="Arial" panose="020B0604020202020204" pitchFamily="34" charset="0"/>
              </a:rPr>
              <a:t> in a secure area</a:t>
            </a:r>
          </a:p>
          <a:p>
            <a:pPr lvl="1">
              <a:lnSpc>
                <a:spcPct val="100000"/>
              </a:lnSpc>
            </a:pPr>
            <a:r>
              <a:rPr lang="en-US" dirty="0" smtClean="0">
                <a:solidFill>
                  <a:schemeClr val="tx1"/>
                </a:solidFill>
                <a:latin typeface="Arial" panose="020B0604020202020204" pitchFamily="34" charset="0"/>
                <a:cs typeface="Arial" panose="020B0604020202020204" pitchFamily="34" charset="0"/>
              </a:rPr>
              <a:t>Configure the </a:t>
            </a:r>
            <a:r>
              <a:rPr lang="en-US"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a:t>
            </a:r>
            <a:r>
              <a:rPr lang="en-US" dirty="0" smtClean="0">
                <a:solidFill>
                  <a:schemeClr val="tx1"/>
                </a:solidFill>
                <a:latin typeface="Arial" panose="020B0604020202020204" pitchFamily="34" charset="0"/>
                <a:cs typeface="Arial" panose="020B0604020202020204" pitchFamily="34" charset="0"/>
              </a:rPr>
              <a:t> with security in mind by changing any default passwords, turning on hard drive encryption, requiring that all stored images be purged, and setting the device to receive latest security patches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Separate the </a:t>
            </a:r>
            <a:r>
              <a:rPr lang="en-US"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F</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a:t>
            </a:r>
            <a:r>
              <a:rPr lang="en-US" dirty="0" smtClean="0">
                <a:solidFill>
                  <a:schemeClr val="tx1"/>
                </a:solidFill>
                <a:latin typeface="Arial" panose="020B0604020202020204" pitchFamily="34" charset="0"/>
                <a:cs typeface="Arial" panose="020B0604020202020204" pitchFamily="34" charset="0"/>
              </a:rPr>
              <a:t> print server from the network server</a:t>
            </a:r>
          </a:p>
          <a:p>
            <a:pPr lvl="1">
              <a:lnSpc>
                <a:spcPct val="100000"/>
              </a:lnSpc>
            </a:pPr>
            <a:r>
              <a:rPr lang="en-US" dirty="0" smtClean="0">
                <a:solidFill>
                  <a:schemeClr val="tx1"/>
                </a:solidFill>
                <a:latin typeface="Arial" panose="020B0604020202020204" pitchFamily="34" charset="0"/>
                <a:cs typeface="Arial" panose="020B0604020202020204" pitchFamily="34" charset="0"/>
              </a:rPr>
              <a:t>Link the print management software to existing data loss prevention (D</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dirty="0" smtClean="0">
                <a:solidFill>
                  <a:schemeClr val="tx1"/>
                </a:solidFill>
                <a:latin typeface="Arial" panose="020B0604020202020204" pitchFamily="34" charset="0"/>
                <a:cs typeface="Arial" panose="020B0604020202020204" pitchFamily="34" charset="0"/>
              </a:rPr>
              <a:t>Minimize the risk of paper-based thefts by using Secure Job Release</a:t>
            </a:r>
          </a:p>
          <a:p>
            <a:pPr lvl="1">
              <a:lnSpc>
                <a:spcPct val="100000"/>
              </a:lnSpc>
            </a:pPr>
            <a:r>
              <a:rPr lang="en-US" dirty="0" smtClean="0">
                <a:solidFill>
                  <a:schemeClr val="tx1"/>
                </a:solidFill>
                <a:latin typeface="Arial" panose="020B0604020202020204" pitchFamily="34" charset="0"/>
                <a:cs typeface="Arial" panose="020B0604020202020204" pitchFamily="34" charset="0"/>
              </a:rPr>
              <a:t>Make use of semi-visible watermark technology</a:t>
            </a:r>
          </a:p>
          <a:p>
            <a:pPr lvl="1">
              <a:lnSpc>
                <a:spcPct val="100000"/>
              </a:lnSpc>
            </a:pPr>
            <a:r>
              <a:rPr lang="en-US" dirty="0" smtClean="0">
                <a:solidFill>
                  <a:schemeClr val="tx1"/>
                </a:solidFill>
                <a:latin typeface="Arial" panose="020B0604020202020204" pitchFamily="34" charset="0"/>
                <a:cs typeface="Arial" panose="020B0604020202020204" pitchFamily="34" charset="0"/>
              </a:rPr>
              <a:t>When disposing of, internal drive should be wiped, removed, or destroyed</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141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Displays</a:t>
            </a:r>
          </a:p>
        </p:txBody>
      </p:sp>
      <p:sp>
        <p:nvSpPr>
          <p:cNvPr id="3" name="Content Placeholder 2"/>
          <p:cNvSpPr>
            <a:spLocks noGrp="1"/>
          </p:cNvSpPr>
          <p:nvPr>
            <p:ph idx="1"/>
          </p:nvPr>
        </p:nvSpPr>
        <p:spPr>
          <a:xfrm>
            <a:off x="365125" y="1538818"/>
            <a:ext cx="8169275" cy="184665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Computer displays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Often considered “passive” peripherals</a:t>
            </a:r>
          </a:p>
          <a:p>
            <a:pPr>
              <a:lnSpc>
                <a:spcPct val="100000"/>
              </a:lnSpc>
            </a:pPr>
            <a:r>
              <a:rPr lang="en-US" dirty="0" smtClean="0">
                <a:solidFill>
                  <a:schemeClr val="tx1"/>
                </a:solidFill>
                <a:latin typeface="Arial" panose="020B0604020202020204" pitchFamily="34" charset="0"/>
                <a:cs typeface="Arial" panose="020B0604020202020204" pitchFamily="34" charset="0"/>
              </a:rPr>
              <a:t>Security researchers have demonstrated that a threat actor can target a display’s firmware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Could enable attacker to view what is being projected on the display</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10553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Physical Security</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Physical security includes: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External perimeter defenses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Internal physical access security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Security for protecting the hardware device itself</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5452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Client Security</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Securing the client involves: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Using hardware system security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Securing the operating system software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Protecting peripheral devices connected to the client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056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External Perimeter Defenses</a:t>
            </a:r>
          </a:p>
        </p:txBody>
      </p:sp>
      <p:sp>
        <p:nvSpPr>
          <p:cNvPr id="3" name="Content Placeholder 2"/>
          <p:cNvSpPr>
            <a:spLocks noGrp="1"/>
          </p:cNvSpPr>
          <p:nvPr>
            <p:ph idx="1"/>
          </p:nvPr>
        </p:nvSpPr>
        <p:spPr>
          <a:xfrm>
            <a:off x="365125" y="1538818"/>
            <a:ext cx="8093075" cy="223138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External perimeter defenses are designed to restrict access to equipment areas</a:t>
            </a:r>
          </a:p>
          <a:p>
            <a:pPr>
              <a:lnSpc>
                <a:spcPct val="100000"/>
              </a:lnSpc>
            </a:pPr>
            <a:r>
              <a:rPr lang="en-US" altLang="en-US" dirty="0">
                <a:solidFill>
                  <a:schemeClr val="tx1"/>
                </a:solidFill>
                <a:latin typeface="Arial" panose="020B0604020202020204" pitchFamily="34" charset="0"/>
                <a:cs typeface="Arial" panose="020B0604020202020204" pitchFamily="34" charset="0"/>
              </a:rPr>
              <a:t>This type of defense includes: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Barriers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guards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Motion detection </a:t>
            </a:r>
            <a:r>
              <a:rPr lang="en-US" altLang="en-US" sz="2000" dirty="0" smtClean="0">
                <a:solidFill>
                  <a:schemeClr val="tx1"/>
                </a:solidFill>
                <a:latin typeface="Arial" panose="020B0604020202020204" pitchFamily="34" charset="0"/>
                <a:cs typeface="Arial" panose="020B0604020202020204" pitchFamily="34" charset="0"/>
              </a:rPr>
              <a:t>devices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24537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Barriers (1 of 2)</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Fencing </a:t>
            </a:r>
            <a:r>
              <a:rPr lang="en-US" altLang="en-US" dirty="0">
                <a:solidFill>
                  <a:schemeClr val="tx1"/>
                </a:solidFill>
                <a:latin typeface="Arial" panose="020B0604020202020204" pitchFamily="34" charset="0"/>
                <a:cs typeface="Arial" panose="020B0604020202020204" pitchFamily="34" charset="0"/>
              </a:rPr>
              <a:t>- usually a tall, permanent structure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Modern perimeter fences are equipped with other deterrents such as proper lighting and </a:t>
            </a:r>
            <a:r>
              <a:rPr lang="en-US" altLang="en-US" sz="2000" dirty="0" smtClean="0">
                <a:solidFill>
                  <a:schemeClr val="tx1"/>
                </a:solidFill>
                <a:latin typeface="Arial" panose="020B0604020202020204" pitchFamily="34" charset="0"/>
                <a:cs typeface="Arial" panose="020B0604020202020204" pitchFamily="34" charset="0"/>
              </a:rPr>
              <a:t>signage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Cage – a fenced secure waiting station area</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Such as an area that can contain visitors to a facility until they can be approved for entry</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Barricade - large concrete ones should be </a:t>
            </a:r>
            <a:r>
              <a:rPr lang="en-US" altLang="en-US" dirty="0" smtClean="0">
                <a:solidFill>
                  <a:schemeClr val="tx1"/>
                </a:solidFill>
                <a:latin typeface="Arial" panose="020B0604020202020204" pitchFamily="34" charset="0"/>
                <a:cs typeface="Arial" panose="020B0604020202020204" pitchFamily="34" charset="0"/>
              </a:rPr>
              <a:t>used</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Bollard – short but sturdy vertical post that is used as a vehicular traffic barricade to prevent a car from “ramming” into a secured area</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38743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Barriers (2 of 2)</a:t>
            </a:r>
          </a:p>
        </p:txBody>
      </p:sp>
      <p:pic>
        <p:nvPicPr>
          <p:cNvPr id="5" name="Picture 4" descr="The figure shows two bollards projecting out of the flo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0070" y="1603103"/>
            <a:ext cx="5010260" cy="395364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5831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Security Guards</a:t>
            </a:r>
          </a:p>
        </p:txBody>
      </p:sp>
      <p:sp>
        <p:nvSpPr>
          <p:cNvPr id="3" name="Content Placeholder 2"/>
          <p:cNvSpPr>
            <a:spLocks noGrp="1"/>
          </p:cNvSpPr>
          <p:nvPr>
            <p:ph idx="1"/>
          </p:nvPr>
        </p:nvSpPr>
        <p:spPr>
          <a:xfrm>
            <a:off x="365125" y="1538818"/>
            <a:ext cx="8245475" cy="176971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Human </a:t>
            </a:r>
            <a:r>
              <a:rPr lang="en-US" altLang="en-US" dirty="0" smtClean="0">
                <a:solidFill>
                  <a:schemeClr val="tx1"/>
                </a:solidFill>
                <a:latin typeface="Arial" panose="020B0604020202020204" pitchFamily="34" charset="0"/>
                <a:cs typeface="Arial" panose="020B0604020202020204" pitchFamily="34" charset="0"/>
              </a:rPr>
              <a:t>security guards </a:t>
            </a:r>
            <a:r>
              <a:rPr lang="en-US" altLang="en-US" dirty="0">
                <a:solidFill>
                  <a:schemeClr val="tx1"/>
                </a:solidFill>
                <a:latin typeface="Arial" panose="020B0604020202020204" pitchFamily="34" charset="0"/>
                <a:cs typeface="Arial" panose="020B0604020202020204" pitchFamily="34" charset="0"/>
              </a:rPr>
              <a:t>are considered active security elements</a:t>
            </a:r>
          </a:p>
          <a:p>
            <a:pPr>
              <a:lnSpc>
                <a:spcPct val="100000"/>
              </a:lnSpc>
            </a:pPr>
            <a:r>
              <a:rPr lang="en-US" altLang="en-US" dirty="0">
                <a:solidFill>
                  <a:schemeClr val="tx1"/>
                </a:solidFill>
                <a:latin typeface="Arial" panose="020B0604020202020204" pitchFamily="34" charset="0"/>
                <a:cs typeface="Arial" panose="020B0604020202020204" pitchFamily="34" charset="0"/>
              </a:rPr>
              <a:t>Video </a:t>
            </a:r>
            <a:r>
              <a:rPr lang="en-US" altLang="en-US" dirty="0" smtClean="0">
                <a:solidFill>
                  <a:schemeClr val="tx1"/>
                </a:solidFill>
                <a:latin typeface="Arial" panose="020B0604020202020204" pitchFamily="34" charset="0"/>
                <a:cs typeface="Arial" panose="020B0604020202020204" pitchFamily="34" charset="0"/>
              </a:rPr>
              <a:t>surveillance cameras </a:t>
            </a:r>
            <a:r>
              <a:rPr lang="en-US" altLang="en-US" dirty="0">
                <a:solidFill>
                  <a:schemeClr val="tx1"/>
                </a:solidFill>
                <a:latin typeface="Arial" panose="020B0604020202020204" pitchFamily="34" charset="0"/>
                <a:cs typeface="Arial" panose="020B0604020202020204" pitchFamily="34" charset="0"/>
              </a:rPr>
              <a:t>transmit a signal to a specific and limited set of receivers called </a:t>
            </a:r>
            <a:r>
              <a:rPr lang="en-US" altLang="en-US" b="1" dirty="0">
                <a:solidFill>
                  <a:schemeClr val="tx1"/>
                </a:solidFill>
                <a:latin typeface="Arial" panose="020B0604020202020204" pitchFamily="34" charset="0"/>
                <a:cs typeface="Arial" panose="020B0604020202020204" pitchFamily="34" charset="0"/>
              </a:rPr>
              <a:t>closed circuit television</a:t>
            </a:r>
            <a:r>
              <a:rPr lang="en-US" altLang="en-US" i="1"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V</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Frequently used for surveillance in areas that require security monitoring such as banks, casinos, airports, and military installations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74755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Motion Detection</a:t>
            </a:r>
          </a:p>
        </p:txBody>
      </p:sp>
      <p:sp>
        <p:nvSpPr>
          <p:cNvPr id="3" name="Content Placeholder 2"/>
          <p:cNvSpPr>
            <a:spLocks noGrp="1"/>
          </p:cNvSpPr>
          <p:nvPr>
            <p:ph idx="1"/>
          </p:nvPr>
        </p:nvSpPr>
        <p:spPr>
          <a:xfrm>
            <a:off x="365125" y="1538818"/>
            <a:ext cx="8415338" cy="13849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Motion Detection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Determining an object’s change in position in relation to its surroundings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This movement usually generates an audible </a:t>
            </a:r>
            <a:r>
              <a:rPr lang="en-US" altLang="en-US" sz="2000" dirty="0" smtClean="0">
                <a:solidFill>
                  <a:schemeClr val="tx1"/>
                </a:solidFill>
                <a:latin typeface="Arial" panose="020B0604020202020204" pitchFamily="34" charset="0"/>
                <a:cs typeface="Arial" panose="020B0604020202020204" pitchFamily="34" charset="0"/>
              </a:rPr>
              <a:t>alarm</a:t>
            </a:r>
            <a:endParaRPr lang="en-US" sz="2000" dirty="0">
              <a:solidFill>
                <a:schemeClr val="tx1"/>
              </a:solidFill>
              <a:latin typeface="Arial" panose="020B0604020202020204" pitchFamily="34" charset="0"/>
              <a:cs typeface="Arial" panose="020B0604020202020204" pitchFamily="34" charset="0"/>
            </a:endParaRPr>
          </a:p>
        </p:txBody>
      </p:sp>
      <p:graphicFrame>
        <p:nvGraphicFramePr>
          <p:cNvPr id="5" name="Table 4" descr="A table titled, motion detection methods. The table has 6 rows and 2 columns. The columns have the following headings from left to right. Method, example. The row entries are as follows. Row 1: method, visual; examples, c c t v. Row 2: method, radio frequency; examples, radar, microwave. Row 3: method, vibration; examples, seismic sensors. Row 4: method, sound; examples, microphones. Row 5: method, magnetism; examples, magnetic sensors. Row 6: method, infrared; examples, passive and active infrared light sensors."/>
          <p:cNvGraphicFramePr>
            <a:graphicFrameLocks noGrp="1"/>
          </p:cNvGraphicFramePr>
          <p:nvPr>
            <p:extLst>
              <p:ext uri="{D42A27DB-BD31-4B8C-83A1-F6EECF244321}">
                <p14:modId xmlns:p14="http://schemas.microsoft.com/office/powerpoint/2010/main" val="4036247858"/>
              </p:ext>
            </p:extLst>
          </p:nvPr>
        </p:nvGraphicFramePr>
        <p:xfrm>
          <a:off x="935111" y="3147408"/>
          <a:ext cx="6096000" cy="28041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Method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Example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Visual</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en-US" sz="16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600" dirty="0" smtClean="0">
                          <a:solidFill>
                            <a:schemeClr val="tx1"/>
                          </a:solidFill>
                          <a:latin typeface="Arial" panose="020B0604020202020204" pitchFamily="34" charset="0"/>
                          <a:cs typeface="Arial" panose="020B0604020202020204" pitchFamily="34" charset="0"/>
                        </a:rPr>
                        <a:t>V</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Radio</a:t>
                      </a:r>
                      <a:r>
                        <a:rPr lang="en-US" sz="1600" baseline="0" dirty="0" smtClean="0">
                          <a:solidFill>
                            <a:schemeClr val="tx1"/>
                          </a:solidFill>
                          <a:latin typeface="Arial" panose="020B0604020202020204" pitchFamily="34" charset="0"/>
                          <a:cs typeface="Arial" panose="020B0604020202020204" pitchFamily="34" charset="0"/>
                        </a:rPr>
                        <a:t> frequency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Radar, microwave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Vibration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Seismic sensors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Sound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Microphones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Magnetism</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Magnetic sensors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Infrared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Passive and active</a:t>
                      </a:r>
                      <a:r>
                        <a:rPr lang="en-US" sz="1600" baseline="0" dirty="0" smtClean="0">
                          <a:solidFill>
                            <a:schemeClr val="tx1"/>
                          </a:solidFill>
                          <a:latin typeface="Arial" panose="020B0604020202020204" pitchFamily="34" charset="0"/>
                          <a:cs typeface="Arial" panose="020B0604020202020204" pitchFamily="34" charset="0"/>
                        </a:rPr>
                        <a:t> infrared light sensors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97205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Internal Physical Access Security</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These protections include: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Door </a:t>
            </a:r>
            <a:r>
              <a:rPr lang="en-US" altLang="en-US" sz="2000" dirty="0">
                <a:solidFill>
                  <a:schemeClr val="tx1"/>
                </a:solidFill>
                <a:latin typeface="Arial" panose="020B0604020202020204" pitchFamily="34" charset="0"/>
                <a:cs typeface="Arial" panose="020B0604020202020204" pitchFamily="34" charset="0"/>
              </a:rPr>
              <a:t>locks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Access logs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Mantraps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Protected distribution systems for </a:t>
            </a:r>
            <a:r>
              <a:rPr lang="en-US" altLang="en-US" sz="2000" dirty="0" smtClean="0">
                <a:solidFill>
                  <a:schemeClr val="tx1"/>
                </a:solidFill>
                <a:latin typeface="Arial" panose="020B0604020202020204" pitchFamily="34" charset="0"/>
                <a:cs typeface="Arial" panose="020B0604020202020204" pitchFamily="34" charset="0"/>
              </a:rPr>
              <a:t>cabling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30988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Door Locks (1 of 3)</a:t>
            </a:r>
          </a:p>
        </p:txBody>
      </p:sp>
      <p:sp>
        <p:nvSpPr>
          <p:cNvPr id="3" name="Content Placeholder 2"/>
          <p:cNvSpPr>
            <a:spLocks noGrp="1"/>
          </p:cNvSpPr>
          <p:nvPr>
            <p:ph idx="1"/>
          </p:nvPr>
        </p:nvSpPr>
        <p:spPr>
          <a:xfrm>
            <a:off x="365125" y="1538818"/>
            <a:ext cx="8169275" cy="2754600"/>
          </a:xfrm>
        </p:spPr>
        <p:txBody>
          <a:bodyPr/>
          <a:lstStyle/>
          <a:p>
            <a:pPr>
              <a:lnSpc>
                <a:spcPct val="100000"/>
              </a:lnSpc>
              <a:defRPr/>
            </a:pPr>
            <a:r>
              <a:rPr lang="en-US" altLang="en-US" dirty="0" smtClean="0">
                <a:solidFill>
                  <a:schemeClr val="tx1"/>
                </a:solidFill>
                <a:latin typeface="Arial" panose="020B0604020202020204" pitchFamily="34" charset="0"/>
                <a:cs typeface="Arial" panose="020B0604020202020204" pitchFamily="34" charset="0"/>
              </a:rPr>
              <a:t>Door locks</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Standard keyed entry lock provides minimal security</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Deadbolt locks provide additional security and require that a key be used to both open and lock the door</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Cipher locks are combination locks that use buttons that must be pushed in the proper sequence</a:t>
            </a:r>
          </a:p>
          <a:p>
            <a:pPr lvl="2">
              <a:lnSpc>
                <a:spcPct val="100000"/>
              </a:lnSpc>
              <a:defRPr/>
            </a:pPr>
            <a:r>
              <a:rPr lang="en-US" altLang="en-US" sz="2000" dirty="0">
                <a:solidFill>
                  <a:schemeClr val="tx1"/>
                </a:solidFill>
                <a:latin typeface="Arial" panose="020B0604020202020204" pitchFamily="34" charset="0"/>
                <a:cs typeface="Arial" panose="020B0604020202020204" pitchFamily="34" charset="0"/>
              </a:rPr>
              <a:t>Can be programmed to allow a certain individual’s code to be valid on specific dates and </a:t>
            </a:r>
            <a:r>
              <a:rPr lang="en-US" altLang="en-US" sz="2000" dirty="0" smtClean="0">
                <a:solidFill>
                  <a:schemeClr val="tx1"/>
                </a:solidFill>
                <a:latin typeface="Arial" panose="020B0604020202020204" pitchFamily="34" charset="0"/>
                <a:cs typeface="Arial" panose="020B0604020202020204" pitchFamily="34" charset="0"/>
              </a:rPr>
              <a:t>times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825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Door Locks (2 of 3)</a:t>
            </a:r>
          </a:p>
        </p:txBody>
      </p:sp>
      <p:pic>
        <p:nvPicPr>
          <p:cNvPr id="5" name="Picture 4" descr="Figure 9-6 Residential keyed entry loc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00200"/>
            <a:ext cx="2383536" cy="2127504"/>
          </a:xfrm>
          <a:prstGeom prst="rect">
            <a:avLst/>
          </a:prstGeom>
        </p:spPr>
      </p:pic>
      <p:pic>
        <p:nvPicPr>
          <p:cNvPr id="6" name="Picture 5" descr="Figure 9-7 Deadbolt lock. The deadbolt lock extends a solid metal bar into the door frame for extra security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1423036"/>
            <a:ext cx="1969008" cy="2505456"/>
          </a:xfrm>
          <a:prstGeom prst="rect">
            <a:avLst/>
          </a:prstGeom>
        </p:spPr>
      </p:pic>
      <p:pic>
        <p:nvPicPr>
          <p:cNvPr id="7" name="Picture 6" descr="Figure 9-8 Clipher lock. Cipher locks are combination locks that use buttons that must be pushed in the proper sequence to open the doo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3676" y="3524884"/>
            <a:ext cx="2386584" cy="2551176"/>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22935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Door Locks (3 of 3)</a:t>
            </a:r>
          </a:p>
        </p:txBody>
      </p:sp>
      <p:sp>
        <p:nvSpPr>
          <p:cNvPr id="3" name="Content Placeholder 2"/>
          <p:cNvSpPr>
            <a:spLocks noGrp="1"/>
          </p:cNvSpPr>
          <p:nvPr>
            <p:ph idx="1"/>
          </p:nvPr>
        </p:nvSpPr>
        <p:spPr>
          <a:xfrm>
            <a:off x="365125" y="1538818"/>
            <a:ext cx="8415338" cy="3154710"/>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Key management procedures: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Keep track of keys issued and require users to sign their name when receiving keys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Receive the proper approvals of supervisors or other appropriate persons before issuing keys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When making duplicates of master keys, mark them “Do Not Duplicate” and wipe out manufacturer’s serial numbers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Secure unused keys in a locked safe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Change locks immediately upon loss or theft of keys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08613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Logs</a:t>
            </a:r>
          </a:p>
        </p:txBody>
      </p:sp>
      <p:sp>
        <p:nvSpPr>
          <p:cNvPr id="3" name="Content Placeholder 2"/>
          <p:cNvSpPr>
            <a:spLocks noGrp="1"/>
          </p:cNvSpPr>
          <p:nvPr>
            <p:ph idx="1"/>
          </p:nvPr>
        </p:nvSpPr>
        <p:spPr>
          <a:xfrm>
            <a:off x="365125" y="1538818"/>
            <a:ext cx="8014250" cy="184665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Access list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Record of individuals who have permission to enter secure area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Records time they entered and </a:t>
            </a:r>
            <a:r>
              <a:rPr lang="en-US" altLang="en-US" sz="2000" dirty="0" smtClean="0">
                <a:solidFill>
                  <a:schemeClr val="tx1"/>
                </a:solidFill>
                <a:latin typeface="Arial" panose="020B0604020202020204" pitchFamily="34" charset="0"/>
                <a:cs typeface="Arial" panose="020B0604020202020204" pitchFamily="34" charset="0"/>
              </a:rPr>
              <a:t>left</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Today, cipher locks and other technology can create electronic access logs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8064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Hardware System Security</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Protecting client hardware involves using different tools: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Secure booting tools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hardware root of trust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Preventing electromagnetic spying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8698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Mantraps</a:t>
            </a:r>
          </a:p>
        </p:txBody>
      </p:sp>
      <p:sp>
        <p:nvSpPr>
          <p:cNvPr id="3" name="Content Placeholder 2"/>
          <p:cNvSpPr>
            <a:spLocks noGrp="1"/>
          </p:cNvSpPr>
          <p:nvPr>
            <p:ph idx="1"/>
          </p:nvPr>
        </p:nvSpPr>
        <p:spPr>
          <a:xfrm>
            <a:off x="365125" y="1538818"/>
            <a:ext cx="4892675" cy="356658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Mantrap</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Separates a secured from a nonsecured area</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 mantrap device </a:t>
            </a:r>
            <a:r>
              <a:rPr lang="en-US" altLang="en-US" sz="2000" dirty="0">
                <a:solidFill>
                  <a:schemeClr val="tx1"/>
                </a:solidFill>
                <a:latin typeface="Arial" panose="020B0604020202020204" pitchFamily="34" charset="0"/>
                <a:cs typeface="Arial" panose="020B0604020202020204" pitchFamily="34" charset="0"/>
              </a:rPr>
              <a:t>monitors and controls two interlocking doors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Only one door may open at any </a:t>
            </a:r>
            <a:r>
              <a:rPr lang="en-US" altLang="en-US" sz="2000" dirty="0" smtClean="0">
                <a:solidFill>
                  <a:schemeClr val="tx1"/>
                </a:solidFill>
                <a:latin typeface="Arial" panose="020B0604020202020204" pitchFamily="34" charset="0"/>
                <a:cs typeface="Arial" panose="020B0604020202020204" pitchFamily="34" charset="0"/>
              </a:rPr>
              <a:t>time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Used at high-security areas where only authorized persons can enter</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Such as cash handling areas and research laboratories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709737"/>
            <a:ext cx="3552825" cy="3438525"/>
          </a:xfrm>
          <a:prstGeom prst="rect">
            <a:avLst/>
          </a:prstGeom>
        </p:spPr>
      </p:pic>
    </p:spTree>
    <p:extLst>
      <p:ext uri="{BB962C8B-B14F-4D97-AF65-F5344CB8AC3E}">
        <p14:creationId xmlns:p14="http://schemas.microsoft.com/office/powerpoint/2010/main" val="3422772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Protected Distribution Systems (</a:t>
            </a:r>
            <a:r>
              <a:rPr lang="en-US" sz="2800" b="1" dirty="0" smtClean="0">
                <a:solidFill>
                  <a:srgbClr val="0080A9"/>
                </a:solidFill>
                <a:latin typeface="Arial" panose="020B0604020202020204" pitchFamily="34" charset="0"/>
                <a:ea typeface="+mn-ea"/>
                <a:cs typeface="Arial" panose="020B0604020202020204" pitchFamily="34" charset="0"/>
              </a:rPr>
              <a:t>P</a:t>
            </a:r>
            <a:r>
              <a:rPr lang="en-US" sz="100" b="1" dirty="0" smtClean="0">
                <a:solidFill>
                  <a:srgbClr val="0080A9"/>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D</a:t>
            </a:r>
            <a:r>
              <a:rPr lang="en-US" sz="100" b="1" dirty="0" smtClean="0">
                <a:solidFill>
                  <a:srgbClr val="0080A9"/>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S</a:t>
            </a:r>
            <a:r>
              <a:rPr lang="en-US" sz="2800" b="1" dirty="0">
                <a:solidFill>
                  <a:srgbClr val="0080A9"/>
                </a:solidFill>
                <a:latin typeface="Arial" panose="020B0604020202020204" pitchFamily="34" charset="0"/>
                <a:ea typeface="+mn-ea"/>
                <a:cs typeface="Arial" panose="020B0604020202020204" pitchFamily="34" charset="0"/>
              </a:rPr>
              <a:t>) (1 of </a:t>
            </a:r>
            <a:r>
              <a:rPr lang="en-US" sz="2800" b="1" dirty="0" smtClean="0">
                <a:solidFill>
                  <a:srgbClr val="0080A9"/>
                </a:solidFill>
                <a:latin typeface="Arial" panose="020B0604020202020204" pitchFamily="34" charset="0"/>
                <a:ea typeface="+mn-ea"/>
                <a:cs typeface="Arial" panose="020B0604020202020204" pitchFamily="34" charset="0"/>
              </a:rPr>
              <a:t>3)</a:t>
            </a:r>
            <a:endParaRPr lang="en-US" sz="2800" b="1" dirty="0">
              <a:solidFill>
                <a:srgbClr val="0080A9"/>
              </a:solidFill>
              <a:latin typeface="Arial" panose="020B0604020202020204" pitchFamily="34" charset="0"/>
              <a:ea typeface="+mn-ea"/>
              <a:cs typeface="Arial" panose="020B0604020202020204" pitchFamily="34" charset="0"/>
            </a:endParaRPr>
          </a:p>
        </p:txBody>
      </p:sp>
      <p:sp>
        <p:nvSpPr>
          <p:cNvPr id="3" name="Content Placeholder 2"/>
          <p:cNvSpPr>
            <a:spLocks noGrp="1"/>
          </p:cNvSpPr>
          <p:nvPr>
            <p:ph idx="1"/>
          </p:nvPr>
        </p:nvSpPr>
        <p:spPr>
          <a:xfrm>
            <a:off x="365125" y="1538818"/>
            <a:ext cx="8415338" cy="341632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Protected Distribution Systems (</a:t>
            </a:r>
            <a:r>
              <a:rPr lang="en-US" altLang="en-US"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system of cable conduits used to protect classified information that is being transmitted between two secure areas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Created by the U.S. Department of Defense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Two types of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2000"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Hardened carrier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 conduit constructed of special electrical metallic tubing</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Alarmed </a:t>
            </a:r>
            <a:r>
              <a:rPr lang="en-US" altLang="en-US" sz="2000" dirty="0">
                <a:solidFill>
                  <a:schemeClr val="tx1"/>
                </a:solidFill>
                <a:latin typeface="Arial" panose="020B0604020202020204" pitchFamily="34" charset="0"/>
                <a:cs typeface="Arial" panose="020B0604020202020204" pitchFamily="34" charset="0"/>
              </a:rPr>
              <a:t>carrier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 specialized optical fibers in the conduit that sense acoustic vibrations that occur when an intruder attempts to gain </a:t>
            </a:r>
            <a:r>
              <a:rPr lang="en-US" altLang="en-US" sz="2000" dirty="0" smtClean="0">
                <a:solidFill>
                  <a:schemeClr val="tx1"/>
                </a:solidFill>
                <a:latin typeface="Arial" panose="020B0604020202020204" pitchFamily="34" charset="0"/>
                <a:cs typeface="Arial" panose="020B0604020202020204" pitchFamily="34" charset="0"/>
              </a:rPr>
              <a:t>access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50443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cs typeface="Arial" panose="020B0604020202020204" pitchFamily="34" charset="0"/>
              </a:rPr>
              <a:t>Protected Distribution Systems (P</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a:t>
            </a:r>
            <a:r>
              <a:rPr lang="en-US" sz="2800" b="1" dirty="0" smtClean="0">
                <a:solidFill>
                  <a:srgbClr val="0080A9"/>
                </a:solidFill>
                <a:latin typeface="Arial" panose="020B0604020202020204" pitchFamily="34" charset="0"/>
                <a:cs typeface="Arial" panose="020B0604020202020204" pitchFamily="34" charset="0"/>
              </a:rPr>
              <a:t>3)</a:t>
            </a:r>
            <a:endParaRPr lang="en-US" sz="2800" b="1" dirty="0">
              <a:solidFill>
                <a:srgbClr val="0080A9"/>
              </a:solidFill>
              <a:latin typeface="Arial" panose="020B0604020202020204" pitchFamily="34" charset="0"/>
              <a:ea typeface="+mn-ea"/>
              <a:cs typeface="Arial" panose="020B0604020202020204" pitchFamily="34" charset="0"/>
            </a:endParaRPr>
          </a:p>
        </p:txBody>
      </p:sp>
      <p:pic>
        <p:nvPicPr>
          <p:cNvPr id="6" name="Picture 5" descr="Figure 9-10 Cables conduits. Cable conduits are hollow tubes that carry copper wire or fiber-optic cabl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6318" y="1516673"/>
            <a:ext cx="5377764" cy="412650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2219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cs typeface="Arial" panose="020B0604020202020204" pitchFamily="34" charset="0"/>
              </a:rPr>
              <a:t>Protected Distribution Systems (P</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a:t>
            </a:r>
            <a:r>
              <a:rPr lang="en-US" sz="2800" b="1" dirty="0" smtClean="0">
                <a:solidFill>
                  <a:srgbClr val="0080A9"/>
                </a:solidFill>
                <a:latin typeface="Arial" panose="020B0604020202020204" pitchFamily="34" charset="0"/>
                <a:cs typeface="Arial" panose="020B0604020202020204" pitchFamily="34" charset="0"/>
              </a:rPr>
              <a:t>3)</a:t>
            </a:r>
            <a:endParaRPr lang="en-US" sz="2800" b="1" dirty="0">
              <a:solidFill>
                <a:srgbClr val="0080A9"/>
              </a:solidFill>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600201"/>
            <a:ext cx="6102661" cy="3886199"/>
          </a:xfrm>
          <a:prstGeom prst="rect">
            <a:avLst/>
          </a:prstGeom>
        </p:spPr>
      </p:pic>
      <p:sp>
        <p:nvSpPr>
          <p:cNvPr id="5" name="TextBox 4"/>
          <p:cNvSpPr txBox="1"/>
          <p:nvPr/>
        </p:nvSpPr>
        <p:spPr>
          <a:xfrm>
            <a:off x="3039550" y="5676872"/>
            <a:ext cx="3223959" cy="369332"/>
          </a:xfrm>
          <a:prstGeom prst="rect">
            <a:avLst/>
          </a:prstGeom>
          <a:noFill/>
        </p:spPr>
        <p:txBody>
          <a:bodyPr wrap="none" rtlCol="0">
            <a:spAutoFit/>
          </a:bodyPr>
          <a:lstStyle/>
          <a:p>
            <a:r>
              <a:rPr lang="en-US" dirty="0" smtClean="0"/>
              <a:t>Protected Distribution System</a:t>
            </a:r>
            <a:endParaRPr lang="en-US" dirty="0"/>
          </a:p>
        </p:txBody>
      </p:sp>
    </p:spTree>
    <p:extLst>
      <p:ext uri="{BB962C8B-B14F-4D97-AF65-F5344CB8AC3E}">
        <p14:creationId xmlns:p14="http://schemas.microsoft.com/office/powerpoint/2010/main" val="3670933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Computer Hardware Security</a:t>
            </a:r>
          </a:p>
        </p:txBody>
      </p:sp>
      <p:sp>
        <p:nvSpPr>
          <p:cNvPr id="3" name="Content Placeholder 2"/>
          <p:cNvSpPr>
            <a:spLocks noGrp="1"/>
          </p:cNvSpPr>
          <p:nvPr>
            <p:ph idx="1"/>
          </p:nvPr>
        </p:nvSpPr>
        <p:spPr>
          <a:xfrm>
            <a:off x="365125" y="1538818"/>
            <a:ext cx="8415338" cy="2923877"/>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Computer hardware </a:t>
            </a:r>
            <a:r>
              <a:rPr lang="en-US" altLang="en-US" dirty="0">
                <a:solidFill>
                  <a:schemeClr val="tx1"/>
                </a:solidFill>
                <a:latin typeface="Arial" panose="020B0604020202020204" pitchFamily="34" charset="0"/>
                <a:cs typeface="Arial" panose="020B0604020202020204" pitchFamily="34" charset="0"/>
              </a:rPr>
              <a:t>security - the physical security protecting the hardware of the host system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Most portable devices have a steel bracket security slot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cable lock can be inserted into slot and secured to device and a cable connected to the lock  can be secured to a desk or chair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Safe or secure cabinet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Can </a:t>
            </a:r>
            <a:r>
              <a:rPr lang="en-US" altLang="en-US" sz="2000" dirty="0">
                <a:solidFill>
                  <a:schemeClr val="tx1"/>
                </a:solidFill>
                <a:latin typeface="Arial" panose="020B0604020202020204" pitchFamily="34" charset="0"/>
                <a:cs typeface="Arial" panose="020B0604020202020204" pitchFamily="34" charset="0"/>
              </a:rPr>
              <a:t>be prewired for power and network connections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Allow devices to charge while </a:t>
            </a:r>
            <a:r>
              <a:rPr lang="en-US" altLang="en-US" sz="2000" dirty="0" smtClean="0">
                <a:solidFill>
                  <a:schemeClr val="tx1"/>
                </a:solidFill>
                <a:latin typeface="Arial" panose="020B0604020202020204" pitchFamily="34" charset="0"/>
                <a:cs typeface="Arial" panose="020B0604020202020204" pitchFamily="34" charset="0"/>
              </a:rPr>
              <a:t>stored as well as receive updates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06959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Application Security</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Besides protecting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software on hosts, there is a need to protect applications that run on these devices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Aspects of application security: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Application development security</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Secure coding techniques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Code testing</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71961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Application Development Concepts (1 of 3)</a:t>
            </a:r>
          </a:p>
        </p:txBody>
      </p:sp>
      <p:sp>
        <p:nvSpPr>
          <p:cNvPr id="3" name="Content Placeholder 2"/>
          <p:cNvSpPr>
            <a:spLocks noGrp="1"/>
          </p:cNvSpPr>
          <p:nvPr>
            <p:ph idx="1"/>
          </p:nvPr>
        </p:nvSpPr>
        <p:spPr>
          <a:xfrm>
            <a:off x="365125" y="1538818"/>
            <a:ext cx="8415338" cy="307776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Application development stages: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Development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Testing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Staging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Production</a:t>
            </a:r>
          </a:p>
          <a:p>
            <a:pPr>
              <a:lnSpc>
                <a:spcPct val="100000"/>
              </a:lnSpc>
            </a:pPr>
            <a:r>
              <a:rPr lang="en-US" dirty="0" smtClean="0">
                <a:solidFill>
                  <a:schemeClr val="tx1"/>
                </a:solidFill>
                <a:latin typeface="Arial" panose="020B0604020202020204" pitchFamily="34" charset="0"/>
                <a:cs typeface="Arial" panose="020B0604020202020204" pitchFamily="34" charset="0"/>
              </a:rPr>
              <a:t>Application development lifecycle models: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Waterfall model</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Agile model</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67299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Application Development Concepts (2 of 3)</a:t>
            </a:r>
          </a:p>
        </p:txBody>
      </p:sp>
      <p:sp>
        <p:nvSpPr>
          <p:cNvPr id="3" name="Content Placeholder 2"/>
          <p:cNvSpPr>
            <a:spLocks noGrp="1"/>
          </p:cNvSpPr>
          <p:nvPr>
            <p:ph idx="1"/>
          </p:nvPr>
        </p:nvSpPr>
        <p:spPr>
          <a:xfrm>
            <a:off x="365125" y="1538818"/>
            <a:ext cx="8093075" cy="4539704"/>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Secure DevOps methodology includes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Security automation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Continuous integration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Immutable systems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Infrastructure as code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Baselining</a:t>
            </a:r>
          </a:p>
          <a:p>
            <a:pPr>
              <a:lnSpc>
                <a:spcPct val="100000"/>
              </a:lnSpc>
            </a:pPr>
            <a:r>
              <a:rPr lang="en-US" dirty="0" smtClean="0">
                <a:solidFill>
                  <a:schemeClr val="tx1"/>
                </a:solidFill>
                <a:latin typeface="Arial" panose="020B0604020202020204" pitchFamily="34" charset="0"/>
                <a:cs typeface="Arial" panose="020B0604020202020204" pitchFamily="34" charset="0"/>
              </a:rPr>
              <a:t>Provisioning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enterprise-wide configuration, development, and management of multiple types of 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 system resources</a:t>
            </a:r>
          </a:p>
          <a:p>
            <a:pPr>
              <a:lnSpc>
                <a:spcPct val="100000"/>
              </a:lnSpc>
            </a:pPr>
            <a:r>
              <a:rPr lang="en-US" dirty="0" smtClean="0">
                <a:solidFill>
                  <a:schemeClr val="tx1"/>
                </a:solidFill>
                <a:latin typeface="Arial" panose="020B0604020202020204" pitchFamily="34" charset="0"/>
                <a:cs typeface="Arial" panose="020B0604020202020204" pitchFamily="34" charset="0"/>
              </a:rPr>
              <a:t>Deprovisioning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 application development is removing a resource that is no longer needed</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41463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Application Development Concepts (3 of 3)</a:t>
            </a:r>
          </a:p>
        </p:txBody>
      </p:sp>
      <p:sp>
        <p:nvSpPr>
          <p:cNvPr id="3" name="Content Placeholder 2"/>
          <p:cNvSpPr>
            <a:spLocks noGrp="1"/>
          </p:cNvSpPr>
          <p:nvPr>
            <p:ph idx="1"/>
          </p:nvPr>
        </p:nvSpPr>
        <p:spPr>
          <a:xfrm>
            <a:off x="365125" y="1538818"/>
            <a:ext cx="8245475" cy="215443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Because DevOps is based on the agile method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There will be continuous modifications throughout the process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Important to use tools that support change management</a:t>
            </a:r>
          </a:p>
          <a:p>
            <a:pPr>
              <a:lnSpc>
                <a:spcPct val="100000"/>
              </a:lnSpc>
            </a:pPr>
            <a:r>
              <a:rPr lang="en-US" dirty="0" smtClean="0">
                <a:solidFill>
                  <a:schemeClr val="tx1"/>
                </a:solidFill>
                <a:latin typeface="Arial" panose="020B0604020202020204" pitchFamily="34" charset="0"/>
                <a:cs typeface="Arial" panose="020B0604020202020204" pitchFamily="34" charset="0"/>
              </a:rPr>
              <a:t>One tool for change management is version control software that allows changes to be automatically recorded  and if necessary “rolled back” to a previous version of the software</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06581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Secure Coding Techniques</a:t>
            </a:r>
          </a:p>
        </p:txBody>
      </p:sp>
      <p:sp>
        <p:nvSpPr>
          <p:cNvPr id="3" name="Content Placeholder 2"/>
          <p:cNvSpPr>
            <a:spLocks noGrp="1"/>
          </p:cNvSpPr>
          <p:nvPr>
            <p:ph idx="1"/>
          </p:nvPr>
        </p:nvSpPr>
        <p:spPr>
          <a:xfrm>
            <a:off x="365125" y="1538818"/>
            <a:ext cx="8014250" cy="169277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There are several coding techniques that should be used to create secure applications and limit data exposure: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Determining how encryption will be implemented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Ensuring that memory management is handled correctly so as not to introduce memory vulnerabilities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8146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Secure Booting (1 of 2)</a:t>
            </a:r>
          </a:p>
        </p:txBody>
      </p:sp>
      <p:sp>
        <p:nvSpPr>
          <p:cNvPr id="3" name="Content Placeholder 2"/>
          <p:cNvSpPr>
            <a:spLocks noGrp="1"/>
          </p:cNvSpPr>
          <p:nvPr>
            <p:ph idx="1"/>
          </p:nvPr>
        </p:nvSpPr>
        <p:spPr>
          <a:xfrm>
            <a:off x="365125" y="1538818"/>
            <a:ext cx="8415338" cy="4539704"/>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BIOS (Basic Input/Output System)</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Firmware used on early computers to hold the boot process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Ability to update the BIOS with a firmware update opened the door for a threat actor to create malware to infect the BIOS</a:t>
            </a:r>
          </a:p>
          <a:p>
            <a:pPr>
              <a:lnSpc>
                <a:spcPct val="100000"/>
              </a:lnSpc>
            </a:pPr>
            <a:r>
              <a:rPr lang="en-US" dirty="0" smtClean="0">
                <a:solidFill>
                  <a:schemeClr val="tx1"/>
                </a:solidFill>
                <a:latin typeface="Arial" panose="020B0604020202020204" pitchFamily="34" charset="0"/>
                <a:cs typeface="Arial" panose="020B0604020202020204" pitchFamily="34" charset="0"/>
              </a:rPr>
              <a:t>To combat BIOS attacks </a:t>
            </a:r>
            <a:r>
              <a:rPr lang="en-US" b="1" dirty="0" smtClean="0">
                <a:solidFill>
                  <a:schemeClr val="tx1"/>
                </a:solidFill>
                <a:latin typeface="Arial" panose="020B0604020202020204" pitchFamily="34" charset="0"/>
                <a:cs typeface="Arial" panose="020B0604020202020204" pitchFamily="34" charset="0"/>
              </a:rPr>
              <a:t>U</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E</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F</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I (Unified Extensible Firmware Interface) </a:t>
            </a:r>
            <a:r>
              <a:rPr lang="en-US" dirty="0" smtClean="0">
                <a:solidFill>
                  <a:schemeClr val="tx1"/>
                </a:solidFill>
                <a:latin typeface="Arial" panose="020B0604020202020204" pitchFamily="34" charset="0"/>
                <a:cs typeface="Arial" panose="020B0604020202020204" pitchFamily="34" charset="0"/>
              </a:rPr>
              <a:t>was developed to replace BIOS</a:t>
            </a:r>
          </a:p>
          <a:p>
            <a:pPr>
              <a:lnSpc>
                <a:spcPct val="100000"/>
              </a:lnSpc>
            </a:pPr>
            <a:r>
              <a:rPr lang="en-US" dirty="0" smtClean="0">
                <a:solidFill>
                  <a:schemeClr val="tx1"/>
                </a:solidFill>
                <a:latin typeface="Arial" panose="020B0604020202020204" pitchFamily="34" charset="0"/>
                <a:cs typeface="Arial" panose="020B0604020202020204" pitchFamily="34" charset="0"/>
              </a:rPr>
              <a:t>In conjunction with U</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p>
          <a:p>
            <a:pPr lvl="1">
              <a:lnSpc>
                <a:spcPct val="100000"/>
              </a:lnSpc>
            </a:pPr>
            <a:r>
              <a:rPr lang="en-US" sz="2000" b="1" dirty="0" smtClean="0">
                <a:solidFill>
                  <a:schemeClr val="tx1"/>
                </a:solidFill>
                <a:latin typeface="Arial" panose="020B0604020202020204" pitchFamily="34" charset="0"/>
                <a:cs typeface="Arial" panose="020B0604020202020204" pitchFamily="34" charset="0"/>
              </a:rPr>
              <a:t>Secure Boot </a:t>
            </a:r>
            <a:r>
              <a:rPr lang="en-US" sz="2000" dirty="0" smtClean="0">
                <a:solidFill>
                  <a:schemeClr val="tx1"/>
                </a:solidFill>
                <a:latin typeface="Arial" panose="020B0604020202020204" pitchFamily="34" charset="0"/>
                <a:cs typeface="Arial" panose="020B0604020202020204" pitchFamily="34" charset="0"/>
              </a:rPr>
              <a:t>security standard was also created</a:t>
            </a:r>
          </a:p>
          <a:p>
            <a:pPr>
              <a:lnSpc>
                <a:spcPct val="100000"/>
              </a:lnSpc>
            </a:pPr>
            <a:r>
              <a:rPr lang="en-US" dirty="0" smtClean="0">
                <a:solidFill>
                  <a:schemeClr val="tx1"/>
                </a:solidFill>
                <a:latin typeface="Arial" panose="020B0604020202020204" pitchFamily="34" charset="0"/>
                <a:cs typeface="Arial" panose="020B0604020202020204" pitchFamily="34" charset="0"/>
              </a:rPr>
              <a:t>When using U</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 and Secure Boot, a computer checks the digital signature of each piece of boot software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If signatures are deemed valid the computer boots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If not, computer does not boot</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5431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Code Testing (1 of 2)</a:t>
            </a:r>
          </a:p>
        </p:txBody>
      </p:sp>
      <p:sp>
        <p:nvSpPr>
          <p:cNvPr id="3" name="Content Placeholder 2"/>
          <p:cNvSpPr>
            <a:spLocks noGrp="1"/>
          </p:cNvSpPr>
          <p:nvPr>
            <p:ph idx="1"/>
          </p:nvPr>
        </p:nvSpPr>
        <p:spPr>
          <a:xfrm>
            <a:off x="365124" y="1538818"/>
            <a:ext cx="8423275" cy="392415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At the beginning of the process a </a:t>
            </a:r>
            <a:r>
              <a:rPr lang="en-US" b="1" dirty="0" smtClean="0">
                <a:solidFill>
                  <a:schemeClr val="tx1"/>
                </a:solidFill>
                <a:latin typeface="Arial" panose="020B0604020202020204" pitchFamily="34" charset="0"/>
                <a:cs typeface="Arial" panose="020B0604020202020204" pitchFamily="34" charset="0"/>
              </a:rPr>
              <a:t>model verification </a:t>
            </a:r>
            <a:r>
              <a:rPr lang="en-US" dirty="0" smtClean="0">
                <a:solidFill>
                  <a:schemeClr val="tx1"/>
                </a:solidFill>
                <a:latin typeface="Arial" panose="020B0604020202020204" pitchFamily="34" charset="0"/>
                <a:cs typeface="Arial" panose="020B0604020202020204" pitchFamily="34" charset="0"/>
              </a:rPr>
              <a:t>test is used to ensure that the projected application meets all specifications at that point</a:t>
            </a:r>
          </a:p>
          <a:p>
            <a:pPr>
              <a:lnSpc>
                <a:spcPct val="100000"/>
              </a:lnSpc>
            </a:pPr>
            <a:r>
              <a:rPr lang="en-US" b="1" dirty="0" smtClean="0">
                <a:solidFill>
                  <a:schemeClr val="tx1"/>
                </a:solidFill>
                <a:latin typeface="Arial" panose="020B0604020202020204" pitchFamily="34" charset="0"/>
                <a:cs typeface="Arial" panose="020B0604020202020204" pitchFamily="34" charset="0"/>
              </a:rPr>
              <a:t>Compiled code testing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Searches for errors that could prevent the application from properly compiling from source code to application code</a:t>
            </a:r>
          </a:p>
          <a:p>
            <a:pPr>
              <a:lnSpc>
                <a:spcPct val="100000"/>
              </a:lnSpc>
            </a:pPr>
            <a:r>
              <a:rPr lang="en-US" b="1" dirty="0" smtClean="0">
                <a:solidFill>
                  <a:schemeClr val="tx1"/>
                </a:solidFill>
                <a:latin typeface="Arial" panose="020B0604020202020204" pitchFamily="34" charset="0"/>
                <a:cs typeface="Arial" panose="020B0604020202020204" pitchFamily="34" charset="0"/>
              </a:rPr>
              <a:t>Runtime code testing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Looks for errors after the program has compiled correctly and is running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Most runtime code testing is done in a </a:t>
            </a:r>
            <a:r>
              <a:rPr lang="en-US" sz="2000" b="1" dirty="0" smtClean="0">
                <a:solidFill>
                  <a:schemeClr val="tx1"/>
                </a:solidFill>
                <a:latin typeface="Arial" panose="020B0604020202020204" pitchFamily="34" charset="0"/>
                <a:cs typeface="Arial" panose="020B0604020202020204" pitchFamily="34" charset="0"/>
              </a:rPr>
              <a:t>sandbox</a:t>
            </a:r>
            <a:r>
              <a:rPr lang="en-US" sz="2000" dirty="0" smtClean="0">
                <a:solidFill>
                  <a:schemeClr val="tx1"/>
                </a:solidFill>
                <a:latin typeface="Arial" panose="020B0604020202020204" pitchFamily="34" charset="0"/>
                <a:cs typeface="Arial" panose="020B0604020202020204" pitchFamily="34" charset="0"/>
              </a:rPr>
              <a:t>, which is a testing environment that isolates the untested code from the live production environment</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411838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Code Testing (2 of 2)</a:t>
            </a:r>
          </a:p>
        </p:txBody>
      </p:sp>
      <p:sp>
        <p:nvSpPr>
          <p:cNvPr id="3" name="Content Placeholder 2"/>
          <p:cNvSpPr>
            <a:spLocks noGrp="1"/>
          </p:cNvSpPr>
          <p:nvPr>
            <p:ph idx="1"/>
          </p:nvPr>
        </p:nvSpPr>
        <p:spPr>
          <a:xfrm>
            <a:off x="365125" y="1538818"/>
            <a:ext cx="8169275" cy="4170372"/>
          </a:xfrm>
        </p:spPr>
        <p:txBody>
          <a:bodyPr/>
          <a:lstStyle/>
          <a:p>
            <a:pPr>
              <a:lnSpc>
                <a:spcPct val="100000"/>
              </a:lnSpc>
            </a:pPr>
            <a:r>
              <a:rPr lang="en-US" sz="1800" b="1" dirty="0" smtClean="0">
                <a:solidFill>
                  <a:schemeClr val="tx1"/>
                </a:solidFill>
                <a:latin typeface="Arial" panose="020B0604020202020204" pitchFamily="34" charset="0"/>
                <a:cs typeface="Arial" panose="020B0604020202020204" pitchFamily="34" charset="0"/>
              </a:rPr>
              <a:t>Static program analyzers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Tools that examine software without executing the program</a:t>
            </a:r>
          </a:p>
          <a:p>
            <a:pPr lvl="1">
              <a:lnSpc>
                <a:spcPct val="100000"/>
              </a:lnSpc>
            </a:pPr>
            <a:r>
              <a:rPr lang="en-US" dirty="0" smtClean="0">
                <a:solidFill>
                  <a:schemeClr val="tx1"/>
                </a:solidFill>
                <a:latin typeface="Arial" panose="020B0604020202020204" pitchFamily="34" charset="0"/>
                <a:cs typeface="Arial" panose="020B0604020202020204" pitchFamily="34" charset="0"/>
              </a:rPr>
              <a:t>Just the source code is reviewed and analyzed</a:t>
            </a:r>
          </a:p>
          <a:p>
            <a:pPr>
              <a:lnSpc>
                <a:spcPct val="100000"/>
              </a:lnSpc>
            </a:pPr>
            <a:r>
              <a:rPr lang="en-US" sz="1800" b="1" dirty="0" smtClean="0">
                <a:solidFill>
                  <a:schemeClr val="tx1"/>
                </a:solidFill>
                <a:latin typeface="Arial" panose="020B0604020202020204" pitchFamily="34" charset="0"/>
                <a:cs typeface="Arial" panose="020B0604020202020204" pitchFamily="34" charset="0"/>
              </a:rPr>
              <a:t>Dynamic analysis (fuzzing) </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A </a:t>
            </a:r>
            <a:r>
              <a:rPr lang="en-US" altLang="en-US" dirty="0">
                <a:solidFill>
                  <a:schemeClr val="tx1"/>
                </a:solidFill>
                <a:latin typeface="Arial" panose="020B0604020202020204" pitchFamily="34" charset="0"/>
                <a:cs typeface="Arial" panose="020B0604020202020204" pitchFamily="34" charset="0"/>
              </a:rPr>
              <a:t>software testing technique that deliberately provides invalid, unexpected, or random data as inputs to a program</a:t>
            </a:r>
            <a:endParaRPr lang="en-US" dirty="0" smtClean="0">
              <a:solidFill>
                <a:schemeClr val="tx1"/>
              </a:solidFill>
              <a:latin typeface="Arial" panose="020B0604020202020204" pitchFamily="34" charset="0"/>
              <a:cs typeface="Arial" panose="020B0604020202020204" pitchFamily="34" charset="0"/>
            </a:endParaRPr>
          </a:p>
          <a:p>
            <a:pPr>
              <a:lnSpc>
                <a:spcPct val="100000"/>
              </a:lnSpc>
            </a:pPr>
            <a:r>
              <a:rPr lang="en-US" sz="1800" b="1" dirty="0" smtClean="0">
                <a:solidFill>
                  <a:schemeClr val="tx1"/>
                </a:solidFill>
                <a:latin typeface="Arial" panose="020B0604020202020204" pitchFamily="34" charset="0"/>
                <a:cs typeface="Arial" panose="020B0604020202020204" pitchFamily="34" charset="0"/>
              </a:rPr>
              <a:t>Stress testing</a:t>
            </a:r>
          </a:p>
          <a:p>
            <a:pPr lvl="1">
              <a:lnSpc>
                <a:spcPct val="100000"/>
              </a:lnSpc>
            </a:pPr>
            <a:r>
              <a:rPr lang="en-US" dirty="0" smtClean="0">
                <a:solidFill>
                  <a:schemeClr val="tx1"/>
                </a:solidFill>
                <a:latin typeface="Arial" panose="020B0604020202020204" pitchFamily="34" charset="0"/>
                <a:cs typeface="Arial" panose="020B0604020202020204" pitchFamily="34" charset="0"/>
              </a:rPr>
              <a:t>Puts the application under a heavier than normal load to determine if the program is robust and can perform all error handling correctly</a:t>
            </a:r>
          </a:p>
          <a:p>
            <a:pPr>
              <a:lnSpc>
                <a:spcPct val="100000"/>
              </a:lnSpc>
            </a:pPr>
            <a:r>
              <a:rPr lang="en-US" sz="1800" b="1" dirty="0" smtClean="0">
                <a:solidFill>
                  <a:schemeClr val="tx1"/>
                </a:solidFill>
                <a:latin typeface="Arial" panose="020B0604020202020204" pitchFamily="34" charset="0"/>
                <a:cs typeface="Arial" panose="020B0604020202020204" pitchFamily="34" charset="0"/>
              </a:rPr>
              <a:t>Integrity measurement</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An “attestation mechanism” designed to be able to convince a remote party that an application is running only a set of known and approved executables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91173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155257"/>
          </a:xfrm>
        </p:spPr>
        <p:txBody>
          <a:bodyPr/>
          <a:lstStyle/>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a:t>
            </a:r>
            <a:r>
              <a:rPr lang="en-US" sz="1100" dirty="0">
                <a:solidFill>
                  <a:schemeClr val="tx1"/>
                </a:solidFill>
                <a:latin typeface="Arial" panose="020B0604020202020204" pitchFamily="34" charset="0"/>
                <a:cs typeface="Arial" panose="020B0604020202020204" pitchFamily="34" charset="0"/>
              </a:rPr>
              <a:t>lock that extends a solid metal bar into the door frame for extra security is the _____.</a:t>
            </a:r>
          </a:p>
          <a:p>
            <a:pPr marL="0" indent="0">
              <a:lnSpc>
                <a:spcPct val="100000"/>
              </a:lnSpc>
              <a:buNone/>
            </a:pPr>
            <a:r>
              <a:rPr lang="en-US" sz="1100" dirty="0">
                <a:solidFill>
                  <a:schemeClr val="tx1"/>
                </a:solidFill>
                <a:latin typeface="Arial" panose="020B0604020202020204" pitchFamily="34" charset="0"/>
                <a:cs typeface="Arial" panose="020B0604020202020204" pitchFamily="34" charset="0"/>
              </a:rPr>
              <a:t>A</a:t>
            </a:r>
            <a:r>
              <a:rPr lang="en-US" sz="1100" dirty="0" smtClean="0">
                <a:solidFill>
                  <a:schemeClr val="tx1"/>
                </a:solidFill>
                <a:latin typeface="Arial" panose="020B0604020202020204" pitchFamily="34" charset="0"/>
                <a:cs typeface="Arial" panose="020B0604020202020204" pitchFamily="34" charset="0"/>
              </a:rPr>
              <a:t>. triple </a:t>
            </a:r>
            <a:r>
              <a:rPr lang="en-US" sz="1100" dirty="0">
                <a:solidFill>
                  <a:schemeClr val="tx1"/>
                </a:solidFill>
                <a:latin typeface="Arial" panose="020B0604020202020204" pitchFamily="34" charset="0"/>
                <a:cs typeface="Arial" panose="020B0604020202020204" pitchFamily="34" charset="0"/>
              </a:rPr>
              <a:t>bar lock</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a:t>
            </a:r>
            <a:r>
              <a:rPr lang="en-US" sz="1100" dirty="0" err="1" smtClean="0">
                <a:solidFill>
                  <a:schemeClr val="tx1"/>
                </a:solidFill>
                <a:latin typeface="Arial" panose="020B0604020202020204" pitchFamily="34" charset="0"/>
                <a:cs typeface="Arial" panose="020B0604020202020204" pitchFamily="34" charset="0"/>
              </a:rPr>
              <a:t>deadman’s</a:t>
            </a:r>
            <a:r>
              <a:rPr lang="en-US" sz="1100" dirty="0" smtClean="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lock</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full </a:t>
            </a:r>
            <a:r>
              <a:rPr lang="en-US" sz="1100" dirty="0">
                <a:solidFill>
                  <a:schemeClr val="tx1"/>
                </a:solidFill>
                <a:latin typeface="Arial" panose="020B0604020202020204" pitchFamily="34" charset="0"/>
                <a:cs typeface="Arial" panose="020B0604020202020204" pitchFamily="34" charset="0"/>
              </a:rPr>
              <a:t>bar lock</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deadbolt lock</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Which of the following is NOT a typical OS security configuration?</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Employing </a:t>
            </a:r>
            <a:r>
              <a:rPr lang="en-US" sz="1100" dirty="0">
                <a:solidFill>
                  <a:schemeClr val="tx1"/>
                </a:solidFill>
                <a:latin typeface="Arial" panose="020B0604020202020204" pitchFamily="34" charset="0"/>
                <a:cs typeface="Arial" panose="020B0604020202020204" pitchFamily="34" charset="0"/>
              </a:rPr>
              <a:t>least functionality</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Restricting </a:t>
            </a:r>
            <a:r>
              <a:rPr lang="en-US" sz="1100" dirty="0">
                <a:solidFill>
                  <a:schemeClr val="tx1"/>
                </a:solidFill>
                <a:latin typeface="Arial" panose="020B0604020202020204" pitchFamily="34" charset="0"/>
                <a:cs typeface="Arial" panose="020B0604020202020204" pitchFamily="34" charset="0"/>
              </a:rPr>
              <a:t>patch management</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Disabling </a:t>
            </a:r>
            <a:r>
              <a:rPr lang="en-US" sz="1100" dirty="0">
                <a:solidFill>
                  <a:schemeClr val="tx1"/>
                </a:solidFill>
                <a:latin typeface="Arial" panose="020B0604020202020204" pitchFamily="34" charset="0"/>
                <a:cs typeface="Arial" panose="020B0604020202020204" pitchFamily="34" charset="0"/>
              </a:rPr>
              <a:t>default accounts/passwords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Disabling </a:t>
            </a:r>
            <a:r>
              <a:rPr lang="en-US" sz="1100" dirty="0">
                <a:solidFill>
                  <a:schemeClr val="tx1"/>
                </a:solidFill>
                <a:latin typeface="Arial" panose="020B0604020202020204" pitchFamily="34" charset="0"/>
                <a:cs typeface="Arial" panose="020B0604020202020204" pitchFamily="34" charset="0"/>
              </a:rPr>
              <a:t>unnecessary ports and services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What </a:t>
            </a:r>
            <a:r>
              <a:rPr lang="en-US" sz="1100" dirty="0">
                <a:solidFill>
                  <a:schemeClr val="tx1"/>
                </a:solidFill>
                <a:latin typeface="Arial" panose="020B0604020202020204" pitchFamily="34" charset="0"/>
                <a:cs typeface="Arial" panose="020B0604020202020204" pitchFamily="34" charset="0"/>
              </a:rPr>
              <a:t>allows for a single configuration to be set and then deployed to many or all users?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Snap-In </a:t>
            </a:r>
            <a:r>
              <a:rPr lang="en-US" sz="1100" dirty="0">
                <a:solidFill>
                  <a:schemeClr val="tx1"/>
                </a:solidFill>
                <a:latin typeface="Arial" panose="020B0604020202020204" pitchFamily="34" charset="0"/>
                <a:cs typeface="Arial" panose="020B0604020202020204" pitchFamily="34" charset="0"/>
              </a:rPr>
              <a:t>Replication (SIR)</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Active </a:t>
            </a:r>
            <a:r>
              <a:rPr lang="en-US" sz="1100" dirty="0">
                <a:solidFill>
                  <a:schemeClr val="tx1"/>
                </a:solidFill>
                <a:latin typeface="Arial" panose="020B0604020202020204" pitchFamily="34" charset="0"/>
                <a:cs typeface="Arial" panose="020B0604020202020204" pitchFamily="34" charset="0"/>
              </a:rPr>
              <a:t>Directory </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Group </a:t>
            </a:r>
            <a:r>
              <a:rPr lang="en-US" sz="1100" dirty="0">
                <a:solidFill>
                  <a:schemeClr val="tx1"/>
                </a:solidFill>
                <a:latin typeface="Arial" panose="020B0604020202020204" pitchFamily="34" charset="0"/>
                <a:cs typeface="Arial" panose="020B0604020202020204" pitchFamily="34" charset="0"/>
              </a:rPr>
              <a:t>Policy</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Command </a:t>
            </a:r>
            <a:r>
              <a:rPr lang="en-US" sz="1100" dirty="0">
                <a:solidFill>
                  <a:schemeClr val="tx1"/>
                </a:solidFill>
                <a:latin typeface="Arial" panose="020B0604020202020204" pitchFamily="34" charset="0"/>
                <a:cs typeface="Arial" panose="020B0604020202020204" pitchFamily="34" charset="0"/>
              </a:rPr>
              <a:t>Configuration</a:t>
            </a:r>
          </a:p>
          <a:p>
            <a:pPr marL="0" indent="0">
              <a:lnSpc>
                <a:spcPct val="100000"/>
              </a:lnSpc>
              <a:buNone/>
            </a:pP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4399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4" end="4"/>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7" end="7"/>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3" end="1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Chapter Summary (1 of 3)</a:t>
            </a:r>
          </a:p>
        </p:txBody>
      </p:sp>
      <p:sp>
        <p:nvSpPr>
          <p:cNvPr id="2" name="Content Placeholder 1"/>
          <p:cNvSpPr>
            <a:spLocks noGrp="1"/>
          </p:cNvSpPr>
          <p:nvPr>
            <p:ph idx="1"/>
          </p:nvPr>
        </p:nvSpPr>
        <p:spPr>
          <a:xfrm>
            <a:off x="365125" y="1538818"/>
            <a:ext cx="8415338" cy="3308598"/>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Secure Boot is designed to ensure that a computer boots using only software that is trusted by the computer manufacturer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In a chain of trust each element relies on the confirmation of the previous element to know that the entire process is secure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Strongest starting point is hardware</a:t>
            </a:r>
          </a:p>
          <a:p>
            <a:pPr>
              <a:lnSpc>
                <a:spcPct val="100000"/>
              </a:lnSpc>
            </a:pPr>
            <a:r>
              <a:rPr lang="en-US" altLang="en-US" dirty="0">
                <a:solidFill>
                  <a:schemeClr val="tx1"/>
                </a:solidFill>
                <a:latin typeface="Arial" panose="020B0604020202020204" pitchFamily="34" charset="0"/>
                <a:cs typeface="Arial" panose="020B0604020202020204" pitchFamily="34" charset="0"/>
              </a:rPr>
              <a:t>In addition to protecting hardware, the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software that runs on the host also must be protected</a:t>
            </a:r>
          </a:p>
          <a:p>
            <a:pPr>
              <a:lnSpc>
                <a:spcPct val="100000"/>
              </a:lnSpc>
            </a:pPr>
            <a:r>
              <a:rPr lang="en-US" altLang="en-US" dirty="0">
                <a:solidFill>
                  <a:schemeClr val="tx1"/>
                </a:solidFill>
                <a:latin typeface="Arial" panose="020B0604020202020204" pitchFamily="34" charset="0"/>
                <a:cs typeface="Arial" panose="020B0604020202020204" pitchFamily="34" charset="0"/>
              </a:rPr>
              <a:t>Modern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Ss </a:t>
            </a:r>
            <a:r>
              <a:rPr lang="en-US" altLang="en-US" dirty="0">
                <a:solidFill>
                  <a:schemeClr val="tx1"/>
                </a:solidFill>
                <a:latin typeface="Arial" panose="020B0604020202020204" pitchFamily="34" charset="0"/>
                <a:cs typeface="Arial" panose="020B0604020202020204" pitchFamily="34" charset="0"/>
              </a:rPr>
              <a:t>have hundreds of different security settings that can be manipulated to conform to the </a:t>
            </a:r>
            <a:r>
              <a:rPr lang="en-US" altLang="en-US" dirty="0" smtClean="0">
                <a:solidFill>
                  <a:schemeClr val="tx1"/>
                </a:solidFill>
                <a:latin typeface="Arial" panose="020B0604020202020204" pitchFamily="34" charset="0"/>
                <a:cs typeface="Arial" panose="020B0604020202020204" pitchFamily="34" charset="0"/>
              </a:rPr>
              <a:t>baseline</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Chapter Summary (2 of 3)</a:t>
            </a:r>
          </a:p>
        </p:txBody>
      </p:sp>
      <p:sp>
        <p:nvSpPr>
          <p:cNvPr id="2" name="Content Placeholder 1"/>
          <p:cNvSpPr>
            <a:spLocks noGrp="1"/>
          </p:cNvSpPr>
          <p:nvPr>
            <p:ph idx="1"/>
          </p:nvPr>
        </p:nvSpPr>
        <p:spPr>
          <a:xfrm>
            <a:off x="365125" y="1538818"/>
            <a:ext cx="8169275" cy="3893374"/>
          </a:xfrm>
        </p:spPr>
        <p:txBody>
          <a:bodyPr/>
          <a:lstStyle/>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Antimalware software can help protect against these infections</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V software can examine a computer for any infections as well as monitor computer activity and scan new documents that might contain a virus</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Peripheral devices attached to a client computer must likewise be protected</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A multifunctional device (M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D) is a combination printer, copier, scanner, and fax machine and should also be protected</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Physical security is an often overlooked consideration when protecting a client device</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Door locks are important to protect equipment</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Hardware security is physical security that involves protecting the hardware of the host </a:t>
            </a:r>
            <a:r>
              <a:rPr lang="en-US" altLang="en-US" sz="1800" dirty="0" smtClean="0">
                <a:solidFill>
                  <a:schemeClr val="tx1"/>
                </a:solidFill>
                <a:latin typeface="Arial" panose="020B0604020202020204" pitchFamily="34" charset="0"/>
                <a:cs typeface="Arial" panose="020B0604020202020204" pitchFamily="34" charset="0"/>
              </a:rPr>
              <a:t>system</a:t>
            </a:r>
            <a:endParaRPr lang="en-US" alt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01442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Chapter Summary (3 of 3)</a:t>
            </a:r>
          </a:p>
        </p:txBody>
      </p:sp>
      <p:sp>
        <p:nvSpPr>
          <p:cNvPr id="2" name="Content Placeholder 1"/>
          <p:cNvSpPr>
            <a:spLocks noGrp="1"/>
          </p:cNvSpPr>
          <p:nvPr>
            <p:ph idx="1"/>
          </p:nvPr>
        </p:nvSpPr>
        <p:spPr>
          <a:xfrm>
            <a:off x="365125" y="1538818"/>
            <a:ext cx="7635875" cy="1077218"/>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Applications that run on client devices need to be secure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There are different tools and processes that can be used to test the quality of the application code</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35025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Secure Booting (2 of 2)</a:t>
            </a:r>
          </a:p>
        </p:txBody>
      </p:sp>
      <p:pic>
        <p:nvPicPr>
          <p:cNvPr id="6" name="Picture 5" descr="Figure 9-1 Booting using a B I O S. An illustration shows the order of booting using a B I O S. The process is as follows: B I O S; M B R: Boot loader; Operating syste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895600"/>
            <a:ext cx="7544540" cy="912033"/>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3283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Hardware Root of Trust</a:t>
            </a:r>
          </a:p>
        </p:txBody>
      </p:sp>
      <p:sp>
        <p:nvSpPr>
          <p:cNvPr id="3" name="Content Placeholder 2"/>
          <p:cNvSpPr>
            <a:spLocks noGrp="1"/>
          </p:cNvSpPr>
          <p:nvPr>
            <p:ph idx="1"/>
          </p:nvPr>
        </p:nvSpPr>
        <p:spPr>
          <a:xfrm>
            <a:off x="365125" y="1538818"/>
            <a:ext cx="7864475" cy="2308324"/>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Chain of trust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Each element (of the boot process) relies on the confirmation of the previous element to know that the entire process is secure</a:t>
            </a:r>
          </a:p>
          <a:p>
            <a:pPr>
              <a:lnSpc>
                <a:spcPct val="100000"/>
              </a:lnSpc>
            </a:pPr>
            <a:r>
              <a:rPr lang="en-US" dirty="0" smtClean="0">
                <a:solidFill>
                  <a:schemeClr val="tx1"/>
                </a:solidFill>
                <a:latin typeface="Arial" panose="020B0604020202020204" pitchFamily="34" charset="0"/>
                <a:cs typeface="Arial" panose="020B0604020202020204" pitchFamily="34" charset="0"/>
              </a:rPr>
              <a:t>Hardware root of trust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Strongest starting point is hardware, which cannot be modified</a:t>
            </a:r>
          </a:p>
          <a:p>
            <a:pPr>
              <a:lnSpc>
                <a:spcPct val="100000"/>
              </a:lnSpc>
            </a:pPr>
            <a:r>
              <a:rPr lang="en-US" dirty="0" smtClean="0">
                <a:solidFill>
                  <a:schemeClr val="tx1"/>
                </a:solidFill>
                <a:latin typeface="Arial" panose="020B0604020202020204" pitchFamily="34" charset="0"/>
                <a:cs typeface="Arial" panose="020B0604020202020204" pitchFamily="34" charset="0"/>
              </a:rPr>
              <a:t>Security checks are “rooted” in hardware checks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6631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Electromagnetic Spying</a:t>
            </a:r>
          </a:p>
        </p:txBody>
      </p:sp>
      <p:sp>
        <p:nvSpPr>
          <p:cNvPr id="3" name="Content Placeholder 2"/>
          <p:cNvSpPr>
            <a:spLocks noGrp="1"/>
          </p:cNvSpPr>
          <p:nvPr>
            <p:ph idx="1"/>
          </p:nvPr>
        </p:nvSpPr>
        <p:spPr>
          <a:xfrm>
            <a:off x="365125" y="1538818"/>
            <a:ext cx="8415338" cy="253915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Security researcher have found that it is possible to pick up electromagnetic fields and read data that is producing them</a:t>
            </a:r>
          </a:p>
          <a:p>
            <a:pPr>
              <a:lnSpc>
                <a:spcPct val="100000"/>
              </a:lnSpc>
            </a:pPr>
            <a:r>
              <a:rPr lang="en-US" dirty="0" smtClean="0">
                <a:solidFill>
                  <a:schemeClr val="tx1"/>
                </a:solidFill>
                <a:latin typeface="Arial" panose="020B0604020202020204" pitchFamily="34" charset="0"/>
                <a:cs typeface="Arial" panose="020B0604020202020204" pitchFamily="34" charset="0"/>
              </a:rPr>
              <a:t>U.S. government has developed a classified standard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Intended to prevent attackers from picking up electromagnetic fields from government buildings</a:t>
            </a:r>
          </a:p>
          <a:p>
            <a:pPr>
              <a:lnSpc>
                <a:spcPct val="100000"/>
              </a:lnSpc>
            </a:pPr>
            <a:r>
              <a:rPr lang="en-US" dirty="0" smtClean="0">
                <a:solidFill>
                  <a:schemeClr val="tx1"/>
                </a:solidFill>
                <a:latin typeface="Arial" panose="020B0604020202020204" pitchFamily="34" charset="0"/>
                <a:cs typeface="Arial" panose="020B0604020202020204" pitchFamily="34" charset="0"/>
              </a:rPr>
              <a:t>Known as Telecommunications Electronics Material Protected from Emanating Spurious Transmissions (T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2922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Supply Chain Infections</a:t>
            </a:r>
          </a:p>
        </p:txBody>
      </p:sp>
      <p:sp>
        <p:nvSpPr>
          <p:cNvPr id="3" name="Content Placeholder 2"/>
          <p:cNvSpPr>
            <a:spLocks noGrp="1"/>
          </p:cNvSpPr>
          <p:nvPr>
            <p:ph idx="1"/>
          </p:nvPr>
        </p:nvSpPr>
        <p:spPr>
          <a:xfrm>
            <a:off x="365125" y="1538818"/>
            <a:ext cx="8245475" cy="40780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Supply chain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network that moves a product from the supplier to the customer</a:t>
            </a:r>
          </a:p>
          <a:p>
            <a:pPr>
              <a:lnSpc>
                <a:spcPct val="100000"/>
              </a:lnSpc>
            </a:pPr>
            <a:r>
              <a:rPr lang="en-US" dirty="0" smtClean="0">
                <a:solidFill>
                  <a:schemeClr val="tx1"/>
                </a:solidFill>
                <a:latin typeface="Arial" panose="020B0604020202020204" pitchFamily="34" charset="0"/>
                <a:cs typeface="Arial" panose="020B0604020202020204" pitchFamily="34" charset="0"/>
              </a:rPr>
              <a:t>The different steps in the supply chain has opened the door for malware to be injected into products during their manufacturing or storage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Called supply chain infections</a:t>
            </a:r>
          </a:p>
          <a:p>
            <a:pPr>
              <a:lnSpc>
                <a:spcPct val="100000"/>
              </a:lnSpc>
            </a:pPr>
            <a:r>
              <a:rPr lang="en-US" dirty="0" smtClean="0">
                <a:solidFill>
                  <a:schemeClr val="tx1"/>
                </a:solidFill>
                <a:latin typeface="Arial" panose="020B0604020202020204" pitchFamily="34" charset="0"/>
                <a:cs typeface="Arial" panose="020B0604020202020204" pitchFamily="34" charset="0"/>
              </a:rPr>
              <a:t>Supply chain infections are considered dangerous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If malware is planted in the ROM firmware of a device, it can difficult or impossible to clean an infected device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Users may be receiving infected devices at the point of purchase, unaware of the infection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Cannot be easily prevented</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452977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6"/>
  <p:tag name="MMPROD_UIDATA" val="&lt;database version=&quot;6.0&quot;&gt;&lt;object type=&quot;1&quot; unique_id=&quot;10001&quot;&gt;&lt;object type=&quot;8&quot; unique_id=&quot;12449&quot;&gt;&lt;/object&gt;&lt;object type=&quot;2&quot; unique_id=&quot;12450&quot;&gt;&lt;object type=&quot;3&quot; unique_id=&quot;12451&quot;&gt;&lt;property id=&quot;20148&quot; value=&quot;5&quot;/&gt;&lt;property id=&quot;20300&quot; value=&quot;Slide 1 - &amp;quot;CompTIA Security+ Guide to Network Security Fundamentals, Sixth Edition&amp;quot;&quot;/&gt;&lt;property id=&quot;20307&quot; value=&quot;358&quot;/&gt;&lt;/object&gt;&lt;object type=&quot;3&quot; unique_id=&quot;12452&quot;&gt;&lt;property id=&quot;20148&quot; value=&quot;5&quot;/&gt;&lt;property id=&quot;20300&quot; value=&quot;Slide 2 - &amp;quot;Objectives&amp;quot;&quot;/&gt;&lt;property id=&quot;20307&quot; value=&quot;257&quot;/&gt;&lt;/object&gt;&lt;object type=&quot;3&quot; unique_id=&quot;12453&quot;&gt;&lt;property id=&quot;20148&quot; value=&quot;5&quot;/&gt;&lt;property id=&quot;20300&quot; value=&quot;Slide 3 - &amp;quot;Client Security&amp;quot;&quot;/&gt;&lt;property id=&quot;20307&quot; value=&quot;310&quot;/&gt;&lt;/object&gt;&lt;object type=&quot;3&quot; unique_id=&quot;12454&quot;&gt;&lt;property id=&quot;20148&quot; value=&quot;5&quot;/&gt;&lt;property id=&quot;20300&quot; value=&quot;Slide 4 - &amp;quot;Hardware System Security&amp;quot;&quot;/&gt;&lt;property id=&quot;20307&quot; value=&quot;311&quot;/&gt;&lt;/object&gt;&lt;object type=&quot;3&quot; unique_id=&quot;12455&quot;&gt;&lt;property id=&quot;20148&quot; value=&quot;5&quot;/&gt;&lt;property id=&quot;20300&quot; value=&quot;Slide 5 - &amp;quot;Secure Booting (1 of 2)&amp;quot;&quot;/&gt;&lt;property id=&quot;20307&quot; value=&quot;312&quot;/&gt;&lt;/object&gt;&lt;object type=&quot;3&quot; unique_id=&quot;12456&quot;&gt;&lt;property id=&quot;20148&quot; value=&quot;5&quot;/&gt;&lt;property id=&quot;20300&quot; value=&quot;Slide 6 - &amp;quot;Secure Booting (2 of 2)&amp;quot;&quot;/&gt;&lt;property id=&quot;20307&quot; value=&quot;323&quot;/&gt;&lt;/object&gt;&lt;object type=&quot;3&quot; unique_id=&quot;12457&quot;&gt;&lt;property id=&quot;20148&quot; value=&quot;5&quot;/&gt;&lt;property id=&quot;20300&quot; value=&quot;Slide 7 - &amp;quot;Hardware Root of Trust&amp;quot;&quot;/&gt;&lt;property id=&quot;20307&quot; value=&quot;313&quot;/&gt;&lt;/object&gt;&lt;object type=&quot;3&quot; unique_id=&quot;12458&quot;&gt;&lt;property id=&quot;20148&quot; value=&quot;5&quot;/&gt;&lt;property id=&quot;20300&quot; value=&quot;Slide 8 - &amp;quot;Electromagnetic Spying&amp;quot;&quot;/&gt;&lt;property id=&quot;20307&quot; value=&quot;314&quot;/&gt;&lt;/object&gt;&lt;object type=&quot;3&quot; unique_id=&quot;12459&quot;&gt;&lt;property id=&quot;20148&quot; value=&quot;5&quot;/&gt;&lt;property id=&quot;20300&quot; value=&quot;Slide 9 - &amp;quot;Supply Chain Infections&amp;quot;&quot;/&gt;&lt;property id=&quot;20307&quot; value=&quot;315&quot;/&gt;&lt;/object&gt;&lt;object type=&quot;3&quot; unique_id=&quot;12460&quot;&gt;&lt;property id=&quot;20148&quot; value=&quot;5&quot;/&gt;&lt;property id=&quot;20300&quot; value=&quot;Slide 10 - &amp;quot;Securing the Operating System Software &amp;quot;&quot;/&gt;&lt;property id=&quot;20307&quot; value=&quot;316&quot;/&gt;&lt;/object&gt;&lt;object type=&quot;3&quot; unique_id=&quot;12461&quot;&gt;&lt;property id=&quot;20148&quot; value=&quot;5&quot;/&gt;&lt;property id=&quot;20300&quot; value=&quot;Slide 11 - &amp;quot;O S Security Configuration&amp;quot;&quot;/&gt;&lt;property id=&quot;20307&quot; value=&quot;317&quot;/&gt;&lt;/object&gt;&lt;object type=&quot;3&quot; unique_id=&quot;12462&quot;&gt;&lt;property id=&quot;20148&quot; value=&quot;5&quot;/&gt;&lt;property id=&quot;20300&quot; value=&quot;Slide 12 - &amp;quot;Patch Management (1 of 5)&amp;quot;&quot;/&gt;&lt;property id=&quot;20307&quot; value=&quot;318&quot;/&gt;&lt;/object&gt;&lt;object type=&quot;3&quot; unique_id=&quot;12463&quot;&gt;&lt;property id=&quot;20148&quot; value=&quot;5&quot;/&gt;&lt;property id=&quot;20300&quot; value=&quot;Slide 13 - &amp;quot;Patch Management (2 of 5)&amp;quot;&quot;/&gt;&lt;property id=&quot;20307&quot; value=&quot;320&quot;/&gt;&lt;/object&gt;&lt;object type=&quot;3&quot; unique_id=&quot;12464&quot;&gt;&lt;property id=&quot;20148&quot; value=&quot;5&quot;/&gt;&lt;property id=&quot;20300&quot; value=&quot;Slide 14 - &amp;quot;Patch Management (3 of 5)&amp;quot;&quot;/&gt;&lt;property id=&quot;20307&quot; value=&quot;319&quot;/&gt;&lt;/object&gt;&lt;object type=&quot;3&quot; unique_id=&quot;12465&quot;&gt;&lt;property id=&quot;20148&quot; value=&quot;5&quot;/&gt;&lt;property id=&quot;20300&quot; value=&quot;Slide 15 - &amp;quot;Patch Management (4 of 5)&amp;quot;&quot;/&gt;&lt;property id=&quot;20307&quot; value=&quot;321&quot;/&gt;&lt;/object&gt;&lt;object type=&quot;3&quot; unique_id=&quot;12466&quot;&gt;&lt;property id=&quot;20148&quot; value=&quot;5&quot;/&gt;&lt;property id=&quot;20300&quot; value=&quot;Slide 16 - &amp;quot;Patch Management (5 of 5)&amp;quot;&quot;/&gt;&lt;property id=&quot;20307&quot; value=&quot;322&quot;/&gt;&lt;/object&gt;&lt;object type=&quot;3&quot; unique_id=&quot;12467&quot;&gt;&lt;property id=&quot;20148&quot; value=&quot;5&quot;/&gt;&lt;property id=&quot;20300&quot; value=&quot;Slide 17 - &amp;quot;Antimalware (1 of 5)&amp;quot;&quot;/&gt;&lt;property id=&quot;20307&quot; value=&quot;324&quot;/&gt;&lt;/object&gt;&lt;object type=&quot;3&quot; unique_id=&quot;12468&quot;&gt;&lt;property id=&quot;20148&quot; value=&quot;5&quot;/&gt;&lt;property id=&quot;20300&quot; value=&quot;Slide 18 - &amp;quot;Antimalware (2 of 5)&amp;quot;&quot;/&gt;&lt;property id=&quot;20307&quot; value=&quot;325&quot;/&gt;&lt;/object&gt;&lt;object type=&quot;3&quot; unique_id=&quot;12469&quot;&gt;&lt;property id=&quot;20148&quot; value=&quot;5&quot;/&gt;&lt;property id=&quot;20300&quot; value=&quot;Slide 19 - &amp;quot;Antimalware (3 of 5)&amp;quot;&quot;/&gt;&lt;property id=&quot;20307&quot; value=&quot;326&quot;/&gt;&lt;/object&gt;&lt;object type=&quot;3&quot; unique_id=&quot;12470&quot;&gt;&lt;property id=&quot;20148&quot; value=&quot;5&quot;/&gt;&lt;property id=&quot;20300&quot; value=&quot;Slide 20 - &amp;quot;Antimalware (4 of 5)&amp;quot;&quot;/&gt;&lt;property id=&quot;20307&quot; value=&quot;327&quot;/&gt;&lt;/object&gt;&lt;object type=&quot;3&quot; unique_id=&quot;12471&quot;&gt;&lt;property id=&quot;20148&quot; value=&quot;5&quot;/&gt;&lt;property id=&quot;20300&quot; value=&quot;Slide 21 - &amp;quot;Antimalware (5 of 5)&amp;quot;&quot;/&gt;&lt;property id=&quot;20307&quot; value=&quot;328&quot;/&gt;&lt;/object&gt;&lt;object type=&quot;3&quot; unique_id=&quot;12472&quot;&gt;&lt;property id=&quot;20148&quot; value=&quot;5&quot;/&gt;&lt;property id=&quot;20300&quot; value=&quot;Slide 22 - &amp;quot;Peripheral Device Security (1 of 5)&amp;quot;&quot;/&gt;&lt;property id=&quot;20307&quot; value=&quot;329&quot;/&gt;&lt;/object&gt;&lt;object type=&quot;3&quot; unique_id=&quot;12473&quot;&gt;&lt;property id=&quot;20148&quot; value=&quot;5&quot;/&gt;&lt;property id=&quot;20300&quot; value=&quot;Slide 23 - &amp;quot;Peripheral Device Security (2 of 5)&amp;quot;&quot;/&gt;&lt;property id=&quot;20307&quot; value=&quot;330&quot;/&gt;&lt;/object&gt;&lt;object type=&quot;3&quot; unique_id=&quot;12474&quot;&gt;&lt;property id=&quot;20148&quot; value=&quot;5&quot;/&gt;&lt;property id=&quot;20300&quot; value=&quot;Slide 24 - &amp;quot;Peripheral Device Security (3 of 5)&amp;quot;&quot;/&gt;&lt;property id=&quot;20307&quot; value=&quot;331&quot;/&gt;&lt;/object&gt;&lt;object type=&quot;3&quot; unique_id=&quot;12475&quot;&gt;&lt;property id=&quot;20148&quot; value=&quot;5&quot;/&gt;&lt;property id=&quot;20300&quot; value=&quot;Slide 25 - &amp;quot;Peripheral Device Security (4 of 5)&amp;quot;&quot;/&gt;&lt;property id=&quot;20307&quot; value=&quot;332&quot;/&gt;&lt;/object&gt;&lt;object type=&quot;3&quot; unique_id=&quot;12476&quot;&gt;&lt;property id=&quot;20148&quot; value=&quot;5&quot;/&gt;&lt;property id=&quot;20300&quot; value=&quot;Slide 26 - &amp;quot;Peripheral Device Security (5 of 5)&amp;quot;&quot;/&gt;&lt;property id=&quot;20307&quot; value=&quot;333&quot;/&gt;&lt;/object&gt;&lt;object type=&quot;3&quot; unique_id=&quot;12477&quot;&gt;&lt;property id=&quot;20148&quot; value=&quot;5&quot;/&gt;&lt;property id=&quot;20300&quot; value=&quot;Slide 27 - &amp;quot;Multifunctional Devices &amp;quot;&quot;/&gt;&lt;property id=&quot;20307&quot; value=&quot;334&quot;/&gt;&lt;/object&gt;&lt;object type=&quot;3&quot; unique_id=&quot;12478&quot;&gt;&lt;property id=&quot;20148&quot; value=&quot;5&quot;/&gt;&lt;property id=&quot;20300&quot; value=&quot;Slide 28 - &amp;quot;Displays&amp;quot;&quot;/&gt;&lt;property id=&quot;20307&quot; value=&quot;335&quot;/&gt;&lt;/object&gt;&lt;object type=&quot;3&quot; unique_id=&quot;12479&quot;&gt;&lt;property id=&quot;20148&quot; value=&quot;5&quot;/&gt;&lt;property id=&quot;20300&quot; value=&quot;Slide 29 - &amp;quot;Physical Security&amp;quot;&quot;/&gt;&lt;property id=&quot;20307&quot; value=&quot;336&quot;/&gt;&lt;/object&gt;&lt;object type=&quot;3&quot; unique_id=&quot;12480&quot;&gt;&lt;property id=&quot;20148&quot; value=&quot;5&quot;/&gt;&lt;property id=&quot;20300&quot; value=&quot;Slide 30 - &amp;quot;External Perimeter Defenses&amp;quot;&quot;/&gt;&lt;property id=&quot;20307&quot; value=&quot;337&quot;/&gt;&lt;/object&gt;&lt;object type=&quot;3&quot; unique_id=&quot;12481&quot;&gt;&lt;property id=&quot;20148&quot; value=&quot;5&quot;/&gt;&lt;property id=&quot;20300&quot; value=&quot;Slide 31 - &amp;quot;Barriers (1 of 2)&amp;quot;&quot;/&gt;&lt;property id=&quot;20307&quot; value=&quot;338&quot;/&gt;&lt;/object&gt;&lt;object type=&quot;3&quot; unique_id=&quot;12482&quot;&gt;&lt;property id=&quot;20148&quot; value=&quot;5&quot;/&gt;&lt;property id=&quot;20300&quot; value=&quot;Slide 32 - &amp;quot;Barriers (2 of 2)&amp;quot;&quot;/&gt;&lt;property id=&quot;20307&quot; value=&quot;339&quot;/&gt;&lt;/object&gt;&lt;object type=&quot;3&quot; unique_id=&quot;12483&quot;&gt;&lt;property id=&quot;20148&quot; value=&quot;5&quot;/&gt;&lt;property id=&quot;20300&quot; value=&quot;Slide 33 - &amp;quot;Security Guards&amp;quot;&quot;/&gt;&lt;property id=&quot;20307&quot; value=&quot;340&quot;/&gt;&lt;/object&gt;&lt;object type=&quot;3&quot; unique_id=&quot;12484&quot;&gt;&lt;property id=&quot;20148&quot; value=&quot;5&quot;/&gt;&lt;property id=&quot;20300&quot; value=&quot;Slide 34 - &amp;quot;Motion Detection&amp;quot;&quot;/&gt;&lt;property id=&quot;20307&quot; value=&quot;341&quot;/&gt;&lt;/object&gt;&lt;object type=&quot;3&quot; unique_id=&quot;12485&quot;&gt;&lt;property id=&quot;20148&quot; value=&quot;5&quot;/&gt;&lt;property id=&quot;20300&quot; value=&quot;Slide 35 - &amp;quot;Internal Physical Access Security&amp;quot;&quot;/&gt;&lt;property id=&quot;20307&quot; value=&quot;342&quot;/&gt;&lt;/object&gt;&lt;object type=&quot;3&quot; unique_id=&quot;12486&quot;&gt;&lt;property id=&quot;20148&quot; value=&quot;5&quot;/&gt;&lt;property id=&quot;20300&quot; value=&quot;Slide 36 - &amp;quot;Door Locks (1 of 3)&amp;quot;&quot;/&gt;&lt;property id=&quot;20307&quot; value=&quot;343&quot;/&gt;&lt;/object&gt;&lt;object type=&quot;3&quot; unique_id=&quot;12487&quot;&gt;&lt;property id=&quot;20148&quot; value=&quot;5&quot;/&gt;&lt;property id=&quot;20300&quot; value=&quot;Slide 37 - &amp;quot;Door Locks (2 of 3)&amp;quot;&quot;/&gt;&lt;property id=&quot;20307&quot; value=&quot;344&quot;/&gt;&lt;/object&gt;&lt;object type=&quot;3&quot; unique_id=&quot;12488&quot;&gt;&lt;property id=&quot;20148&quot; value=&quot;5&quot;/&gt;&lt;property id=&quot;20300&quot; value=&quot;Slide 38 - &amp;quot;Door Locks (3 of 3)&amp;quot;&quot;/&gt;&lt;property id=&quot;20307&quot; value=&quot;345&quot;/&gt;&lt;/object&gt;&lt;object type=&quot;3&quot; unique_id=&quot;12489&quot;&gt;&lt;property id=&quot;20148&quot; value=&quot;5&quot;/&gt;&lt;property id=&quot;20300&quot; value=&quot;Slide 39 - &amp;quot;Access Logs&amp;quot;&quot;/&gt;&lt;property id=&quot;20307&quot; value=&quot;346&quot;/&gt;&lt;/object&gt;&lt;object type=&quot;3&quot; unique_id=&quot;12490&quot;&gt;&lt;property id=&quot;20148&quot; value=&quot;5&quot;/&gt;&lt;property id=&quot;20300&quot; value=&quot;Slide 40 - &amp;quot;Mantraps&amp;quot;&quot;/&gt;&lt;property id=&quot;20307&quot; value=&quot;347&quot;/&gt;&lt;/object&gt;&lt;object type=&quot;3&quot; unique_id=&quot;12491&quot;&gt;&lt;property id=&quot;20148&quot; value=&quot;5&quot;/&gt;&lt;property id=&quot;20300&quot; value=&quot;Slide 41 - &amp;quot;Protected Distribution Systems (P D S) (1 of 2)&amp;quot;&quot;/&gt;&lt;property id=&quot;20307&quot; value=&quot;348&quot;/&gt;&lt;/object&gt;&lt;object type=&quot;3&quot; unique_id=&quot;12492&quot;&gt;&lt;property id=&quot;20148&quot; value=&quot;5&quot;/&gt;&lt;property id=&quot;20300&quot; value=&quot;Slide 42 - &amp;quot;Protected Distribution Systems (P D S) (2 of 2)&amp;quot;&quot;/&gt;&lt;property id=&quot;20307&quot; value=&quot;349&quot;/&gt;&lt;/object&gt;&lt;object type=&quot;3&quot; unique_id=&quot;12493&quot;&gt;&lt;property id=&quot;20148&quot; value=&quot;5&quot;/&gt;&lt;property id=&quot;20300&quot; value=&quot;Slide 43 - &amp;quot;Computer Hardware Security&amp;quot;&quot;/&gt;&lt;property id=&quot;20307&quot; value=&quot;350&quot;/&gt;&lt;/object&gt;&lt;object type=&quot;3&quot; unique_id=&quot;12494&quot;&gt;&lt;property id=&quot;20148&quot; value=&quot;5&quot;/&gt;&lt;property id=&quot;20300&quot; value=&quot;Slide 44 - &amp;quot;Application Security&amp;quot;&quot;/&gt;&lt;property id=&quot;20307&quot; value=&quot;351&quot;/&gt;&lt;/object&gt;&lt;object type=&quot;3&quot; unique_id=&quot;12495&quot;&gt;&lt;property id=&quot;20148&quot; value=&quot;5&quot;/&gt;&lt;property id=&quot;20300&quot; value=&quot;Slide 45 - &amp;quot;Application Development Concepts (1 of 3)&amp;quot;&quot;/&gt;&lt;property id=&quot;20307&quot; value=&quot;352&quot;/&gt;&lt;/object&gt;&lt;object type=&quot;3&quot; unique_id=&quot;12496&quot;&gt;&lt;property id=&quot;20148&quot; value=&quot;5&quot;/&gt;&lt;property id=&quot;20300&quot; value=&quot;Slide 46 - &amp;quot;Application Development Concepts (2 of 3)&amp;quot;&quot;/&gt;&lt;property id=&quot;20307&quot; value=&quot;353&quot;/&gt;&lt;/object&gt;&lt;object type=&quot;3&quot; unique_id=&quot;12497&quot;&gt;&lt;property id=&quot;20148&quot; value=&quot;5&quot;/&gt;&lt;property id=&quot;20300&quot; value=&quot;Slide 47 - &amp;quot;Application Development Concepts (3 of 3)&amp;quot;&quot;/&gt;&lt;property id=&quot;20307&quot; value=&quot;354&quot;/&gt;&lt;/object&gt;&lt;object type=&quot;3&quot; unique_id=&quot;12498&quot;&gt;&lt;property id=&quot;20148&quot; value=&quot;5&quot;/&gt;&lt;property id=&quot;20300&quot; value=&quot;Slide 48 - &amp;quot;Secure Coding Techniques&amp;quot;&quot;/&gt;&lt;property id=&quot;20307&quot; value=&quot;355&quot;/&gt;&lt;/object&gt;&lt;object type=&quot;3&quot; unique_id=&quot;12499&quot;&gt;&lt;property id=&quot;20148&quot; value=&quot;5&quot;/&gt;&lt;property id=&quot;20300&quot; value=&quot;Slide 49 - &amp;quot;Code Testing (1 of 2)&amp;quot;&quot;/&gt;&lt;property id=&quot;20307&quot; value=&quot;356&quot;/&gt;&lt;/object&gt;&lt;object type=&quot;3&quot; unique_id=&quot;12500&quot;&gt;&lt;property id=&quot;20148&quot; value=&quot;5&quot;/&gt;&lt;property id=&quot;20300&quot; value=&quot;Slide 50 - &amp;quot;Code Testing (2 of 2)&amp;quot;&quot;/&gt;&lt;property id=&quot;20307&quot; value=&quot;357&quot;/&gt;&lt;/object&gt;&lt;object type=&quot;3&quot; unique_id=&quot;12501&quot;&gt;&lt;property id=&quot;20148&quot; value=&quot;5&quot;/&gt;&lt;property id=&quot;20300&quot; value=&quot;Slide 51 - &amp;quot;Chapter Summary (1 of 3)&amp;quot;&quot;/&gt;&lt;property id=&quot;20307&quot; value=&quot;307&quot;/&gt;&lt;/object&gt;&lt;object type=&quot;3&quot; unique_id=&quot;12502&quot;&gt;&lt;property id=&quot;20148&quot; value=&quot;5&quot;/&gt;&lt;property id=&quot;20300&quot; value=&quot;Slide 52 - &amp;quot;Chapter Summary (2 of 3)&amp;quot;&quot;/&gt;&lt;property id=&quot;20307&quot; value=&quot;308&quot;/&gt;&lt;/object&gt;&lt;object type=&quot;3&quot; unique_id=&quot;12503&quot;&gt;&lt;property id=&quot;20148&quot; value=&quot;5&quot;/&gt;&lt;property id=&quot;20300&quot; value=&quot;Slide 53 - &amp;quot;Chapter Summary (3 of 3)&amp;quot;&quot;/&gt;&lt;property id=&quot;20307&quot; value=&quot;309&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7E46A5-14FD-42E9-8B7D-636B76E5B3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03C09D8-39B8-4524-AE97-C70E44F94F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9a39b8-e83f-4f24-bd02-d0ecf56368c2"/>
    <ds:schemaRef ds:uri="6aa0805a-2da3-44c1-bf31-ae54d57bc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C4808B-4CE1-4D87-A4BD-E664F14F7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30700</TotalTime>
  <Words>5934</Words>
  <Application>Microsoft Office PowerPoint</Application>
  <PresentationFormat>On-screen Show (4:3)</PresentationFormat>
  <Paragraphs>464</Paragraphs>
  <Slides>55</Slides>
  <Notes>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CompTIA Security+ Guide to Network Security Fundamentals, Sixth Edition</vt:lpstr>
      <vt:lpstr>Objectives</vt:lpstr>
      <vt:lpstr>Client Security</vt:lpstr>
      <vt:lpstr>Hardware System Security</vt:lpstr>
      <vt:lpstr>Secure Booting (1 of 2)</vt:lpstr>
      <vt:lpstr>Secure Booting (2 of 2)</vt:lpstr>
      <vt:lpstr>Hardware Root of Trust</vt:lpstr>
      <vt:lpstr>Electromagnetic Spying</vt:lpstr>
      <vt:lpstr>Supply Chain Infections</vt:lpstr>
      <vt:lpstr>Securing the Operating System Software </vt:lpstr>
      <vt:lpstr>O S Security Configuration</vt:lpstr>
      <vt:lpstr>Patch Management (1 of 5)</vt:lpstr>
      <vt:lpstr>Patch Management (2 of 5)</vt:lpstr>
      <vt:lpstr>Patch Management (3 of 5)</vt:lpstr>
      <vt:lpstr>Patch Management (4 of 5)</vt:lpstr>
      <vt:lpstr>Patch Management (5 of 5)</vt:lpstr>
      <vt:lpstr>Antimalware (1 of 5)</vt:lpstr>
      <vt:lpstr>Antimalware (2 of 5)</vt:lpstr>
      <vt:lpstr>Antimalware (3 of 5)</vt:lpstr>
      <vt:lpstr>Antimalware (4 of 5)</vt:lpstr>
      <vt:lpstr>Antimalware (5 of 5)</vt:lpstr>
      <vt:lpstr>Peripheral Device Security (1 of 5)</vt:lpstr>
      <vt:lpstr>Peripheral Device Security (2 of 5)</vt:lpstr>
      <vt:lpstr>Peripheral Device Security (3 of 5)</vt:lpstr>
      <vt:lpstr>Peripheral Device Security (4 of 5)</vt:lpstr>
      <vt:lpstr>Peripheral Device Security (5 of 5)</vt:lpstr>
      <vt:lpstr>Multifunctional Devices </vt:lpstr>
      <vt:lpstr>Displays</vt:lpstr>
      <vt:lpstr>Physical Security</vt:lpstr>
      <vt:lpstr>External Perimeter Defenses</vt:lpstr>
      <vt:lpstr>Barriers (1 of 2)</vt:lpstr>
      <vt:lpstr>Barriers (2 of 2)</vt:lpstr>
      <vt:lpstr>Security Guards</vt:lpstr>
      <vt:lpstr>Motion Detection</vt:lpstr>
      <vt:lpstr>Internal Physical Access Security</vt:lpstr>
      <vt:lpstr>Door Locks (1 of 3)</vt:lpstr>
      <vt:lpstr>Door Locks (2 of 3)</vt:lpstr>
      <vt:lpstr>Door Locks (3 of 3)</vt:lpstr>
      <vt:lpstr>Access Logs</vt:lpstr>
      <vt:lpstr>Mantraps</vt:lpstr>
      <vt:lpstr>Protected Distribution Systems (P D S) (1 of 3)</vt:lpstr>
      <vt:lpstr>Protected Distribution Systems (P D S) (2 of 3)</vt:lpstr>
      <vt:lpstr>Protected Distribution Systems (P D S) (2 of 3)</vt:lpstr>
      <vt:lpstr>Computer Hardware Security</vt:lpstr>
      <vt:lpstr>Application Security</vt:lpstr>
      <vt:lpstr>Application Development Concepts (1 of 3)</vt:lpstr>
      <vt:lpstr>Application Development Concepts (2 of 3)</vt:lpstr>
      <vt:lpstr>Application Development Concepts (3 of 3)</vt:lpstr>
      <vt:lpstr>Secure Coding Techniques</vt:lpstr>
      <vt:lpstr>Code Testing (1 of 2)</vt:lpstr>
      <vt:lpstr>Code Testing (2 of 2)</vt:lpstr>
      <vt:lpstr>Review Questions</vt:lpstr>
      <vt:lpstr>Chapter Summary (1 of 3)</vt:lpstr>
      <vt:lpstr>Chapter Summary (2 of 3)</vt:lpstr>
      <vt:lpstr>Chapter Summary (3 of 3)</vt:lpstr>
    </vt:vector>
  </TitlesOfParts>
  <Company>SPi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Ken Hunnicutt</cp:lastModifiedBy>
  <cp:revision>908</cp:revision>
  <cp:lastPrinted>2010-11-12T17:54:40Z</cp:lastPrinted>
  <dcterms:created xsi:type="dcterms:W3CDTF">2007-02-15T20:50:52Z</dcterms:created>
  <dcterms:modified xsi:type="dcterms:W3CDTF">2018-09-07T14:30:50Z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