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ppt/slideLayouts/slideLayout12.xml" ContentType="application/vnd.openxmlformats-officedocument.presentationml.slideLayout+xml"/>
  <Override PartName="/ppt/theme/theme9.xml" ContentType="application/vnd.openxmlformats-officedocument.theme+xml"/>
  <Override PartName="/ppt/slideLayouts/slideLayout13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9" r:id="rId5"/>
    <p:sldMasterId id="2147483661" r:id="rId6"/>
    <p:sldMasterId id="2147483663" r:id="rId7"/>
    <p:sldMasterId id="2147483665" r:id="rId8"/>
    <p:sldMasterId id="2147483667" r:id="rId9"/>
    <p:sldMasterId id="2147483669" r:id="rId10"/>
  </p:sldMasterIdLst>
  <p:notesMasterIdLst>
    <p:notesMasterId r:id="rId42"/>
  </p:notesMasterIdLst>
  <p:sldIdLst>
    <p:sldId id="256" r:id="rId11"/>
    <p:sldId id="257" r:id="rId12"/>
    <p:sldId id="258" r:id="rId13"/>
    <p:sldId id="261" r:id="rId14"/>
    <p:sldId id="269" r:id="rId15"/>
    <p:sldId id="291" r:id="rId16"/>
    <p:sldId id="271" r:id="rId17"/>
    <p:sldId id="288" r:id="rId18"/>
    <p:sldId id="292" r:id="rId19"/>
    <p:sldId id="285" r:id="rId20"/>
    <p:sldId id="272" r:id="rId21"/>
    <p:sldId id="283" r:id="rId22"/>
    <p:sldId id="260" r:id="rId23"/>
    <p:sldId id="273" r:id="rId24"/>
    <p:sldId id="274" r:id="rId25"/>
    <p:sldId id="294" r:id="rId26"/>
    <p:sldId id="276" r:id="rId27"/>
    <p:sldId id="295" r:id="rId28"/>
    <p:sldId id="296" r:id="rId29"/>
    <p:sldId id="293" r:id="rId30"/>
    <p:sldId id="277" r:id="rId31"/>
    <p:sldId id="279" r:id="rId32"/>
    <p:sldId id="278" r:id="rId33"/>
    <p:sldId id="282" r:id="rId34"/>
    <p:sldId id="280" r:id="rId35"/>
    <p:sldId id="281" r:id="rId36"/>
    <p:sldId id="264" r:id="rId37"/>
    <p:sldId id="265" r:id="rId38"/>
    <p:sldId id="266" r:id="rId39"/>
    <p:sldId id="268" r:id="rId40"/>
    <p:sldId id="267" r:id="rId41"/>
  </p:sldIdLst>
  <p:sldSz cx="12192000" cy="6858000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1" autoAdjust="0"/>
    <p:restoredTop sz="88631" autoAdjust="0"/>
  </p:normalViewPr>
  <p:slideViewPr>
    <p:cSldViewPr snapToGrid="0">
      <p:cViewPr varScale="1">
        <p:scale>
          <a:sx n="102" d="100"/>
          <a:sy n="102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Click to move the slide</a:t>
            </a: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</a:p>
        </p:txBody>
      </p:sp>
      <p:sp>
        <p:nvSpPr>
          <p:cNvPr id="7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</a:p>
        </p:txBody>
      </p:sp>
      <p:sp>
        <p:nvSpPr>
          <p:cNvPr id="71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72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73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434620F7-94C4-4C77-92D6-97CD695B3D9F}" type="slidenum"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Год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2025</a:t>
            </a:r>
          </a:p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Выравнивание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по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ширине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ВЕЗДЕ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сделано, но справа все равно </a:t>
            </a:r>
            <a:r>
              <a:rPr lang="ru-RU" sz="2000" b="0" u="none" strike="noStrike" baseline="0" dirty="0" err="1">
                <a:solidFill>
                  <a:srgbClr val="000000"/>
                </a:solidFill>
                <a:uFillTx/>
                <a:latin typeface="Arial"/>
              </a:rPr>
              <a:t>энтеры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, поэтому </a:t>
            </a:r>
            <a:r>
              <a:rPr lang="ru-RU" sz="2000" b="0" u="none" strike="noStrike" baseline="0" dirty="0" err="1">
                <a:solidFill>
                  <a:srgbClr val="000000"/>
                </a:solidFill>
                <a:uFillTx/>
                <a:latin typeface="Arial"/>
              </a:rPr>
              <a:t>врядли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что то поменяется. И сверху не менял, все ломается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lang="ru-RU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Выравниевание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ок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. шрифт 20 везде сделать 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надо</a:t>
            </a: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&gt;&gt;&gt; done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В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целом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ок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Я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бы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написал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: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бот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будет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выявлять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 smtClean="0">
                <a:solidFill>
                  <a:srgbClr val="000000"/>
                </a:solidFill>
                <a:uFillTx/>
                <a:latin typeface="Arial"/>
              </a:rPr>
              <a:t>закономерность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&gt;&gt;&gt; 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(поможет выявлять)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212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В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целом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ок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Я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бы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написал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: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бот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будет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выявлять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 smtClean="0">
                <a:solidFill>
                  <a:srgbClr val="000000"/>
                </a:solidFill>
                <a:uFillTx/>
                <a:latin typeface="Arial"/>
              </a:rPr>
              <a:t>закономерность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&gt;&gt;&gt; 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(поможет выявлять)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3781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Много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текста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Сопоставь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с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актальностью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упростил и сократил текст почти в 2 раза</a:t>
            </a:r>
          </a:p>
          <a:p>
            <a:pPr marL="216000" indent="-216000">
              <a:buNone/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да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8759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Много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текста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Сопоставь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с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актальностью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упростил и сократил текст почти в 2 раза</a:t>
            </a:r>
          </a:p>
          <a:p>
            <a:pPr marL="216000" indent="-216000">
              <a:buNone/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да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Много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текста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Сопоставь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с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актальностью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упростил и сократил текст почти в 2 раза</a:t>
            </a:r>
          </a:p>
          <a:p>
            <a:pPr marL="216000" indent="-216000">
              <a:buNone/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да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1267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Много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текста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Сопоставь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с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актальностью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упростил и сократил текст почти в 2 раза</a:t>
            </a:r>
          </a:p>
          <a:p>
            <a:pPr marL="216000" indent="-216000">
              <a:buNone/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да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798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Много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текста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Сопоставь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с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актальностью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упростил и сократил текст почти в 2 раза</a:t>
            </a:r>
          </a:p>
          <a:p>
            <a:pPr marL="216000" indent="-216000">
              <a:buNone/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да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4876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Про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ботов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совсем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верно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поменял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Второй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абзац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твоя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речь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слайде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писать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этого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нужно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постарался убрать здесь речь от своего лица, просто сравнение, чтобы было понятнее что это такое. Ну если что можно убрать</a:t>
            </a:r>
          </a:p>
          <a:p>
            <a:pPr marL="216000" indent="-216000">
              <a:buNone/>
            </a:pP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Сравнение тоже убираем. Лишнее. </a:t>
            </a:r>
            <a:r>
              <a:rPr lang="ru-RU" sz="2000" b="0" u="none" strike="noStrike" baseline="0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baseline="0" dirty="0" smtClean="0">
                <a:solidFill>
                  <a:srgbClr val="000000"/>
                </a:solidFill>
                <a:uFillTx/>
                <a:latin typeface="Arial"/>
              </a:rPr>
              <a:t>&gt;&gt;&gt; done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9597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Про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ботов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совсем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верно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поменял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Второй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абзац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твоя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речь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слайде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писать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этого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нужно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постарался убрать здесь речь от своего лица, просто сравнение, чтобы было понятнее что это такое. Ну если что можно убрать</a:t>
            </a:r>
          </a:p>
          <a:p>
            <a:pPr marL="216000" indent="-216000">
              <a:buNone/>
            </a:pP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Сравнение тоже убираем. Лишнее. </a:t>
            </a:r>
            <a:r>
              <a:rPr lang="ru-RU" sz="2000" b="0" u="none" strike="noStrike" baseline="0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baseline="0" dirty="0" smtClean="0">
                <a:solidFill>
                  <a:srgbClr val="000000"/>
                </a:solidFill>
                <a:uFillTx/>
                <a:latin typeface="Arial"/>
              </a:rPr>
              <a:t>&gt;&gt;&gt; done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2912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Про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ботов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совсем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верно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поменял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Второй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абзац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твоя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речь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слайде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писать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этого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нужно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постарался убрать здесь речь от своего лица, просто сравнение, чтобы было понятнее что это такое. Ну если что можно убрать</a:t>
            </a:r>
          </a:p>
          <a:p>
            <a:pPr marL="216000" indent="-216000">
              <a:buNone/>
            </a:pP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Сравнение тоже убираем. Лишнее. </a:t>
            </a:r>
            <a:r>
              <a:rPr lang="ru-RU" sz="2000" b="0" u="none" strike="noStrike" baseline="0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baseline="0" dirty="0" smtClean="0">
                <a:solidFill>
                  <a:srgbClr val="000000"/>
                </a:solidFill>
                <a:uFillTx/>
                <a:latin typeface="Arial"/>
              </a:rPr>
              <a:t>&gt;&gt;&gt; done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35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В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целом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ок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Я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бы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написал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: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бот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будет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выявлять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 smtClean="0">
                <a:solidFill>
                  <a:srgbClr val="000000"/>
                </a:solidFill>
                <a:uFillTx/>
                <a:latin typeface="Arial"/>
              </a:rPr>
              <a:t>закономерность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&gt;&gt;&gt; 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(поможет выявлять)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Про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ботов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совсем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верно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поменял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Второй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абзац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твоя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речь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слайде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писать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этого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нужно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постарался убрать здесь речь от своего лица, просто сравнение, чтобы было понятнее что это такое. Ну если что можно убрать</a:t>
            </a:r>
          </a:p>
          <a:p>
            <a:pPr marL="216000" indent="-216000">
              <a:buNone/>
            </a:pP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Сравнение тоже убираем. Лишнее. </a:t>
            </a:r>
            <a:r>
              <a:rPr lang="ru-RU" sz="2000" b="0" u="none" strike="noStrike" baseline="0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baseline="0" dirty="0" smtClean="0">
                <a:solidFill>
                  <a:srgbClr val="000000"/>
                </a:solidFill>
                <a:uFillTx/>
                <a:latin typeface="Arial"/>
              </a:rPr>
              <a:t>&gt;&gt;&gt; done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301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Много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текста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Сопоставь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с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актальностью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упростил и сократил текст почти в 2 раза</a:t>
            </a:r>
          </a:p>
          <a:p>
            <a:pPr marL="216000" indent="-216000">
              <a:buNone/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да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4689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Много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текста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Сопоставь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с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актальностью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упростил и сократил текст почти в 2 раза</a:t>
            </a:r>
          </a:p>
          <a:p>
            <a:pPr marL="216000" indent="-216000">
              <a:buNone/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да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9162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Много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текста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Сопоставь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с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актальностью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упростил и сократил текст почти в 2 раза</a:t>
            </a:r>
          </a:p>
          <a:p>
            <a:pPr marL="216000" indent="-216000">
              <a:buNone/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да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217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Много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текста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Сопоставь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с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актальностью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упростил и сократил текст почти в 2 раза</a:t>
            </a:r>
          </a:p>
          <a:p>
            <a:pPr marL="216000" indent="-216000">
              <a:buNone/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да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540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Много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текста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Сопоставь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с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актальностью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упростил и сократил текст почти в 2 раза</a:t>
            </a:r>
          </a:p>
          <a:p>
            <a:pPr marL="216000" indent="-216000">
              <a:buNone/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да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2951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Много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текста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Сопоставь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с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актальностью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упростил и сократил текст почти в 2 раза</a:t>
            </a:r>
          </a:p>
          <a:p>
            <a:pPr marL="216000" indent="-216000">
              <a:buNone/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да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154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Снова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текст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речь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Более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формально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И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сократить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&gt;&gt;&gt;&gt; 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сделано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Лучше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указать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несколько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научных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работ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: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диссертации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, ВКР.</a:t>
            </a:r>
          </a:p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Несколько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книг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Все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сайты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норм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! </a:t>
            </a:r>
          </a:p>
          <a:p>
            <a:pPr marL="216000" indent="-216000">
              <a:buNone/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Не 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сделано </a:t>
            </a: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&gt;&gt;&gt;&gt;&gt;&gt;&gt;&gt;&gt;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добавил книгу</a:t>
            </a:r>
            <a:r>
              <a:rPr lang="ru-RU" sz="2000" b="0" u="none" strike="noStrike" baseline="0" dirty="0" smtClean="0">
                <a:solidFill>
                  <a:srgbClr val="000000"/>
                </a:solidFill>
                <a:uFillTx/>
                <a:latin typeface="Arial"/>
              </a:rPr>
              <a:t> по питону, 2 статьи из журналов научных и как эксперимент добавил закон «О персональных данных», который используется в </a:t>
            </a:r>
            <a:r>
              <a:rPr lang="en-US" sz="2000" b="0" u="none" strike="noStrike" baseline="0" dirty="0" smtClean="0">
                <a:solidFill>
                  <a:srgbClr val="000000"/>
                </a:solidFill>
                <a:uFillTx/>
                <a:latin typeface="Arial"/>
              </a:rPr>
              <a:t>IDEF0</a:t>
            </a:r>
            <a:r>
              <a:rPr lang="ru-RU" sz="2000" b="0" u="none" strike="noStrike" baseline="0" dirty="0" smtClean="0">
                <a:solidFill>
                  <a:srgbClr val="000000"/>
                </a:solidFill>
                <a:uFillTx/>
                <a:latin typeface="Arial"/>
              </a:rPr>
              <a:t> как контроль. Как будто бы это будет логично. Ну если что уберу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Лучше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указать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несколько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научных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работ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: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диссертации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, ВКР.</a:t>
            </a:r>
          </a:p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Несколько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книг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Все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сайты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норм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! </a:t>
            </a:r>
          </a:p>
          <a:p>
            <a:pPr marL="216000" indent="-216000">
              <a:buNone/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Не 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сделано 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5019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Цель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подогнать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ближе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к idef0</a:t>
            </a:r>
          </a:p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В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задачах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“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telegra-бота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при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помощи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Python”</a:t>
            </a:r>
          </a:p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1.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Изучить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…</a:t>
            </a:r>
          </a:p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2.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Спроектировать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..</a:t>
            </a:r>
          </a:p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3.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Разработать</a:t>
            </a: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..</a:t>
            </a:r>
            <a:r>
              <a:rPr lang="en-US" sz="2000" b="0" u="none" strike="noStrike" baseline="0" dirty="0" smtClean="0">
                <a:solidFill>
                  <a:srgbClr val="000000"/>
                </a:solidFill>
                <a:uFillTx/>
                <a:latin typeface="Arial"/>
              </a:rPr>
              <a:t> &gt;&gt;&gt; done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Много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текста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сократил как мог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6208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Много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текста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Сопоставь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с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актальностью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упростил и сократил текст почти в 2 раза</a:t>
            </a:r>
          </a:p>
          <a:p>
            <a:pPr marL="216000" indent="-216000">
              <a:buNone/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да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7269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В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целом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ок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Я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бы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написал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: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бот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будет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выявлять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 smtClean="0">
                <a:solidFill>
                  <a:srgbClr val="000000"/>
                </a:solidFill>
                <a:uFillTx/>
                <a:latin typeface="Arial"/>
              </a:rPr>
              <a:t>закономерность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&gt;&gt;&gt; 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(поможет выявлять)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1393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В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целом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ок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Я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бы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написал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: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бот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будет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выявлять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 smtClean="0">
                <a:solidFill>
                  <a:srgbClr val="000000"/>
                </a:solidFill>
                <a:uFillTx/>
                <a:latin typeface="Arial"/>
              </a:rPr>
              <a:t>закономерность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&gt;&gt;&gt; 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(поможет выявлять)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1769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В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целом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ок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Я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бы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написал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: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бот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будет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выявлять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 smtClean="0">
                <a:solidFill>
                  <a:srgbClr val="000000"/>
                </a:solidFill>
                <a:uFillTx/>
                <a:latin typeface="Arial"/>
              </a:rPr>
              <a:t>закономерность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&gt;&gt;&gt; 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(поможет выявлять)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070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52591D9-F018-42FC-97D7-BA2B7B5FE1A1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955EE3DE-1314-4605-9366-116F3F17260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16A86290-7733-4069-A286-2BB14733461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8CF91ACC-668A-47E5-9AAA-084E5558E76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B1CF416C-FD11-45A9-92F1-1E010CC1352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04D1954-49CA-4DB4-BF90-F7DA7D9BDD4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4AD8F38-2B7A-40E0-88A0-9A96A09F4E6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47A8AB7-0F85-4D3C-A81F-BFE071835E5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3C73371-E68F-434D-B14D-B3C5CA9F5C6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00D9C4C-7C7D-4ECE-989E-158D9EEA1D2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53F7AC8-683D-44E7-9600-E59156A8CB9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BB6CFB77-A64E-424B-90F5-9861A7E9339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5BD6380A-7A38-44F8-81B8-22572322F16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0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1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60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6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81EBD47-5A1E-4012-A400-3E2E09012345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32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422462F-FE40-436C-9D8B-1F736F8E2DB4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6125D79-E289-4FC8-A1D3-D635D3E1A1AC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3521CF1-662F-4D4E-84B2-2C99C6DDB9CB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593689F-73D0-4462-A2BB-12277115A8EF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60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6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Образец текста</a:t>
            </a:r>
            <a:endParaRPr lang="ru-RU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30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CAA084-E488-40D2-9AB8-0FD4B49C8CA4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34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36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3ACEAB0-24EA-42A3-9D1F-1B3EA90B651C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lang="ru-RU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lang="ru-RU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45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7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31D522A-50AB-474E-A0A7-8ADE5A0949CE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51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75EC86C-908C-48DA-98F9-D50E5455E225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55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E9DA527-F3C8-4473-B43D-E7DB6EE3E56C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Прямоугольник 3"/>
          <p:cNvSpPr/>
          <p:nvPr/>
        </p:nvSpPr>
        <p:spPr>
          <a:xfrm>
            <a:off x="1321021" y="344132"/>
            <a:ext cx="9549353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ru-RU" sz="2000" b="1" u="none" strike="noStrike" dirty="0">
                <a:solidFill>
                  <a:srgbClr val="000000"/>
                </a:solidFill>
                <a:uFillTx/>
                <a:latin typeface="Arial"/>
              </a:rPr>
              <a:t>Департамент образования и науки города </a:t>
            </a:r>
            <a:r>
              <a:rPr lang="ru-RU" sz="2000" b="1" u="none" strike="noStrike" dirty="0" smtClean="0">
                <a:solidFill>
                  <a:srgbClr val="000000"/>
                </a:solidFill>
                <a:uFillTx/>
                <a:latin typeface="Arial"/>
              </a:rPr>
              <a:t>Москвы</a:t>
            </a:r>
            <a:r>
              <a:rPr lang="ru-RU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000" b="1" u="none" strike="noStrike" dirty="0" smtClean="0">
                <a:solidFill>
                  <a:srgbClr val="000000"/>
                </a:solidFill>
                <a:uFillTx/>
                <a:latin typeface="Arial"/>
              </a:rPr>
              <a:t>ГБОУ </a:t>
            </a:r>
            <a:r>
              <a:rPr lang="ru-RU" sz="2000" b="1" u="none" strike="noStrike" dirty="0">
                <a:solidFill>
                  <a:srgbClr val="000000"/>
                </a:solidFill>
                <a:uFillTx/>
                <a:latin typeface="Arial"/>
              </a:rPr>
              <a:t>«Школа Глория»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005743" y="3036500"/>
            <a:ext cx="8179907" cy="384868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just" defTabSz="914400">
              <a:lnSpc>
                <a:spcPct val="100000"/>
              </a:lnSpc>
              <a:buNone/>
            </a:pPr>
            <a:r>
              <a:rPr lang="ru-RU" sz="2800" b="1" u="none" strike="noStrike" dirty="0">
                <a:solidFill>
                  <a:schemeClr val="dk1"/>
                </a:solidFill>
                <a:uFillTx/>
                <a:latin typeface="Arial"/>
              </a:rPr>
              <a:t>Бот для анализа эмоционального </a:t>
            </a:r>
            <a:r>
              <a:rPr lang="ru-RU" sz="2800" b="1" u="none" strike="noStrike" dirty="0" smtClean="0">
                <a:solidFill>
                  <a:schemeClr val="dk1"/>
                </a:solidFill>
                <a:uFillTx/>
                <a:latin typeface="Arial"/>
              </a:rPr>
              <a:t>состояния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169422" y="6342120"/>
            <a:ext cx="1852550" cy="393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Москва, 2025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Прямоугольник 6"/>
          <p:cNvSpPr/>
          <p:nvPr/>
        </p:nvSpPr>
        <p:spPr>
          <a:xfrm>
            <a:off x="7464943" y="3677011"/>
            <a:ext cx="5033913" cy="2553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ru-RU" sz="2000" b="0" i="1" u="none" strike="noStrike" dirty="0">
                <a:solidFill>
                  <a:srgbClr val="000000"/>
                </a:solidFill>
                <a:uFillTx/>
                <a:latin typeface="Arial"/>
              </a:rPr>
              <a:t>Выполнил:</a:t>
            </a:r>
          </a:p>
          <a:p>
            <a:pPr algn="just" defTabSz="914400">
              <a:lnSpc>
                <a:spcPct val="100000"/>
              </a:lnSpc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Бердников Артем,</a:t>
            </a:r>
            <a:endParaRPr lang="ru-RU" sz="2000" dirty="0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Ученик 10 «А» класса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ГБОУ «Школа Глория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»</a:t>
            </a:r>
          </a:p>
          <a:p>
            <a:pPr algn="just" defTabSz="914400">
              <a:lnSpc>
                <a:spcPct val="100000"/>
              </a:lnSpc>
            </a:pPr>
            <a:endParaRPr lang="ru-RU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lang="ru-RU" sz="2000" b="0" i="1" u="none" strike="noStrike" dirty="0">
                <a:solidFill>
                  <a:srgbClr val="000000"/>
                </a:solidFill>
                <a:uFillTx/>
                <a:latin typeface="Arial"/>
              </a:rPr>
              <a:t>Научный руководитель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:</a:t>
            </a:r>
            <a:endParaRPr lang="ru-RU" sz="2000" dirty="0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lang="ru-RU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Зацепина</a:t>
            </a:r>
            <a:r>
              <a:rPr lang="ru-RU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Маргарита Викторовна,</a:t>
            </a:r>
          </a:p>
          <a:p>
            <a:pPr algn="just" defTabSz="914400">
              <a:lnSpc>
                <a:spcPct val="100000"/>
              </a:lnSpc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Учитель ГБОУ «Школа Глория»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57DB43-F37D-417F-AD68-66254CAFB4A5}" type="slidenum"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779" y="1690200"/>
            <a:ext cx="5108716" cy="3441756"/>
          </a:xfrm>
          <a:prstGeom prst="rect">
            <a:avLst/>
          </a:prstGeom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dk1"/>
                </a:solidFill>
                <a:latin typeface="Arial"/>
              </a:rPr>
              <a:t>Платформа контейнеризации </a:t>
            </a:r>
            <a:r>
              <a:rPr lang="en-US" sz="2800" dirty="0" smtClean="0">
                <a:solidFill>
                  <a:schemeClr val="dk1"/>
                </a:solidFill>
                <a:latin typeface="Arial"/>
              </a:rPr>
              <a:t>- Docker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C84ADA-FFC8-4804-80DC-66E44AEAC41A}" type="slidenum">
              <a:t>10</a:t>
            </a:fld>
            <a:endParaRPr/>
          </a:p>
        </p:txBody>
      </p:sp>
      <p:sp>
        <p:nvSpPr>
          <p:cNvPr id="11" name="Прямоугольник 6"/>
          <p:cNvSpPr/>
          <p:nvPr/>
        </p:nvSpPr>
        <p:spPr>
          <a:xfrm>
            <a:off x="8126645" y="5263530"/>
            <a:ext cx="2427055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Рисунок 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5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-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d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</a:rPr>
              <a:t>ocker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645" y="2486024"/>
            <a:ext cx="5606969" cy="229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8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dk1"/>
                </a:solidFill>
                <a:latin typeface="Arial"/>
              </a:rPr>
              <a:t>Разработка концепта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C84ADA-FFC8-4804-80DC-66E44AEAC41A}" type="slidenum">
              <a:t>11</a:t>
            </a:fld>
            <a:endParaRPr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0" y="1212870"/>
            <a:ext cx="10588677" cy="500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79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289954" y="2976265"/>
            <a:ext cx="5618375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just" defTabSz="914400">
              <a:lnSpc>
                <a:spcPct val="90000"/>
              </a:lnSpc>
              <a:buNone/>
            </a:pPr>
            <a:r>
              <a:rPr lang="ru-RU" sz="54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Функциональное моделирование</a:t>
            </a:r>
            <a:r>
              <a:rPr sz="5400" dirty="0"/>
              <a:t/>
            </a:r>
            <a:br>
              <a:rPr sz="5400" dirty="0"/>
            </a:br>
            <a:endParaRPr lang="ru-RU" sz="54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174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134" y="281453"/>
            <a:ext cx="8143115" cy="56173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13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1094026" y="5898766"/>
            <a:ext cx="1006586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6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Контекстная диаграмма «Проведение анализа эмоционального состояния»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056" y="255792"/>
            <a:ext cx="8212140" cy="5684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14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1071214" y="5940132"/>
            <a:ext cx="100489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Декомпозиции процесса «Проведение анализа эмоционального состояния»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67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7572" t="10036" r="8751" b="10156"/>
          <a:stretch/>
        </p:blipFill>
        <p:spPr>
          <a:xfrm>
            <a:off x="7965649" y="939457"/>
            <a:ext cx="2677213" cy="41764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t="10525" b="9468"/>
          <a:stretch/>
        </p:blipFill>
        <p:spPr>
          <a:xfrm>
            <a:off x="641528" y="2438400"/>
            <a:ext cx="6303820" cy="2222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ERD</a:t>
            </a: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-диаграммы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15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587733" y="5012053"/>
            <a:ext cx="63034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Логическая ERD-диаграмма в нотации </a:t>
            </a:r>
            <a:r>
              <a:rPr lang="ru-RU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Чена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59177" y="5115910"/>
            <a:ext cx="4501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Физическая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D-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диаграмма</a:t>
            </a:r>
            <a:endParaRPr lang="en-US" sz="200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нотации Мартина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64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289197" y="2655754"/>
            <a:ext cx="3808429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just" defTabSz="914400">
              <a:lnSpc>
                <a:spcPct val="90000"/>
              </a:lnSpc>
              <a:buNone/>
            </a:pPr>
            <a:r>
              <a:rPr lang="ru-RU" sz="54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Статисти</a:t>
            </a:r>
            <a:r>
              <a:rPr lang="ru-RU" sz="5400" dirty="0" smtClean="0">
                <a:solidFill>
                  <a:schemeClr val="dk1"/>
                </a:solidFill>
                <a:latin typeface="Arial"/>
              </a:rPr>
              <a:t>ка</a:t>
            </a:r>
            <a:br>
              <a:rPr lang="ru-RU" sz="5400" dirty="0" smtClean="0">
                <a:solidFill>
                  <a:schemeClr val="dk1"/>
                </a:solidFill>
                <a:latin typeface="Arial"/>
              </a:rPr>
            </a:br>
            <a:r>
              <a:rPr lang="ru-RU" sz="5400" dirty="0" smtClean="0">
                <a:solidFill>
                  <a:schemeClr val="dk1"/>
                </a:solidFill>
                <a:latin typeface="Arial"/>
              </a:rPr>
              <a:t> и метрика</a:t>
            </a:r>
            <a:endParaRPr lang="ru-RU" sz="54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8783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91462" y="141706"/>
            <a:ext cx="6942406" cy="1274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just">
              <a:lnSpc>
                <a:spcPct val="159999"/>
              </a:lnSpc>
              <a:spcBef>
                <a:spcPts val="499"/>
              </a:spcBef>
              <a:tabLst>
                <a:tab pos="0" algn="l"/>
              </a:tabLst>
            </a:pPr>
            <a:r>
              <a:rPr lang="ru-RU" sz="2800" dirty="0" smtClean="0">
                <a:solidFill>
                  <a:schemeClr val="dk1"/>
                </a:solidFill>
                <a:latin typeface="Arial"/>
              </a:rPr>
              <a:t>Взвешенное </a:t>
            </a:r>
            <a:r>
              <a:rPr lang="ru-RU" sz="2800" dirty="0">
                <a:solidFill>
                  <a:schemeClr val="dk1"/>
                </a:solidFill>
                <a:latin typeface="Arial"/>
              </a:rPr>
              <a:t>среднее настроение</a:t>
            </a:r>
            <a:endParaRPr lang="en-US" sz="2800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6C8BCC-4927-41C7-A53D-BF980EFFFB6B}" type="slidenum">
              <a:t>17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24601" y="4409072"/>
                <a:ext cx="5693789" cy="9085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800" b="0" i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𝑥𝑓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601" y="4409072"/>
                <a:ext cx="5693789" cy="90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91462" y="1416466"/>
            <a:ext cx="109600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Среднее взвешенное — это среднее арифметическое значение, в котором учтён вес каждого из слагаемых, для которых рассчитывается это среднее значение. Другими словами, каждому исходному показателю присваивается определённый вес.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40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91462" y="141706"/>
            <a:ext cx="6942406" cy="1274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just">
              <a:lnSpc>
                <a:spcPct val="159999"/>
              </a:lnSpc>
              <a:spcBef>
                <a:spcPts val="499"/>
              </a:spcBef>
              <a:tabLst>
                <a:tab pos="0" algn="l"/>
              </a:tabLst>
            </a:pPr>
            <a:r>
              <a:rPr lang="ru-RU" sz="2800" dirty="0">
                <a:solidFill>
                  <a:schemeClr val="dk1"/>
                </a:solidFill>
                <a:latin typeface="Arial"/>
              </a:rPr>
              <a:t>Тренд настроения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6C8BCC-4927-41C7-A53D-BF980EFFFB6B}" type="slidenum">
              <a:t>18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91462" y="1416466"/>
            <a:ext cx="10960068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Тенденция изменения настроения за неделю: положительная, отрицательная или стабильная.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4110" r="12491"/>
          <a:stretch/>
        </p:blipFill>
        <p:spPr>
          <a:xfrm>
            <a:off x="3647691" y="2507976"/>
            <a:ext cx="4737256" cy="10949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11531" r="11689"/>
          <a:stretch/>
        </p:blipFill>
        <p:spPr>
          <a:xfrm>
            <a:off x="3345961" y="3720568"/>
            <a:ext cx="5340719" cy="14783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598" y="5371489"/>
            <a:ext cx="1489443" cy="98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6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91462" y="141706"/>
            <a:ext cx="6942406" cy="1274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just">
              <a:lnSpc>
                <a:spcPct val="159999"/>
              </a:lnSpc>
              <a:spcBef>
                <a:spcPts val="499"/>
              </a:spcBef>
              <a:tabLst>
                <a:tab pos="0" algn="l"/>
              </a:tabLst>
            </a:pPr>
            <a:r>
              <a:rPr lang="ru-RU" sz="2800" dirty="0" smtClean="0">
                <a:solidFill>
                  <a:schemeClr val="dk1"/>
                </a:solidFill>
                <a:latin typeface="Arial"/>
              </a:rPr>
              <a:t>Эмоциональная стабильность</a:t>
            </a:r>
            <a:endParaRPr lang="en-US" sz="2800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6C8BCC-4927-41C7-A53D-BF980EFFFB6B}" type="slidenum">
              <a:t>19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91462" y="1416466"/>
            <a:ext cx="10960068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Среднеквадратичное отклонение — характеристика, использующаяся в статистике для измерения степени изменчивости или разброса данных.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13805" y="3413699"/>
                <a:ext cx="6515373" cy="897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40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ru-RU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4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sz="4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4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RU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4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ru-RU" sz="4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sz="44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u-RU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4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ru-RU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4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ru-RU" sz="4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805" y="3413699"/>
                <a:ext cx="6515373" cy="897938"/>
              </a:xfrm>
              <a:prstGeom prst="rect">
                <a:avLst/>
              </a:prstGeom>
              <a:blipFill>
                <a:blip r:embed="rId3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31481" y="4767070"/>
                <a:ext cx="2880019" cy="819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4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ru-RU" sz="44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4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sz="44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ru-RU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4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481" y="4767070"/>
                <a:ext cx="2880019" cy="8199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66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Arial"/>
              </a:rPr>
              <a:t>Актуальность</a:t>
            </a:r>
            <a:r>
              <a:rPr sz="2800"/>
              <a:t/>
            </a:r>
            <a:br>
              <a:rPr sz="2800"/>
            </a:b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290880" y="1154160"/>
            <a:ext cx="11238480" cy="5384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450000" algn="just">
              <a:lnSpc>
                <a:spcPct val="15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Arial"/>
              </a:rPr>
              <a:t>	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В современном мире человек живёт в постоянном напряжении и стрессе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. </a:t>
            </a:r>
            <a:r>
              <a:rPr lang="ru-RU" sz="2000" dirty="0" smtClean="0">
                <a:solidFill>
                  <a:schemeClr val="dk1"/>
                </a:solidFill>
                <a:latin typeface="Arial"/>
              </a:rPr>
              <a:t>Все большую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популярность набирают боты, помогающие пользователям в заботе о себе.</a:t>
            </a:r>
            <a:r>
              <a:rPr lang="en-US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Отслеживание и запись состояния за день, а также анализ его изменения, наведёт человека на мысли: “что я сделал сегодня такого, из-за чего мое состояние хуже, чем вчера?” или “чем я занимался, что я чувствую себя лучше, чем на прошлой неделе?”. Таким образом, </a:t>
            </a:r>
            <a:r>
              <a:rPr lang="ru-RU" sz="2000" dirty="0" smtClean="0">
                <a:solidFill>
                  <a:schemeClr val="dk1"/>
                </a:solidFill>
                <a:latin typeface="Arial"/>
              </a:rPr>
              <a:t>бот поможет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выявлять закономерности 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вашего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хорошего самочувствия и пребывать в нем чаще.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457200" indent="0" algn="just" defTabSz="914400">
              <a:lnSpc>
                <a:spcPct val="15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C84ADA-FFC8-4804-80DC-66E44AEAC41A}" type="slidenum"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835" y="820133"/>
            <a:ext cx="9980899" cy="4990450"/>
          </a:xfrm>
          <a:prstGeom prst="rect">
            <a:avLst/>
          </a:prstGeom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91463" y="235974"/>
            <a:ext cx="3947212" cy="1274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just" defTabSz="91440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dk1"/>
                </a:solidFill>
                <a:latin typeface="Arial"/>
              </a:rPr>
              <a:t>График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6C8BCC-4927-41C7-A53D-BF980EFFFB6B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2525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dk1"/>
                </a:solidFill>
                <a:latin typeface="Arial"/>
              </a:rPr>
              <a:t>Б</a:t>
            </a: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азы данных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21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1826263" y="5574729"/>
            <a:ext cx="36781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Создание,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настройка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подключение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базы данных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762293" y="5574729"/>
            <a:ext cx="238094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pgAdmin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24341"/>
          <a:stretch/>
        </p:blipFill>
        <p:spPr>
          <a:xfrm>
            <a:off x="2009775" y="1252688"/>
            <a:ext cx="3156427" cy="4362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6948" t="7789" r="15571"/>
          <a:stretch/>
        </p:blipFill>
        <p:spPr>
          <a:xfrm>
            <a:off x="6924676" y="1252688"/>
            <a:ext cx="4098044" cy="4362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6095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220" y="2701580"/>
            <a:ext cx="4937092" cy="2265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Проведение опроса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22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1761398" y="5700924"/>
            <a:ext cx="37532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2. Проведение опроса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737914" y="5700924"/>
            <a:ext cx="44297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3. Проведение опроса в чате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168" y="1611984"/>
            <a:ext cx="4961741" cy="3905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4818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Построение графика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23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1504830" y="5700924"/>
            <a:ext cx="37235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4. Построение графика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366565" y="5700924"/>
            <a:ext cx="29013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5. График в чате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16" y="1717646"/>
            <a:ext cx="4820614" cy="37145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260" y="2325564"/>
            <a:ext cx="5047595" cy="24987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6840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Тестирование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24</a:t>
            </a:fld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810" y="1137080"/>
            <a:ext cx="4470399" cy="447039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551796" y="5607479"/>
            <a:ext cx="21173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17. </a:t>
            </a:r>
            <a:r>
              <a:rPr lang="en-US" sz="200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Moodly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566684" y="5607479"/>
            <a:ext cx="29543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16.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QR-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код </a:t>
            </a:r>
            <a:r>
              <a:rPr lang="en-US" sz="200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Moodly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4"/>
          <a:srcRect t="18182"/>
          <a:stretch/>
        </p:blipFill>
        <p:spPr>
          <a:xfrm>
            <a:off x="2233044" y="1743959"/>
            <a:ext cx="3621655" cy="385187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8117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359" y="1102936"/>
            <a:ext cx="3233710" cy="47351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347"/>
          <a:stretch/>
        </p:blipFill>
        <p:spPr>
          <a:xfrm>
            <a:off x="6207391" y="1102936"/>
            <a:ext cx="4112069" cy="24132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Тестирование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25</a:t>
            </a:fld>
            <a:endParaRPr/>
          </a:p>
        </p:txBody>
      </p:sp>
      <p:sp>
        <p:nvSpPr>
          <p:cNvPr id="14" name="Прямоугольник 13"/>
          <p:cNvSpPr/>
          <p:nvPr/>
        </p:nvSpPr>
        <p:spPr>
          <a:xfrm>
            <a:off x="3366757" y="5838049"/>
            <a:ext cx="54578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8, 19, 20. Демонстрация работы бота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391" y="3829631"/>
            <a:ext cx="4106280" cy="20084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0195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ru-RU" sz="2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Проблема с часовыми </a:t>
            </a:r>
            <a:r>
              <a:rPr lang="ru-RU" sz="28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поясами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26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1270739" y="2907654"/>
            <a:ext cx="4824961" cy="9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вставить </a:t>
            </a:r>
            <a:r>
              <a:rPr lang="ru-RU" sz="200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скрины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с демонстрацией)</a:t>
            </a:r>
            <a:b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ru-RU" sz="20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759438" y="2919624"/>
            <a:ext cx="4197624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&gt;&gt;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вставить </a:t>
            </a:r>
            <a:r>
              <a:rPr lang="ru-RU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скрины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с решением)</a:t>
            </a:r>
          </a:p>
        </p:txBody>
      </p:sp>
    </p:spTree>
    <p:extLst>
      <p:ext uri="{BB962C8B-B14F-4D97-AF65-F5344CB8AC3E}">
        <p14:creationId xmlns:p14="http://schemas.microsoft.com/office/powerpoint/2010/main" val="460160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Arial"/>
              </a:rPr>
              <a:t>Перспективы развития проекта</a:t>
            </a:r>
            <a:r>
              <a:rPr sz="2800"/>
              <a:t/>
            </a:r>
            <a:br>
              <a:rPr sz="2800"/>
            </a:b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56040" y="1390680"/>
            <a:ext cx="11479320" cy="514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dirty="0" smtClean="0">
                <a:solidFill>
                  <a:schemeClr val="dk1"/>
                </a:solidFill>
                <a:latin typeface="Arial"/>
              </a:rPr>
              <a:t>К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омментарии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и заметки как часть прохождения опроса.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В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 недельных результатах </a:t>
            </a:r>
            <a:r>
              <a:rPr lang="ru-RU" sz="2000" b="0" u="none" strike="noStrike" dirty="0" err="1">
                <a:solidFill>
                  <a:schemeClr val="dk1"/>
                </a:solidFill>
                <a:uFillTx/>
                <a:latin typeface="Arial"/>
              </a:rPr>
              <a:t>нейросеть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 соберет все комментарии в один текст, «сожмет» его и направит пользователю. 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dirty="0" err="1">
                <a:solidFill>
                  <a:schemeClr val="dk1"/>
                </a:solidFill>
                <a:latin typeface="Arial"/>
              </a:rPr>
              <a:t>Н</a:t>
            </a:r>
            <a:r>
              <a:rPr lang="ru-RU" sz="2000" b="0" u="none" strike="noStrike" dirty="0" err="1">
                <a:solidFill>
                  <a:schemeClr val="dk1"/>
                </a:solidFill>
                <a:uFillTx/>
                <a:latin typeface="Arial"/>
              </a:rPr>
              <a:t>ейросеть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, которая будет общаться с пользователем, поддерживать и давать мотивацию.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Появится возможность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 рассказать о наболевшем или о своих 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успехах</a:t>
            </a:r>
            <a:r>
              <a:rPr lang="ru-RU" sz="2000" dirty="0" smtClean="0">
                <a:solidFill>
                  <a:schemeClr val="dk1"/>
                </a:solidFill>
                <a:latin typeface="Arial"/>
              </a:rPr>
              <a:t>.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 </a:t>
            </a:r>
            <a:endParaRPr lang="ru-RU" sz="20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Поддержка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нескольких языков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Дополнительный функционал: отслеживание сна, питания, физической активности, установка целей и так далее.</a:t>
            </a:r>
          </a:p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457200" indent="0" algn="just" defTabSz="914400">
              <a:lnSpc>
                <a:spcPct val="15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F58A43-43ED-4486-B77D-884EAC1F1E69}" type="slidenum"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1936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>
                <a:solidFill>
                  <a:schemeClr val="dk1"/>
                </a:solidFill>
                <a:uFillTx/>
                <a:latin typeface="Arial"/>
              </a:rPr>
              <a:t>Заключение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56040" y="1390680"/>
            <a:ext cx="11479320" cy="514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Изучена техническая литература по теме и основные концепции создания Telegram-ботов на </a:t>
            </a:r>
            <a:r>
              <a:rPr lang="en-US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Python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.</a:t>
            </a:r>
            <a:endParaRPr lang="ru-RU" sz="2000" b="0" u="none" strike="noStrike" dirty="0" smtClean="0">
              <a:solidFill>
                <a:schemeClr val="dk1"/>
              </a:solidFill>
              <a:uFillTx/>
              <a:latin typeface="Calibri"/>
            </a:endParaRPr>
          </a:p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Спроектирован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чат-бот для отслеживания эмоционального 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состояния.</a:t>
            </a:r>
          </a:p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Разработан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и протестирован сам Telegram-бот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.</a:t>
            </a:r>
          </a:p>
          <a:p>
            <a:pPr marL="457200" lvl="1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	</a:t>
            </a:r>
          </a:p>
          <a:p>
            <a:pPr marL="457200" lvl="1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Цель проекта достигнута, все задачи выполнены</a:t>
            </a:r>
            <a:endParaRPr lang="ru-RU" sz="2000" b="0" u="none" strike="noStrike" dirty="0" smtClean="0">
              <a:solidFill>
                <a:schemeClr val="dk1"/>
              </a:solidFill>
              <a:uFillTx/>
              <a:latin typeface="Calibri"/>
            </a:endParaRPr>
          </a:p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457200" indent="0" algn="just" defTabSz="914400">
              <a:lnSpc>
                <a:spcPct val="15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0ADDC4F-AE8B-422C-B049-F2F598942000}" type="slidenum"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79861" y="393321"/>
            <a:ext cx="4054431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2800" b="0" u="none" strike="noStrike" dirty="0">
                <a:solidFill>
                  <a:schemeClr val="dk1"/>
                </a:solidFill>
                <a:uFillTx/>
                <a:latin typeface="Arial"/>
              </a:rPr>
              <a:t>Список</a:t>
            </a:r>
            <a:r>
              <a:rPr lang="ru-RU" sz="3200" b="0" u="none" strike="noStrike" dirty="0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lang="ru-RU" sz="2800" b="0" u="none" strike="noStrike" dirty="0">
                <a:solidFill>
                  <a:schemeClr val="dk1"/>
                </a:solidFill>
                <a:uFillTx/>
                <a:latin typeface="Arial"/>
              </a:rPr>
              <a:t>литературы</a:t>
            </a:r>
            <a:r>
              <a:rPr sz="4400" dirty="0"/>
              <a:t/>
            </a:r>
            <a:br>
              <a:rPr sz="4400" dirty="0"/>
            </a:br>
            <a:endParaRPr lang="ru-RU" sz="32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467915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Байкова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К. Д. АНАЛИЗ И РАЗРАБОТКА ФУНКЦИОНАЛЬНОГО TELEGRAM-БОТА / К. Д.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Байкова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П. А. Медведева // Молодой исследователь Дона. – 2021. – № 6. – С. 15-20. – ISSN 2500-1779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Какие бывают Телеграм‑боты и для чего они нужны : сайт. – URL: https://practicum.yandex.ru/blog/telegram-boty-kak-rabotayut-i-kak-nastroit/ (дата обращения: 19.01.2025)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Курс "Телеграм-боты 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AIOgram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 : сайт. – URL: https://stepik.org/120924 (дата обращения: 19.01.2025)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Любанович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Б. Простой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Современный стиль программирования. / Б.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Любанович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– Санкт-Петербург : Питер, 2016. – 477 с. – ISBN 978-5-496-02088-6.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 персональных данных : Федеральный закон от 27.07.2006 N 152-ФЗ // Собрание законодательства РФ. – 2006. –  № 31, ч. 1. – Ст. 3451.</a:t>
            </a:r>
          </a:p>
          <a:p>
            <a:pPr lvl="0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/>
          </p:nvPr>
        </p:nvSpPr>
        <p:spPr>
          <a:xfrm>
            <a:off x="838080" y="2933640"/>
            <a:ext cx="10515240" cy="3585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ru-RU" sz="2000" b="1" u="none" strike="noStrike" dirty="0" smtClean="0">
                <a:solidFill>
                  <a:schemeClr val="dk1"/>
                </a:solidFill>
                <a:uFillTx/>
                <a:latin typeface="Arial"/>
              </a:rPr>
              <a:t>Задачи:</a:t>
            </a:r>
            <a:endParaRPr lang="ru-RU" sz="2000" b="0" u="none" strike="noStrike" dirty="0" smtClean="0">
              <a:solidFill>
                <a:schemeClr val="dk1"/>
              </a:solidFill>
              <a:uFillTx/>
              <a:latin typeface="Calibri"/>
            </a:endParaRPr>
          </a:p>
          <a:p>
            <a:pPr algn="just"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1. Изучить техническую литературу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по теме, выбрать технологии и среду </a:t>
            </a:r>
            <a:r>
              <a:rPr lang="ru-RU" sz="2000" dirty="0" smtClean="0">
                <a:solidFill>
                  <a:schemeClr val="dk1"/>
                </a:solidFill>
                <a:latin typeface="Arial"/>
              </a:rPr>
              <a:t>разработки и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 ознакомиться с основными концепциями создания Telegram-бота, его возможным функционалом, программными решениями.</a:t>
            </a:r>
            <a:endParaRPr lang="ru-RU" sz="2000" b="0" u="none" strike="noStrike" dirty="0" smtClean="0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2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. 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Спроектировать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 чат-бота для отслеживания эмоционального состояния, в котором пользователь тратил бы наименьшее время из возможного для прохождения опросов.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3.  Разработать и протестировать Telegram-бот.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2" name="Объект 2"/>
          <p:cNvSpPr/>
          <p:nvPr/>
        </p:nvSpPr>
        <p:spPr>
          <a:xfrm>
            <a:off x="838080" y="1469687"/>
            <a:ext cx="10515240" cy="185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ru-RU" sz="2000" b="1" u="none" strike="noStrike" dirty="0">
                <a:solidFill>
                  <a:schemeClr val="dk1"/>
                </a:solidFill>
                <a:uFillTx/>
                <a:latin typeface="Arial"/>
              </a:rPr>
              <a:t>Цель: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Создать удобного и простого в использовании 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Arial"/>
              </a:rPr>
              <a:t>Telegram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-бота, который будет проводить ежедневные опросы, собирать данные о настроении пользователей и помогать в поддержании эмоционального равновесия.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Заголовок 1"/>
          <p:cNvSpPr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Arial"/>
              </a:rPr>
              <a:t>Цель и задачи проекта</a:t>
            </a:r>
            <a:r>
              <a:rPr sz="2800"/>
              <a:t/>
            </a:r>
            <a:br>
              <a:rPr sz="2800"/>
            </a:b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153D2E6-2525-4821-833F-C88F0C0929B2}" type="slidenum"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12742" y="393321"/>
            <a:ext cx="3789576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2800" b="0" u="none" strike="noStrike" dirty="0">
                <a:solidFill>
                  <a:schemeClr val="dk1"/>
                </a:solidFill>
                <a:uFillTx/>
                <a:latin typeface="Arial"/>
              </a:rPr>
              <a:t>Список</a:t>
            </a:r>
            <a:r>
              <a:rPr lang="ru-RU" sz="3200" b="0" u="none" strike="noStrike" dirty="0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lang="ru-RU" sz="2800" b="0" u="none" strike="noStrike" dirty="0">
                <a:solidFill>
                  <a:schemeClr val="dk1"/>
                </a:solidFill>
                <a:uFillTx/>
                <a:latin typeface="Arial"/>
              </a:rPr>
              <a:t>литературы</a:t>
            </a:r>
            <a:r>
              <a:rPr sz="4400" dirty="0"/>
              <a:t/>
            </a:r>
            <a:br>
              <a:rPr sz="4400" dirty="0"/>
            </a:br>
            <a:endParaRPr lang="ru-RU" sz="32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525972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 такое бот в Telegram: виды и функции : сайт. – URL: https://gb.ru/blog/chto-takoe-telegram/ (дата обращения: 19.01.2025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Шумилина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М. А. РАЗРАБОТКА ЧАТ-БОТА НА ЯЗЫКЕ ПРОГРАММИРОВАНИЯ PYTHON В МЕССЕНДЖЕРЕ «TELEGRAM» / М. А. Шумилина, А. В. Коробко // Научные известия. – 2022. – № 28. – С. 47-54. – ISSN 2413–6492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aiogram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: сайт. – URL: https://aiogram.dev/ (дата обращения: 19.01.2025)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BotFather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: сайт. – URL: https://telegram.me/BotFather (дата обращения: 19.01.2025)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: сайт. – URL: https://docs.docker.com (дата обращения: 29.01.2025)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: сайт. – URL: https://matplotlib.org/stable/index.html (дата обращения: 29.01.2025)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: сайт. – URL: https://www.python.org/ (дата обращения: 19.01.2025)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 startAt="6"/>
            </a:pPr>
            <a:endParaRPr lang="ru-RU" sz="105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97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87320" y="26640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3200" b="0" u="none" strike="noStrike" dirty="0">
                <a:solidFill>
                  <a:schemeClr val="dk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2A7E303-9FA7-4CC2-9CFB-94FC98B02344}" type="slidenum">
              <a:t>31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213906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>
                <a:solidFill>
                  <a:schemeClr val="dk1"/>
                </a:solidFill>
                <a:uFillTx/>
                <a:latin typeface="Arial"/>
              </a:rPr>
              <a:t>Обзор аналогов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06A52A-A3EC-4611-9A92-50A12973E91A}" type="slidenum">
              <a:t>4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11" y="1768337"/>
            <a:ext cx="3296110" cy="36104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670" y="1738151"/>
            <a:ext cx="3993138" cy="283466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821" y="1690200"/>
            <a:ext cx="3551849" cy="35603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187567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>
                <a:solidFill>
                  <a:schemeClr val="dk1"/>
                </a:solidFill>
                <a:uFillTx/>
                <a:latin typeface="Arial"/>
              </a:rPr>
              <a:t>Обзор аналогов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06A52A-A3EC-4611-9A92-50A12973E91A}" type="slidenum">
              <a:t>5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r="3818"/>
          <a:stretch/>
        </p:blipFill>
        <p:spPr>
          <a:xfrm>
            <a:off x="3924821" y="1819079"/>
            <a:ext cx="3955987" cy="36090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22" y="1819561"/>
            <a:ext cx="3219899" cy="35056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7201" y="1512727"/>
            <a:ext cx="3585448" cy="4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5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87397" y="3051679"/>
            <a:ext cx="8823489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just"/>
            <a:r>
              <a:rPr lang="ru-RU" sz="5400" dirty="0">
                <a:solidFill>
                  <a:schemeClr val="dk1"/>
                </a:solidFill>
                <a:latin typeface="Arial"/>
              </a:rPr>
              <a:t>Выбор среды и </a:t>
            </a:r>
            <a:r>
              <a:rPr lang="ru-RU" sz="5400" dirty="0" smtClean="0">
                <a:solidFill>
                  <a:schemeClr val="dk1"/>
                </a:solidFill>
                <a:latin typeface="Arial"/>
              </a:rPr>
              <a:t>технологий</a:t>
            </a:r>
            <a:br>
              <a:rPr lang="ru-RU" sz="5400" dirty="0" smtClean="0">
                <a:solidFill>
                  <a:schemeClr val="dk1"/>
                </a:solidFill>
                <a:latin typeface="Arial"/>
              </a:rPr>
            </a:br>
            <a:r>
              <a:rPr lang="ru-RU" sz="5400" dirty="0" smtClean="0">
                <a:solidFill>
                  <a:schemeClr val="dk1"/>
                </a:solidFill>
                <a:latin typeface="Arial"/>
              </a:rPr>
              <a:t>разработки</a:t>
            </a:r>
            <a:r>
              <a:rPr lang="ru-RU" sz="5400" dirty="0"/>
              <a:t/>
            </a:r>
            <a:br>
              <a:rPr lang="ru-RU" sz="5400" dirty="0"/>
            </a:br>
            <a:endParaRPr lang="ru-RU" sz="54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pPr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398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Язык программирования - </a:t>
            </a:r>
            <a:r>
              <a:rPr lang="en-US" sz="2800" dirty="0" smtClean="0">
                <a:solidFill>
                  <a:schemeClr val="dk1"/>
                </a:solidFill>
                <a:latin typeface="Arial"/>
              </a:rPr>
              <a:t>Python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C84ADA-FFC8-4804-80DC-66E44AEAC41A}" type="slidenum">
              <a:t>7</a:t>
            </a:fld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499092"/>
            <a:ext cx="3795308" cy="3844123"/>
          </a:xfrm>
          <a:prstGeom prst="rect">
            <a:avLst/>
          </a:prstGeom>
        </p:spPr>
      </p:pic>
      <p:sp>
        <p:nvSpPr>
          <p:cNvPr id="11" name="Прямоугольник 6"/>
          <p:cNvSpPr/>
          <p:nvPr/>
        </p:nvSpPr>
        <p:spPr>
          <a:xfrm>
            <a:off x="8126645" y="5263530"/>
            <a:ext cx="2484205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Рисунок </a:t>
            </a: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2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Python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14" y="1920660"/>
            <a:ext cx="5604099" cy="351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1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654" y="1716449"/>
            <a:ext cx="3422398" cy="3520831"/>
          </a:xfrm>
          <a:prstGeom prst="rect">
            <a:avLst/>
          </a:prstGeom>
        </p:spPr>
      </p:pic>
      <p:sp>
        <p:nvSpPr>
          <p:cNvPr id="9" name="Прямоугольник 6"/>
          <p:cNvSpPr/>
          <p:nvPr/>
        </p:nvSpPr>
        <p:spPr>
          <a:xfrm>
            <a:off x="8031075" y="5245083"/>
            <a:ext cx="2541675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Рисунок </a:t>
            </a:r>
            <a:r>
              <a:rPr lang="ru-RU" sz="2000" dirty="0">
                <a:solidFill>
                  <a:srgbClr val="000000"/>
                </a:solidFill>
                <a:latin typeface="Arial"/>
              </a:rPr>
              <a:t>3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-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</a:rPr>
              <a:t>aiogram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Библиотека для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создания Telegram-бота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aiogram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C84ADA-FFC8-4804-80DC-66E44AEAC41A}" type="slidenum">
              <a:t>8</a:t>
            </a:fld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439" y="1801911"/>
            <a:ext cx="6119452" cy="343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1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0" y="1578524"/>
            <a:ext cx="3905250" cy="4036520"/>
          </a:xfrm>
          <a:prstGeom prst="rect">
            <a:avLst/>
          </a:prstGeom>
        </p:spPr>
      </p:pic>
      <p:sp>
        <p:nvSpPr>
          <p:cNvPr id="10" name="Прямоугольник 6"/>
          <p:cNvSpPr/>
          <p:nvPr/>
        </p:nvSpPr>
        <p:spPr>
          <a:xfrm>
            <a:off x="7770096" y="5615044"/>
            <a:ext cx="3297954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Рисунок </a:t>
            </a: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4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PostgreSQL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Система управления базой данных –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C84ADA-FFC8-4804-80DC-66E44AEAC41A}" type="slidenum">
              <a:t>9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160" y="1444095"/>
            <a:ext cx="4520930" cy="430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904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2211</TotalTime>
  <Words>1522</Words>
  <Application>Microsoft Office PowerPoint</Application>
  <PresentationFormat>Широкоэкранный</PresentationFormat>
  <Paragraphs>188</Paragraphs>
  <Slides>31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10</vt:i4>
      </vt:variant>
      <vt:variant>
        <vt:lpstr>Заголовки слайдов</vt:lpstr>
      </vt:variant>
      <vt:variant>
        <vt:i4>31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DejaVu Sans</vt:lpstr>
      <vt:lpstr>Symbol</vt:lpstr>
      <vt:lpstr>Times New Roman</vt:lpstr>
      <vt:lpstr>Wingdings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Бот для анализа эмоционального состояния</vt:lpstr>
      <vt:lpstr>Актуальность </vt:lpstr>
      <vt:lpstr>Презентация PowerPoint</vt:lpstr>
      <vt:lpstr>Обзор аналогов</vt:lpstr>
      <vt:lpstr>Обзор аналогов</vt:lpstr>
      <vt:lpstr>Выбор среды и технологий разработки </vt:lpstr>
      <vt:lpstr>Язык программирования - Python</vt:lpstr>
      <vt:lpstr>Библиотека для создания Telegram-бота – aiogram</vt:lpstr>
      <vt:lpstr>Система управления базой данных – PostgreSQL</vt:lpstr>
      <vt:lpstr>Платформа контейнеризации - Docker</vt:lpstr>
      <vt:lpstr>Разработка концепта </vt:lpstr>
      <vt:lpstr>Функциональное моделирование </vt:lpstr>
      <vt:lpstr>Презентация PowerPoint</vt:lpstr>
      <vt:lpstr>Презентация PowerPoint</vt:lpstr>
      <vt:lpstr>ERD-диаграммы </vt:lpstr>
      <vt:lpstr>Статистика  и метрика</vt:lpstr>
      <vt:lpstr>Взвешенное среднее настроение</vt:lpstr>
      <vt:lpstr>Тренд настроения</vt:lpstr>
      <vt:lpstr>Эмоциональная стабильность</vt:lpstr>
      <vt:lpstr>График</vt:lpstr>
      <vt:lpstr>Базы данных </vt:lpstr>
      <vt:lpstr>Проведение опроса </vt:lpstr>
      <vt:lpstr>Построение графика </vt:lpstr>
      <vt:lpstr>Тестирование </vt:lpstr>
      <vt:lpstr>Тестирование </vt:lpstr>
      <vt:lpstr>Проблема с часовыми поясами </vt:lpstr>
      <vt:lpstr>Перспективы развития проекта </vt:lpstr>
      <vt:lpstr>Заключение</vt:lpstr>
      <vt:lpstr>Список литературы </vt:lpstr>
      <vt:lpstr>Список литературы 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для отслеживания эмоционального состояния Moodly</dc:title>
  <dc:subject/>
  <dc:creator>Артем Бердников</dc:creator>
  <dc:description/>
  <cp:lastModifiedBy>artemiS</cp:lastModifiedBy>
  <cp:revision>111</cp:revision>
  <dcterms:created xsi:type="dcterms:W3CDTF">2024-01-18T13:47:34Z</dcterms:created>
  <dcterms:modified xsi:type="dcterms:W3CDTF">2025-02-01T09:45:55Z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12</vt:i4>
  </property>
</Properties>
</file>