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9" r:id="rId5"/>
    <p:sldMasterId id="2147483661" r:id="rId6"/>
    <p:sldMasterId id="2147483663" r:id="rId7"/>
    <p:sldMasterId id="2147483665" r:id="rId8"/>
    <p:sldMasterId id="2147483667" r:id="rId9"/>
    <p:sldMasterId id="2147483669" r:id="rId10"/>
  </p:sldMasterIdLst>
  <p:notesMasterIdLst>
    <p:notesMasterId r:id="rId34"/>
  </p:notesMasterIdLst>
  <p:sldIdLst>
    <p:sldId id="256" r:id="rId11"/>
    <p:sldId id="257" r:id="rId12"/>
    <p:sldId id="258" r:id="rId13"/>
    <p:sldId id="259" r:id="rId14"/>
    <p:sldId id="261" r:id="rId15"/>
    <p:sldId id="269" r:id="rId16"/>
    <p:sldId id="271" r:id="rId17"/>
    <p:sldId id="272" r:id="rId18"/>
    <p:sldId id="260" r:id="rId19"/>
    <p:sldId id="273" r:id="rId20"/>
    <p:sldId id="274" r:id="rId21"/>
    <p:sldId id="276" r:id="rId22"/>
    <p:sldId id="277" r:id="rId23"/>
    <p:sldId id="279" r:id="rId24"/>
    <p:sldId id="278" r:id="rId25"/>
    <p:sldId id="282" r:id="rId26"/>
    <p:sldId id="280" r:id="rId27"/>
    <p:sldId id="281" r:id="rId28"/>
    <p:sldId id="264" r:id="rId29"/>
    <p:sldId id="265" r:id="rId30"/>
    <p:sldId id="266" r:id="rId31"/>
    <p:sldId id="268" r:id="rId32"/>
    <p:sldId id="267" r:id="rId33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88631" autoAdjust="0"/>
  </p:normalViewPr>
  <p:slideViewPr>
    <p:cSldViewPr snapToGrid="0">
      <p:cViewPr>
        <p:scale>
          <a:sx n="100" d="100"/>
          <a:sy n="100" d="100"/>
        </p:scale>
        <p:origin x="8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34620F7-94C4-4C77-92D6-97CD695B3D9F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Год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2025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Выравнивание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ширине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ВЕЗДЕ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сделано, но справа все равно </a:t>
            </a:r>
            <a:r>
              <a:rPr lang="ru-RU" sz="2000" b="0" u="none" strike="noStrike" baseline="0" dirty="0" err="1">
                <a:solidFill>
                  <a:srgbClr val="000000"/>
                </a:solidFill>
                <a:uFillTx/>
                <a:latin typeface="Arial"/>
              </a:rPr>
              <a:t>энтеры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, поэтому </a:t>
            </a:r>
            <a:r>
              <a:rPr lang="ru-RU" sz="2000" b="0" u="none" strike="noStrike" baseline="0" dirty="0" err="1">
                <a:solidFill>
                  <a:srgbClr val="000000"/>
                </a:solidFill>
                <a:uFillTx/>
                <a:latin typeface="Arial"/>
              </a:rPr>
              <a:t>врядли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что то поменяется. И сверху не менял, все ломается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ru-RU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Выравниевание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. шрифт 20 везде сделать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надо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26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798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ботов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совсем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верно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поменял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Второй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абзац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твоя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слайде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писать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этого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нужно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постарался убрать здесь речь от своего лица, просто сравнение, чтобы было понятнее что это такое. Ну если что можно убрать</a:t>
            </a:r>
          </a:p>
          <a:p>
            <a:pPr marL="216000" indent="-216000">
              <a:buNone/>
            </a:pP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Сравнение тоже убираем. Лишнее. 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59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689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162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21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540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951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154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Снова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Более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формально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И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сократить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сделано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Лучше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указать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научных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работ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диссертации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, ВКР.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книг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Все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сайты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норм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! 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Не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сделано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&gt;&gt;&gt;&gt;&gt;&gt;&gt;&gt;&gt;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добавил книгу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по питону, 2 статьи из журналов научных и как эксперимент добавил закон «О персональных данных», который используется в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IDEF0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как контроль. Как будто бы это будет логично. Ну если что уберу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Лучше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указать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научных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работ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диссертации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, ВКР.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книг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Все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сайты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норм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! 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Не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сделано 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01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подогнать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ближе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к idef0</a:t>
            </a: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задачах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“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telegra-бота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помощи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Python”</a:t>
            </a: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1.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Изучить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…</a:t>
            </a: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2.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Спроектировать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..</a:t>
            </a: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3.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Разработать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..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ботов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совсем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верно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поменял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Второй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абзац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твоя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слайде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писать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этого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нужно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постарался убрать здесь речь от своего лица, просто сравнение, чтобы было понятнее что это такое. Ну если что можно убрать</a:t>
            </a:r>
          </a:p>
          <a:p>
            <a:pPr marL="216000" indent="-216000">
              <a:buNone/>
            </a:pP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Сравнение тоже убираем. Лишнее. 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сократил как мог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20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9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78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2591D9-F018-42FC-97D7-BA2B7B5FE1A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5EE3DE-1314-4605-9366-116F3F17260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6A86290-7733-4069-A286-2BB14733461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CF91ACC-668A-47E5-9AAA-084E5558E7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1CF416C-FD11-45A9-92F1-1E010CC135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4D1954-49CA-4DB4-BF90-F7DA7D9BDD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4AD8F38-2B7A-40E0-88A0-9A96A09F4E6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7A8AB7-0F85-4D3C-A81F-BFE071835E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C73371-E68F-434D-B14D-B3C5CA9F5C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0D9C4C-7C7D-4ECE-989E-158D9EEA1D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3F7AC8-683D-44E7-9600-E59156A8CB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B6CFB77-A64E-424B-90F5-9861A7E933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BD6380A-7A38-44F8-81B8-22572322F1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1EBD47-5A1E-4012-A400-3E2E0901234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22462F-FE40-436C-9D8B-1F736F8E2DB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125D79-E289-4FC8-A1D3-D635D3E1A1A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521CF1-662F-4D4E-84B2-2C99C6DDB9C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93689F-73D0-4462-A2BB-12277115A8E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CAA084-E488-40D2-9AB8-0FD4B49C8CA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ACEAB0-24EA-42A3-9D1F-1B3EA90B651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1D522A-50AB-474E-A0A7-8ADE5A0949C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5EC86C-908C-48DA-98F9-D50E5455E22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9DA527-F3C8-4473-B43D-E7DB6EE3E56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рямоугольник 3"/>
          <p:cNvSpPr/>
          <p:nvPr/>
        </p:nvSpPr>
        <p:spPr>
          <a:xfrm>
            <a:off x="1321021" y="344132"/>
            <a:ext cx="954935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Департамент образования и науки города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Москвы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ГБОУ </a:t>
            </a: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«Школа Глория»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62056" y="2906952"/>
            <a:ext cx="9867282" cy="38486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just" defTabSz="914400">
              <a:lnSpc>
                <a:spcPct val="100000"/>
              </a:lnSpc>
              <a:buNone/>
            </a:pPr>
            <a:r>
              <a:rPr lang="ru-RU" sz="2800" b="1" u="none" strike="noStrike" dirty="0">
                <a:solidFill>
                  <a:schemeClr val="dk1"/>
                </a:solidFill>
                <a:uFillTx/>
                <a:latin typeface="Arial"/>
              </a:rPr>
              <a:t>Бот для анализа эмоционального состояния «</a:t>
            </a:r>
            <a:r>
              <a:rPr lang="en-US" sz="2800" b="1" u="none" strike="noStrike" dirty="0" err="1">
                <a:solidFill>
                  <a:schemeClr val="dk1"/>
                </a:solidFill>
                <a:uFillTx/>
                <a:latin typeface="Arial"/>
              </a:rPr>
              <a:t>Moodly</a:t>
            </a:r>
            <a:r>
              <a:rPr lang="ru-RU" sz="2800" b="1" u="none" strike="noStrike" dirty="0">
                <a:solidFill>
                  <a:schemeClr val="dk1"/>
                </a:solidFill>
                <a:uFillTx/>
                <a:latin typeface="Arial"/>
              </a:rPr>
              <a:t>»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169422" y="6342120"/>
            <a:ext cx="1852550" cy="393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Москва, 2025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Прямоугольник 6"/>
          <p:cNvSpPr/>
          <p:nvPr/>
        </p:nvSpPr>
        <p:spPr>
          <a:xfrm>
            <a:off x="7464943" y="3677011"/>
            <a:ext cx="5033913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0" i="1" u="none" strike="noStrike" dirty="0">
                <a:solidFill>
                  <a:srgbClr val="000000"/>
                </a:solidFill>
                <a:uFillTx/>
                <a:latin typeface="Arial"/>
              </a:rPr>
              <a:t>Выполнил:</a:t>
            </a: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Бердников Артем,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Ученик 10 «А» класса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ГБОУ «Школа Глория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»</a:t>
            </a:r>
          </a:p>
          <a:p>
            <a:pPr algn="just" defTabSz="914400">
              <a:lnSpc>
                <a:spcPct val="100000"/>
              </a:lnSpc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i="1" u="none" strike="noStrike" dirty="0">
                <a:solidFill>
                  <a:srgbClr val="000000"/>
                </a:solidFill>
                <a:uFillTx/>
                <a:latin typeface="Arial"/>
              </a:rPr>
              <a:t>Научный руководитель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: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Зацепина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Маргарита Викторовна,</a:t>
            </a: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Учитель ГБОУ «Школа Глория»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57DB43-F37D-417F-AD68-66254CAFB4A5}" type="slidenum"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26" y="1266532"/>
            <a:ext cx="6646749" cy="460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Диаграмма </a:t>
            </a:r>
            <a:r>
              <a:rPr lang="en-US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IDEF0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10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71214" y="5940132"/>
            <a:ext cx="10048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6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Декомпозиции процесса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7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ERD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-диаграммы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11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587733" y="5012053"/>
            <a:ext cx="63034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Логическая ERD-диаграмма в нотации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Чена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1528" y="2526384"/>
            <a:ext cx="6195883" cy="2017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7839074" y="716438"/>
            <a:ext cx="2826681" cy="4399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7347713" y="5059743"/>
            <a:ext cx="3881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Физическая ERD-диаграмма в нотации Мартина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4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3" y="235974"/>
            <a:ext cx="3947212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Статистика и метрика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91463" y="1510734"/>
            <a:ext cx="6720634" cy="371849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800100" indent="-342900" algn="just">
              <a:lnSpc>
                <a:spcPct val="159999"/>
              </a:lnSpc>
              <a:spcBef>
                <a:spcPts val="4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Взвешенное среднее настроение</a:t>
            </a:r>
            <a:endParaRPr lang="en-US" sz="2800" dirty="0" smtClean="0">
              <a:solidFill>
                <a:schemeClr val="dk1"/>
              </a:solidFill>
              <a:latin typeface="Arial"/>
            </a:endParaRPr>
          </a:p>
          <a:p>
            <a:pPr marL="800100" indent="-342900" algn="just">
              <a:lnSpc>
                <a:spcPct val="159999"/>
              </a:lnSpc>
              <a:spcBef>
                <a:spcPts val="4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Тренд настроения</a:t>
            </a:r>
            <a:endParaRPr lang="en-US" sz="2800" dirty="0" smtClean="0">
              <a:solidFill>
                <a:schemeClr val="dk1"/>
              </a:solidFill>
              <a:latin typeface="Arial"/>
            </a:endParaRPr>
          </a:p>
          <a:p>
            <a:pPr marL="800100" indent="-342900" algn="just">
              <a:lnSpc>
                <a:spcPct val="159999"/>
              </a:lnSpc>
              <a:spcBef>
                <a:spcPts val="4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Эмоциональная стабильность</a:t>
            </a:r>
          </a:p>
          <a:p>
            <a:pPr marL="800100" indent="-342900" algn="just">
              <a:lnSpc>
                <a:spcPct val="159999"/>
              </a:lnSpc>
              <a:spcBef>
                <a:spcPts val="4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График</a:t>
            </a:r>
            <a:endParaRPr lang="en-US" sz="2800" b="0" u="none" strike="noStrike" dirty="0" smtClean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12</a:t>
            </a:fld>
            <a:endParaRPr/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3" t="10159" r="28761" b="8857"/>
          <a:stretch/>
        </p:blipFill>
        <p:spPr bwMode="auto">
          <a:xfrm>
            <a:off x="7633868" y="1866900"/>
            <a:ext cx="3586102" cy="35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Создание, настройка и подключение базы данных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13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655157" y="5734155"/>
            <a:ext cx="3841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9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Создание базы данных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62295" y="5700924"/>
            <a:ext cx="23809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2261"/>
          <a:stretch/>
        </p:blipFill>
        <p:spPr>
          <a:xfrm>
            <a:off x="2114549" y="1440095"/>
            <a:ext cx="2979023" cy="4230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625" y="1440095"/>
            <a:ext cx="4622283" cy="413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609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Проведение опроса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14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761398" y="5700924"/>
            <a:ext cx="37532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Проведение опроса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37914" y="5700924"/>
            <a:ext cx="4429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Проведение опроса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077"/>
          <a:stretch/>
        </p:blipFill>
        <p:spPr>
          <a:xfrm>
            <a:off x="6484220" y="3059123"/>
            <a:ext cx="4937092" cy="1928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780" y="1300899"/>
            <a:ext cx="4572823" cy="440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81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Построение графика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15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504830" y="5700924"/>
            <a:ext cx="3723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Построение графика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66565" y="5700924"/>
            <a:ext cx="29013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График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3138"/>
          <a:stretch/>
        </p:blipFill>
        <p:spPr>
          <a:xfrm>
            <a:off x="989814" y="1545996"/>
            <a:ext cx="4753621" cy="4154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2113"/>
          <a:stretch/>
        </p:blipFill>
        <p:spPr>
          <a:xfrm>
            <a:off x="6618734" y="2162175"/>
            <a:ext cx="4734586" cy="2825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84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16</a:t>
            </a:fld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10" y="1137080"/>
            <a:ext cx="4470399" cy="44703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551796" y="5607479"/>
            <a:ext cx="21173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66684" y="5607479"/>
            <a:ext cx="29543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17040"/>
          <a:stretch/>
        </p:blipFill>
        <p:spPr>
          <a:xfrm>
            <a:off x="2233044" y="1690200"/>
            <a:ext cx="3621655" cy="39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1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17</a:t>
            </a:fld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91" y="3815023"/>
            <a:ext cx="4112069" cy="2008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b="5435"/>
          <a:stretch/>
        </p:blipFill>
        <p:spPr>
          <a:xfrm>
            <a:off x="2224409" y="1303075"/>
            <a:ext cx="3233710" cy="4520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896" y="1284271"/>
            <a:ext cx="3587057" cy="2220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Прямоугольник 13"/>
          <p:cNvSpPr/>
          <p:nvPr/>
        </p:nvSpPr>
        <p:spPr>
          <a:xfrm>
            <a:off x="3366757" y="5838049"/>
            <a:ext cx="5457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18, 19. Демонстрация работы бота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9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Проблема с часовыми 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поясами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18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270739" y="2907654"/>
            <a:ext cx="4824961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вставить </a:t>
            </a:r>
            <a:r>
              <a:rPr lang="ru-RU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демонстрацией)</a:t>
            </a:r>
            <a:b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59438" y="2919624"/>
            <a:ext cx="4197624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вставить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решением)</a:t>
            </a:r>
            <a:endParaRPr lang="ru-RU" sz="2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6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Перспективы развития проекта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К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омментарии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заметки как часть прохождения опроса.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В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недельных результатах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нейросеть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соберет все комментарии в один текст, «сожмет» его и направит пользователю.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Н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, которая будет общаться с пользователем, поддерживать и давать мотивацию.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Появится возможность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рассказать о наболевшем или о своих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успехах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.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endParaRPr lang="ru-RU" sz="20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Поддержка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нескольких языков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Дополнительный функционал: отслеживание сна, питания, физической активности, установка целей и так далее.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F58A43-43ED-4486-B77D-884EAC1F1E69}" type="slidenum"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Актуальность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90880" y="1154160"/>
            <a:ext cx="11238480" cy="5384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450000" algn="just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 современном мире человек живёт в постоянном напряжении и стрессе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.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Все большую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популярность набирают боты, помогающие пользователям в заботе о себе.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Отслеживание и запись состояния за день, а также анализ его изменения, наведёт человека на мысли: “что я сделал сегодня такого, из-за чего мое состояние хуже, чем вчера?” или “чем я занимался, что я чувствую себя лучше, чем на прошлой неделе?”. Таким образом,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бот поможет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выявлять закономерности своего хорошего самочувствия и пребывать в нем чаще.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193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Заключение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Изучена техническая литература по теме и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основные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концепции создания Telegram-ботов на 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Python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Спроектирован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чат-бот для отслеживания эмоционального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состояния.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Разработан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протестирован сам Telegram-бот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	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Цель проекта достигнута, все задачи выполнены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ADDC4F-AE8B-422C-B049-F2F598942000}" type="slidenum"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Список 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467915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К. Д. АНАЛИЗ И РАЗРАБОТКА ФУНКЦИОНАЛЬНОГО TELEGRAM-БОТА / К. Д.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П. А. Медведева // Молодой исследователь Дона. – 2021. – № 6. – С. 15-20. – ISSN 2500-1779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Какие бывают Телеграм‑боты и для чего они нужны : сайт. – URL: https://practicum.yandex.ru/blog/telegram-boty-kak-rabotayut-i-kak-nastroit/ (дата обращения: 19.01.2025)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 "Телеграм-боты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: сайт. – URL: https://stepik.org/120924 (дата обращения: 19.01.2025)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Б. Простой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Современный стиль программирования. / Б.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– Санкт-Петербург : Питер, 2016. – 477 с. – ISBN 978-5-496-02088-6.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персональных данных : Федеральный закон от 27.07.2006 N 152-ФЗ // Собрание законодательства РФ. – 2006. –  № 31, ч. 1. – Ст. 3451.</a:t>
            </a:r>
          </a:p>
          <a:p>
            <a:pPr lvl="0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Список 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525972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 такое бот в Telegram: виды и функции : сайт. – URL: https://gb.ru/blog/chto-takoe-telegram/ (дата обращения: 19.01.2025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Шумилина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М. А. РАЗРАБОТКА ЧАТ-БОТА НА ЯЗЫКЕ ПРОГРАММИРОВАНИЯ PYTHON В МЕССЕНДЖЕРЕ «TELEGRAM» / М. А. Шумилина, А. В. Коробко // Научные известия. – 2022. – № 28. – С. 47-54. – ISSN 2413–6492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https://aiogram.dev/ (дата обращения: 19.01.2025)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BotFather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https://telegram.me/BotFather (дата обращения: 19.01.2025)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https://docs.docker.com (дата обращения: 29.01.2025)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https://matplotlib.org/stable/index.html (дата обращения: 29.01.2025)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https://www.python.org/ (дата обращения: 19.01.2025)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 startAt="6"/>
            </a:pPr>
            <a:endParaRPr lang="ru-RU" sz="105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9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87320" y="2664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2A7E303-9FA7-4CC2-9CFB-94FC98B02344}" type="slidenum"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838080" y="2933640"/>
            <a:ext cx="10515240" cy="358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 smtClean="0">
                <a:solidFill>
                  <a:schemeClr val="dk1"/>
                </a:solidFill>
                <a:uFillTx/>
                <a:latin typeface="Arial"/>
              </a:rPr>
              <a:t>Задачи: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1. Изучить техническую литературу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 теме, выбрать технологии и среду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разработки и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ознакомиться с основными концепциями создания Telegram-бота, его возможным функционалом, программными решениями.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2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. 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Спроектировать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чат-бота для отслеживания эмоционального состояния, в котором пользователь тратил бы наименьшее время из возможного для прохождения опросов.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3.  Разработать и протестировать Telegram-бот.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Объект 2"/>
          <p:cNvSpPr/>
          <p:nvPr/>
        </p:nvSpPr>
        <p:spPr>
          <a:xfrm>
            <a:off x="838080" y="1469687"/>
            <a:ext cx="10515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>
                <a:solidFill>
                  <a:schemeClr val="dk1"/>
                </a:solidFill>
                <a:uFillTx/>
                <a:latin typeface="Arial"/>
              </a:rPr>
              <a:t>Цель: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Создать удобного и простого в использовании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Telegram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-бота, который будет проводить ежедневные опросы, собирать данные о настроении пользователей и помогать в поддержании эмоционального равновесия.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Заголовок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Цель и задачи проекта</a:t>
            </a:r>
            <a:r>
              <a:rPr sz="2800"/>
              <a:t/>
            </a:r>
            <a:br>
              <a:rPr sz="2800"/>
            </a:b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53D2E6-2525-4821-833F-C88F0C0929B2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3" y="235974"/>
            <a:ext cx="2683823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en-US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Telegram-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боты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91463" y="1510734"/>
            <a:ext cx="6720634" cy="183323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800100" indent="-342900" algn="just">
              <a:lnSpc>
                <a:spcPct val="159999"/>
              </a:lnSpc>
              <a:spcBef>
                <a:spcPts val="4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Что такое </a:t>
            </a:r>
            <a:r>
              <a:rPr lang="en-US" sz="2800" dirty="0" smtClean="0">
                <a:solidFill>
                  <a:schemeClr val="dk1"/>
                </a:solidFill>
                <a:latin typeface="Arial"/>
              </a:rPr>
              <a:t>Telegram-</a:t>
            </a: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боты?</a:t>
            </a:r>
            <a:endParaRPr lang="en-US" sz="2800" dirty="0" smtClean="0">
              <a:solidFill>
                <a:schemeClr val="dk1"/>
              </a:solidFill>
              <a:latin typeface="Arial"/>
            </a:endParaRPr>
          </a:p>
          <a:p>
            <a:pPr marL="800100" indent="-342900" algn="just">
              <a:lnSpc>
                <a:spcPct val="159999"/>
              </a:lnSpc>
              <a:spcBef>
                <a:spcPts val="4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Для </a:t>
            </a:r>
            <a:r>
              <a:rPr lang="ru-RU" sz="2800" dirty="0">
                <a:solidFill>
                  <a:schemeClr val="dk1"/>
                </a:solidFill>
                <a:latin typeface="Arial"/>
              </a:rPr>
              <a:t>чего нужны </a:t>
            </a:r>
            <a:r>
              <a:rPr lang="en-US" sz="2800" dirty="0">
                <a:solidFill>
                  <a:schemeClr val="dk1"/>
                </a:solidFill>
                <a:latin typeface="Arial"/>
              </a:rPr>
              <a:t>Telegram-</a:t>
            </a:r>
            <a:r>
              <a:rPr lang="ru-RU" sz="2800" dirty="0">
                <a:solidFill>
                  <a:schemeClr val="dk1"/>
                </a:solidFill>
                <a:latin typeface="Arial"/>
              </a:rPr>
              <a:t>боты?</a:t>
            </a:r>
            <a:endParaRPr lang="en-US" sz="2800" dirty="0" smtClean="0">
              <a:solidFill>
                <a:schemeClr val="dk1"/>
              </a:solidFill>
              <a:latin typeface="Arial"/>
            </a:endParaRPr>
          </a:p>
          <a:p>
            <a:pPr marL="800100" indent="-342900" algn="just">
              <a:lnSpc>
                <a:spcPct val="159999"/>
              </a:lnSpc>
              <a:spcBef>
                <a:spcPts val="49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Как </a:t>
            </a:r>
            <a:r>
              <a:rPr lang="ru-RU" sz="2800" dirty="0">
                <a:solidFill>
                  <a:schemeClr val="dk1"/>
                </a:solidFill>
                <a:latin typeface="Arial"/>
              </a:rPr>
              <a:t>работают </a:t>
            </a:r>
            <a:r>
              <a:rPr lang="en-US" sz="2800" dirty="0">
                <a:solidFill>
                  <a:schemeClr val="dk1"/>
                </a:solidFill>
                <a:latin typeface="Arial"/>
              </a:rPr>
              <a:t>Telegram-</a:t>
            </a:r>
            <a:r>
              <a:rPr lang="ru-RU" sz="2800" dirty="0">
                <a:solidFill>
                  <a:schemeClr val="dk1"/>
                </a:solidFill>
                <a:latin typeface="Arial"/>
              </a:rPr>
              <a:t>боты</a:t>
            </a:r>
            <a:r>
              <a:rPr lang="ru-RU" sz="2800" dirty="0" smtClean="0">
                <a:solidFill>
                  <a:schemeClr val="dk1"/>
                </a:solidFill>
                <a:latin typeface="Arial"/>
              </a:rPr>
              <a:t>?</a:t>
            </a:r>
            <a:endParaRPr lang="en-US" sz="2800" b="0" u="none" strike="noStrike" dirty="0" smtClean="0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86" name="Picture 4" descr="Picture background"/>
          <p:cNvPicPr/>
          <p:nvPr/>
        </p:nvPicPr>
        <p:blipFill>
          <a:blip r:embed="rId3"/>
          <a:stretch/>
        </p:blipFill>
        <p:spPr>
          <a:xfrm>
            <a:off x="6343560" y="1690560"/>
            <a:ext cx="6455520" cy="403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Прямоугольник 6"/>
          <p:cNvSpPr/>
          <p:nvPr/>
        </p:nvSpPr>
        <p:spPr>
          <a:xfrm>
            <a:off x="8370360" y="5616360"/>
            <a:ext cx="240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18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1 - 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</a:rPr>
              <a:t>Telegram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13906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1" y="1768337"/>
            <a:ext cx="3296110" cy="36104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670" y="1738151"/>
            <a:ext cx="3993138" cy="28346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821" y="1690200"/>
            <a:ext cx="3551849" cy="35603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18756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6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578"/>
          <a:stretch/>
        </p:blipFill>
        <p:spPr>
          <a:xfrm>
            <a:off x="7982408" y="1767898"/>
            <a:ext cx="3556693" cy="33060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r="3818"/>
          <a:stretch/>
        </p:blipFill>
        <p:spPr>
          <a:xfrm>
            <a:off x="3924821" y="1767898"/>
            <a:ext cx="3955987" cy="3609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22" y="1819561"/>
            <a:ext cx="321989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Выбор среды и технологий разработки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7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20" y="1690200"/>
            <a:ext cx="2962688" cy="3000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247" y="1690200"/>
            <a:ext cx="2782906" cy="28629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892" y="1550163"/>
            <a:ext cx="3174174" cy="3280869"/>
          </a:xfrm>
          <a:prstGeom prst="rect">
            <a:avLst/>
          </a:prstGeom>
        </p:spPr>
      </p:pic>
      <p:sp>
        <p:nvSpPr>
          <p:cNvPr id="11" name="Прямоугольник 6"/>
          <p:cNvSpPr/>
          <p:nvPr/>
        </p:nvSpPr>
        <p:spPr>
          <a:xfrm>
            <a:off x="1684955" y="4975337"/>
            <a:ext cx="217241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18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18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lang="ru-RU" sz="18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18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Python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Прямоугольник 6"/>
          <p:cNvSpPr/>
          <p:nvPr/>
        </p:nvSpPr>
        <p:spPr>
          <a:xfrm>
            <a:off x="4928705" y="4975337"/>
            <a:ext cx="233398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18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3</a:t>
            </a:r>
            <a:r>
              <a:rPr lang="ru-RU" sz="18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18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aiogram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Прямоугольник 6"/>
          <p:cNvSpPr/>
          <p:nvPr/>
        </p:nvSpPr>
        <p:spPr>
          <a:xfrm>
            <a:off x="8334027" y="4975337"/>
            <a:ext cx="277903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18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18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lang="ru-RU" sz="18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-</a:t>
            </a:r>
            <a:r>
              <a:rPr lang="en-US" sz="18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PostgreSQL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71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Разработка концепта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8</a:t>
            </a:fld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212870"/>
            <a:ext cx="10588677" cy="50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93" y="1273365"/>
            <a:ext cx="6739014" cy="4666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Диаграмма </a:t>
            </a:r>
            <a:r>
              <a:rPr lang="en-US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IDEF0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9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94026" y="5898766"/>
            <a:ext cx="100658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Контекстная диаграмма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1249</Words>
  <Application>Microsoft Office PowerPoint</Application>
  <PresentationFormat>Широкоэкранный</PresentationFormat>
  <Paragraphs>155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23</vt:i4>
      </vt:variant>
    </vt:vector>
  </HeadingPairs>
  <TitlesOfParts>
    <vt:vector size="4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Бот для анализа эмоционального состояния «Moodly»</vt:lpstr>
      <vt:lpstr>Актуальность </vt:lpstr>
      <vt:lpstr>Презентация PowerPoint</vt:lpstr>
      <vt:lpstr>Telegram-боты</vt:lpstr>
      <vt:lpstr>Обзор аналогов</vt:lpstr>
      <vt:lpstr>Обзор аналогов</vt:lpstr>
      <vt:lpstr>Выбор среды и технологий разработки </vt:lpstr>
      <vt:lpstr>Разработка концепта </vt:lpstr>
      <vt:lpstr>Диаграмма IDEF0 </vt:lpstr>
      <vt:lpstr>Диаграмма IDEF0 </vt:lpstr>
      <vt:lpstr>ERD-диаграммы </vt:lpstr>
      <vt:lpstr>Статистика и метрика</vt:lpstr>
      <vt:lpstr>Создание, настройка и подключение базы данных </vt:lpstr>
      <vt:lpstr>Проведение опроса </vt:lpstr>
      <vt:lpstr>Построение графика </vt:lpstr>
      <vt:lpstr>Тестирование </vt:lpstr>
      <vt:lpstr>Тестирование </vt:lpstr>
      <vt:lpstr>Проблема с часовыми поясами </vt:lpstr>
      <vt:lpstr>Перспективы развития проекта </vt:lpstr>
      <vt:lpstr>Заключение</vt:lpstr>
      <vt:lpstr>Список литературы </vt:lpstr>
      <vt:lpstr>Список литературы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отслеживания эмоционального состояния Moodly</dc:title>
  <dc:subject/>
  <dc:creator>Артем Бердников</dc:creator>
  <dc:description/>
  <cp:lastModifiedBy>artemiS</cp:lastModifiedBy>
  <cp:revision>90</cp:revision>
  <dcterms:created xsi:type="dcterms:W3CDTF">2024-01-18T13:47:34Z</dcterms:created>
  <dcterms:modified xsi:type="dcterms:W3CDTF">2025-01-29T21:06:30Z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