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13" r:id="rId1"/>
  </p:sldMasterIdLst>
  <p:sldIdLst>
    <p:sldId id="256" r:id="rId2"/>
    <p:sldId id="258" r:id="rId3"/>
    <p:sldId id="261" r:id="rId4"/>
    <p:sldId id="257" r:id="rId5"/>
    <p:sldId id="260" r:id="rId6"/>
    <p:sldId id="259" r:id="rId7"/>
    <p:sldId id="262" r:id="rId8"/>
    <p:sldId id="263"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000"/>
  </p:normalViewPr>
  <p:slideViewPr>
    <p:cSldViewPr snapToGrid="0" snapToObjects="1">
      <p:cViewPr varScale="1">
        <p:scale>
          <a:sx n="100" d="100"/>
          <a:sy n="100" d="100"/>
        </p:scale>
        <p:origin x="0" y="0"/>
      </p:cViewPr>
      <p:guideLst>
        <p:guide orient="horz" pos="2158"/>
        <p:guide pos="3838"/>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presProps" Target="presProps.xml"  /><Relationship Id="rId11" Type="http://schemas.openxmlformats.org/officeDocument/2006/relationships/viewProps" Target="viewProps.xml"  /><Relationship Id="rId12" Type="http://schemas.openxmlformats.org/officeDocument/2006/relationships/theme" Target="theme/theme1.xml"  /><Relationship Id="rId13"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914399" y="2130425"/>
            <a:ext cx="10363198" cy="1470025"/>
          </a:xfrm>
        </p:spPr>
        <p:txBody>
          <a:bodyPr/>
          <a:lstStyle/>
          <a:p>
            <a:pPr lvl="0"/>
            <a:r>
              <a:rPr lang="ko-KR" altLang="en-US" smtClean="0"/>
              <a:t>마스터 제목 스타일 편집</a:t>
            </a:r>
            <a:endParaRPr lang="ko-KR" altLang="en-US"/>
          </a:p>
        </p:txBody>
      </p:sp>
      <p:sp>
        <p:nvSpPr>
          <p:cNvPr id="3" name="부제목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pPr lvl="0"/>
            <a:fld id="{940A130E-E3B8-4EBE-931F-81B26B8448A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800C6A38-4290-41DD-B95C-4155372FD4AF}" type="slidenum">
              <a:rPr lang="ko-KR" altLang="en-US" smtClean="0"/>
              <a:pPr/>
              <a:t>‹#›</a:t>
            </a:fld>
            <a:endParaRPr lang="ko-KR" altLang="en-US"/>
          </a:p>
        </p:txBody>
      </p:sp>
    </p:spTree>
    <p:extLst>
      <p:ext uri="{BB962C8B-B14F-4D97-AF65-F5344CB8AC3E}">
        <p14:creationId xmlns:p14="http://schemas.microsoft.com/office/powerpoint/2010/main" val="581414841"/>
      </p:ext>
    </p:extLst>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2130425"/>
            <a:ext cx="12192000" cy="1470025"/>
          </a:xfrm>
        </p:spPr>
        <p:txBody>
          <a:bodyPr>
            <a:normAutofit/>
          </a:bodyPr>
          <a:lstStyle>
            <a:lvl1pPr>
              <a:defRPr sz="4400" b="1"/>
            </a:lvl1pPr>
          </a:lstStyle>
          <a:p>
            <a:pPr lvl="0"/>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pPr lvl="0"/>
            <a:fld id="{CA348888-F454-4AD2-BA62-3AF29D9807C0}"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pPr lvl="0"/>
            <a:endParaRPr lang="ko-KR" altLang="en-US"/>
          </a:p>
        </p:txBody>
      </p:sp>
      <p:sp>
        <p:nvSpPr>
          <p:cNvPr id="5"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544767084"/>
      </p:ext>
    </p:extLst>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8" cy="1143000"/>
          </a:xfrm>
        </p:spPr>
        <p:txBody>
          <a:bodyPr/>
          <a:lstStyle>
            <a:lvl1pPr>
              <a:defRPr/>
            </a:lvl1pPr>
          </a:lstStyle>
          <a:p>
            <a:pPr lvl="0"/>
            <a:r>
              <a:rPr lang="ko-KR" altLang="en-US" smtClean="0"/>
              <a:t>마스터 제목 스타일 편집</a:t>
            </a:r>
            <a:endParaRPr lang="ko-KR" altLang="en-US"/>
          </a:p>
        </p:txBody>
      </p:sp>
      <p:sp>
        <p:nvSpPr>
          <p:cNvPr id="8" name="텍스트 개체 틀 7"/>
          <p:cNvSpPr>
            <a:spLocks noGrp="1"/>
          </p:cNvSpPr>
          <p:nvPr>
            <p:ph type="body" sz="quarter" idx="14"/>
          </p:nvPr>
        </p:nvSpPr>
        <p:spPr>
          <a:xfrm>
            <a:off x="2857477" y="2214563"/>
            <a:ext cx="6477021" cy="3214687"/>
          </a:xfrm>
        </p:spPr>
        <p:txBody>
          <a:bodyPr>
            <a:normAutofit/>
          </a:bodyPr>
          <a:lstStyle>
            <a:lvl1pPr>
              <a:lnSpc>
                <a:spcPct val="150000"/>
              </a:lnSpc>
              <a:defRPr sz="2400"/>
            </a:lvl1pPr>
          </a:lstStyle>
          <a:p>
            <a:pPr lvl="0"/>
            <a:r>
              <a:rPr lang="ko-KR" altLang="en-US" smtClean="0"/>
              <a:t>첫째 목차</a:t>
            </a:r>
            <a:endParaRPr lang="ko-KR" altLang="en-US"/>
          </a:p>
          <a:p>
            <a:pPr lvl="0"/>
            <a:r>
              <a:rPr lang="ko-KR" altLang="en-US" smtClean="0"/>
              <a:t>둘째 목차</a:t>
            </a:r>
            <a:endParaRPr lang="ko-KR" altLang="en-US"/>
          </a:p>
          <a:p>
            <a:pPr lvl="0"/>
            <a:r>
              <a:rPr lang="ko-KR" altLang="en-US" smtClean="0"/>
              <a:t>셋째 목차</a:t>
            </a:r>
            <a:endParaRPr lang="ko-KR" altLang="en-US"/>
          </a:p>
          <a:p>
            <a:pPr lvl="0"/>
            <a:r>
              <a:rPr lang="ko-KR" altLang="en-US" smtClean="0"/>
              <a:t>넷째 목차</a:t>
            </a:r>
            <a:endParaRPr lang="ko-KR" altLang="en-US"/>
          </a:p>
          <a:p>
            <a:pPr lvl="0"/>
            <a:r>
              <a:rPr lang="ko-KR" altLang="en-US" smtClean="0"/>
              <a:t>다섯째 목차</a:t>
            </a:r>
            <a:endParaRPr lang="ko-KR" altLang="en-US"/>
          </a:p>
        </p:txBody>
      </p:sp>
      <p:sp>
        <p:nvSpPr>
          <p:cNvPr id="4" name="날짜 개체 틀 3"/>
          <p:cNvSpPr>
            <a:spLocks noGrp="1"/>
          </p:cNvSpPr>
          <p:nvPr>
            <p:ph type="dt" sz="half" idx="10"/>
          </p:nvPr>
        </p:nvSpPr>
        <p:spPr/>
        <p:txBody>
          <a:bodyPr/>
          <a:lstStyle/>
          <a:p>
            <a:pPr lvl="0"/>
            <a:fld id="{956FEC12-A4C9-4837-AF94-AD867782C04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507935742"/>
      </p:ext>
    </p:extLst>
  </p:cSld>
  <p:clrMapOvr>
    <a:masterClrMapping/>
  </p:clrMapOvr>
  <p:transition xmlns:mc="http://schemas.openxmlformats.org/markup-compatibility/2006" xmlns:hp="http://schemas.haansoft.com/office/presentation/8.0" mc:Ignorable="hp" hp:hslDur="500"/>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839199" y="274638"/>
            <a:ext cx="2743199" cy="5851525"/>
          </a:xfrm>
        </p:spPr>
        <p:txBody>
          <a:bodyPr vert="eaVert"/>
          <a:lstStyle/>
          <a:p>
            <a:pPr lvl="0"/>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599" y="274638"/>
            <a:ext cx="8026399"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pPr lvl="0"/>
            <a:fld id="{957F84A3-4F29-4053-ACFD-1BAF2D3F140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151363037"/>
      </p:ext>
    </p:extLst>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pPr lvl="0"/>
            <a:fld id="{4953836A-82A3-4C8B-9D31-CD724F3673ED}"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650413616"/>
      </p:ext>
    </p:extLst>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pPr lvl="0"/>
            <a:fld id="{AD2EBAF6-36D0-4DD8-B695-D4C1B37E35D6}" type="datetime1">
              <a:rPr lang="ko-KR" altLang="en-US" smtClean="0"/>
              <a:pPr/>
              <a:t>2009-12-07</a:t>
            </a:fld>
            <a:endParaRPr lang="ko-KR" altLang="en-US"/>
          </a:p>
        </p:txBody>
      </p:sp>
      <p:sp>
        <p:nvSpPr>
          <p:cNvPr id="3" name="바닥글 개체 틀 4"/>
          <p:cNvSpPr>
            <a:spLocks noGrp="1"/>
          </p:cNvSpPr>
          <p:nvPr>
            <p:ph type="ftr" sz="quarter" idx="11"/>
          </p:nvPr>
        </p:nvSpPr>
        <p:spPr/>
        <p:txBody>
          <a:bodyPr/>
          <a:lstStyle/>
          <a:p>
            <a:pPr lvl="0"/>
            <a:endParaRPr lang="ko-KR" altLang="en-US"/>
          </a:p>
        </p:txBody>
      </p:sp>
      <p:sp>
        <p:nvSpPr>
          <p:cNvPr id="4"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028311106"/>
      </p:ext>
    </p:extLst>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963083" y="4406900"/>
            <a:ext cx="10363198" cy="1362075"/>
          </a:xfrm>
        </p:spPr>
        <p:txBody>
          <a:bodyPr anchor="t"/>
          <a:lstStyle>
            <a:lvl1pPr algn="l">
              <a:defRPr sz="4000" b="1" cap="all"/>
            </a:lvl1pPr>
          </a:lstStyle>
          <a:p>
            <a:pPr lvl="0"/>
            <a:r>
              <a:rPr lang="ko-KR" altLang="en-US" smtClean="0"/>
              <a:t>마스터 제목 스타일 편집</a:t>
            </a:r>
            <a:endParaRPr lang="ko-KR" altLang="en-US"/>
          </a:p>
        </p:txBody>
      </p:sp>
      <p:sp>
        <p:nvSpPr>
          <p:cNvPr id="3" name="텍스트 개체 틀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pPr lvl="0"/>
            <a:fld id="{60728D28-603B-4EFC-80F8-17E5E9107035}"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04330527"/>
      </p:ext>
    </p:extLst>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내용 개체 틀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p>
            <a:pPr lvl="0"/>
            <a:fld id="{A27A1F4E-0809-4239-8034-C38E431DAF92}"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pPr lvl="0"/>
            <a:endParaRPr lang="ko-KR" altLang="en-US"/>
          </a:p>
        </p:txBody>
      </p:sp>
      <p:sp>
        <p:nvSpPr>
          <p:cNvPr id="7"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596700555"/>
      </p:ext>
    </p:extLst>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pPr lvl="0"/>
            <a:fld id="{5E0DA496-7307-4E8B-88DE-CB97B48BAB6F}"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pPr lvl="0"/>
            <a:endParaRPr lang="ko-KR" altLang="en-US"/>
          </a:p>
        </p:txBody>
      </p:sp>
      <p:sp>
        <p:nvSpPr>
          <p:cNvPr id="5"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779338455"/>
      </p:ext>
    </p:extLst>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bl" preserve="1">
  <p:cSld name="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표 개체 틀 2"/>
          <p:cNvSpPr>
            <a:spLocks noGrp="1"/>
          </p:cNvSpPr>
          <p:nvPr>
            <p:ph type="tbl" sz="quarter" idx="13"/>
          </p:nvPr>
        </p:nvSpPr>
        <p:spPr>
          <a:xfrm>
            <a:off x="608037" y="1643063"/>
            <a:ext cx="10972798" cy="4525200"/>
          </a:xfrm>
        </p:spPr>
        <p:txBody>
          <a:bodyPr/>
          <a:lstStyle>
            <a:lvl1pPr>
              <a:buFontTx/>
              <a:buNone/>
              <a:defRPr/>
            </a:lvl1pPr>
          </a:lstStyle>
          <a:p>
            <a:pPr lvl="0"/>
            <a:r>
              <a:rPr lang="ko-KR" altLang="en-US" smtClean="0"/>
              <a:t>표를 추가하려면 아이콘을 클릭하십시오</a:t>
            </a:r>
            <a:endParaRPr lang="ko-KR" altLang="en-US"/>
          </a:p>
        </p:txBody>
      </p:sp>
      <p:sp>
        <p:nvSpPr>
          <p:cNvPr id="4" name="날짜 개체 틀 3"/>
          <p:cNvSpPr>
            <a:spLocks noGrp="1"/>
          </p:cNvSpPr>
          <p:nvPr>
            <p:ph type="dt" sz="half" idx="10"/>
          </p:nvPr>
        </p:nvSpPr>
        <p:spPr/>
        <p:txBody>
          <a:bodyPr/>
          <a:lstStyle/>
          <a:p>
            <a:pPr lvl="0"/>
            <a:fld id="{58721E90-850C-410B-8B89-8394F580CFD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pPr lvl="0"/>
            <a:endParaRPr lang="ko-KR" altLang="en-US"/>
          </a:p>
        </p:txBody>
      </p:sp>
      <p:sp>
        <p:nvSpPr>
          <p:cNvPr id="6"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34417269"/>
      </p:ext>
    </p:extLst>
  </p:cSld>
  <p:clrMapOvr>
    <a:masterClrMapping/>
  </p:clrMapOvr>
  <p:transition xmlns:mc="http://schemas.openxmlformats.org/markup-compatibility/2006" xmlns:hp="http://schemas.haansoft.com/office/presentation/8.0" mc:Ignorable="hp" hp:hslDur="500"/>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r>
              <a:rPr lang="ko-KR" altLang="en-US" smtClean="0"/>
              <a:t>마스터 제목 스타일 편집</a:t>
            </a:r>
            <a:endParaRPr lang="ko-KR" altLang="en-US"/>
          </a:p>
        </p:txBody>
      </p:sp>
      <p:sp>
        <p:nvSpPr>
          <p:cNvPr id="3" name="내용 개체 틀 2"/>
          <p:cNvSpPr>
            <a:spLocks noGrp="1"/>
          </p:cNvSpPr>
          <p:nvPr>
            <p:ph sz="quarter" idx="1"/>
          </p:nvPr>
        </p:nvSpPr>
        <p:spPr>
          <a:xfrm>
            <a:off x="609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197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08037"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내용 개체 틀 5"/>
          <p:cNvSpPr>
            <a:spLocks noGrp="1"/>
          </p:cNvSpPr>
          <p:nvPr>
            <p:ph sz="quarter" idx="4"/>
          </p:nvPr>
        </p:nvSpPr>
        <p:spPr>
          <a:xfrm>
            <a:off x="6196036"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p>
            <a:pPr lvl="0"/>
            <a:fld id="{5ACE7E28-9336-4363-8674-B91477D8F243}" type="datetime1">
              <a:rPr lang="ko-KR" altLang="en-US" smtClean="0"/>
              <a:pPr/>
              <a:t>2009-12-07</a:t>
            </a:fld>
            <a:endParaRPr lang="ko-KR" altLang="en-US"/>
          </a:p>
        </p:txBody>
      </p:sp>
      <p:sp>
        <p:nvSpPr>
          <p:cNvPr id="8" name="바닥글 개체 틀 4"/>
          <p:cNvSpPr>
            <a:spLocks noGrp="1"/>
          </p:cNvSpPr>
          <p:nvPr>
            <p:ph type="ftr" sz="quarter" idx="11"/>
          </p:nvPr>
        </p:nvSpPr>
        <p:spPr/>
        <p:txBody>
          <a:bodyPr/>
          <a:lstStyle/>
          <a:p>
            <a:pPr lvl="0"/>
            <a:endParaRPr lang="ko-KR" altLang="en-US"/>
          </a:p>
        </p:txBody>
      </p:sp>
      <p:sp>
        <p:nvSpPr>
          <p:cNvPr id="9"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4060549952"/>
      </p:ext>
    </p:extLst>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2389716" y="4800600"/>
            <a:ext cx="7315199" cy="566738"/>
          </a:xfrm>
        </p:spPr>
        <p:txBody>
          <a:bodyPr anchor="b"/>
          <a:lstStyle>
            <a:lvl1pPr algn="l">
              <a:defRPr sz="2000" b="1"/>
            </a:lvl1pPr>
          </a:lstStyle>
          <a:p>
            <a:pPr lvl="0"/>
            <a:r>
              <a:rPr lang="ko-KR" altLang="en-US" smtClean="0"/>
              <a:t>마스터 제목 스타일 편집</a:t>
            </a:r>
            <a:endParaRPr lang="ko-KR" altLang="en-US"/>
          </a:p>
        </p:txBody>
      </p:sp>
      <p:sp>
        <p:nvSpPr>
          <p:cNvPr id="3" name="그림 개체 틀 2"/>
          <p:cNvSpPr>
            <a:spLocks noGrp="1"/>
          </p:cNvSpPr>
          <p:nvPr>
            <p:ph type="pic" idx="1"/>
          </p:nvPr>
        </p:nvSpPr>
        <p:spPr>
          <a:xfrm>
            <a:off x="2389716" y="612775"/>
            <a:ext cx="731519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2389716" y="5367338"/>
            <a:ext cx="731519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endParaRPr lang="ko-KR" altLang="en-US"/>
          </a:p>
        </p:txBody>
      </p:sp>
      <p:sp>
        <p:nvSpPr>
          <p:cNvPr id="5" name="날짜 개체 틀 3"/>
          <p:cNvSpPr>
            <a:spLocks noGrp="1"/>
          </p:cNvSpPr>
          <p:nvPr>
            <p:ph type="dt" sz="half" idx="10"/>
          </p:nvPr>
        </p:nvSpPr>
        <p:spPr/>
        <p:txBody>
          <a:bodyPr/>
          <a:lstStyle/>
          <a:p>
            <a:pPr lvl="0"/>
            <a:fld id="{5ACE7E28-9336-4363-8674-B91477D8F243}"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pPr lvl="0"/>
            <a:endParaRPr lang="ko-KR" altLang="en-US"/>
          </a:p>
        </p:txBody>
      </p:sp>
      <p:sp>
        <p:nvSpPr>
          <p:cNvPr id="7" name="슬라이드 번호 개체 틀 5"/>
          <p:cNvSpPr>
            <a:spLocks noGrp="1"/>
          </p:cNvSpPr>
          <p:nvPr>
            <p:ph type="sldNum" sz="quarter" idx="12"/>
          </p:nvPr>
        </p:nvSpPr>
        <p:spPr/>
        <p:txBody>
          <a:body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88772521"/>
      </p:ext>
    </p:extLst>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609599" y="274638"/>
            <a:ext cx="10972798" cy="1143000"/>
          </a:xfrm>
          <a:prstGeom prst="rect">
            <a:avLst/>
          </a:prstGeom>
        </p:spPr>
        <p:txBody>
          <a:bodyPr vert="horz" lIns="91440" tIns="45720" rIns="91440" bIns="45720" rtlCol="0" anchor="ctr">
            <a:normAutofit/>
          </a:bodyPr>
          <a:lstStyle/>
          <a:p>
            <a:pPr lvl="0"/>
            <a:r>
              <a:rPr lang="ko-KR" altLang="en-US" smtClean="0"/>
              <a:t>마스터 제목 스타일 편집</a:t>
            </a:r>
            <a:endParaRPr lang="ko-KR" altLang="en-US"/>
          </a:p>
        </p:txBody>
      </p:sp>
      <p:sp>
        <p:nvSpPr>
          <p:cNvPr id="3" name="텍스트 개체 틀 2"/>
          <p:cNvSpPr>
            <a:spLocks noGrp="1"/>
          </p:cNvSpPr>
          <p:nvPr>
            <p:ph type="body" idx="1"/>
          </p:nvPr>
        </p:nvSpPr>
        <p:spPr>
          <a:xfrm>
            <a:off x="609599" y="1600200"/>
            <a:ext cx="10972798"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a:p>
        </p:txBody>
      </p:sp>
      <p:sp>
        <p:nvSpPr>
          <p:cNvPr id="4" name="날짜 개체 틀 3"/>
          <p:cNvSpPr>
            <a:spLocks noGrp="1"/>
          </p:cNvSpPr>
          <p:nvPr>
            <p:ph type="dt" sz="half" idx="2"/>
          </p:nvPr>
        </p:nvSpPr>
        <p:spPr>
          <a:xfrm>
            <a:off x="609599"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lvl="0"/>
            <a:fld id="{D422D86A-5F52-4165-8473-F1B836277586}" type="datetime1">
              <a:rPr lang="ko-KR" altLang="en-US" smtClean="0"/>
              <a:pPr/>
              <a:t>2009-12-07</a:t>
            </a:fld>
            <a:endParaRPr lang="ko-KR" altLang="en-US"/>
          </a:p>
        </p:txBody>
      </p:sp>
      <p:sp>
        <p:nvSpPr>
          <p:cNvPr id="5" name="바닥글 개체 틀 4"/>
          <p:cNvSpPr>
            <a:spLocks noGrp="1"/>
          </p:cNvSpPr>
          <p:nvPr>
            <p:ph type="ftr" sz="quarter" idx="3"/>
          </p:nvPr>
        </p:nvSpPr>
        <p:spPr>
          <a:xfrm>
            <a:off x="4165599" y="6356350"/>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lvl="0"/>
            <a:endParaRPr lang="ko-KR" altLang="en-US"/>
          </a:p>
        </p:txBody>
      </p:sp>
      <p:sp>
        <p:nvSpPr>
          <p:cNvPr id="6" name="슬라이드 번호 개체 틀 5"/>
          <p:cNvSpPr>
            <a:spLocks noGrp="1"/>
          </p:cNvSpPr>
          <p:nvPr>
            <p:ph type="sldNum" sz="quarter" idx="4"/>
          </p:nvPr>
        </p:nvSpPr>
        <p:spPr>
          <a:xfrm>
            <a:off x="8737599" y="6356350"/>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lvl="0"/>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99791391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ransition xmlns:mc="http://schemas.openxmlformats.org/markup-compatibility/2006" xmlns:hp="http://schemas.haansoft.com/office/presentation/8.0" mc:Ignorable="hp" hp:hslDur="500"/>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rtl="0" eaLnBrk="1" latinLnBrk="1" hangingPunct="1">
        <a:defRPr>
          <a:solidFill>
            <a:schemeClr val="tx2"/>
          </a:solidFill>
        </a:defRPr>
      </a:lvl2pPr>
      <a:lvl3pPr rtl="0" eaLnBrk="1" latinLnBrk="1" hangingPunct="1">
        <a:defRPr>
          <a:solidFill>
            <a:schemeClr val="tx2"/>
          </a:solidFill>
        </a:defRPr>
      </a:lvl3pPr>
      <a:lvl4pPr rtl="0" eaLnBrk="1" latinLnBrk="1" hangingPunct="1">
        <a:defRPr>
          <a:solidFill>
            <a:schemeClr val="tx2"/>
          </a:solidFill>
        </a:defRPr>
      </a:lvl4pPr>
      <a:lvl5pPr rtl="0" eaLnBrk="1" latinLnBrk="1" hangingPunct="1">
        <a:defRPr>
          <a:solidFill>
            <a:schemeClr val="tx2"/>
          </a:solidFill>
        </a:defRPr>
      </a:lvl5pPr>
      <a:lvl6pPr rtl="0" eaLnBrk="1" latinLnBrk="1" hangingPunct="1">
        <a:defRPr>
          <a:solidFill>
            <a:schemeClr val="tx2"/>
          </a:solidFill>
        </a:defRPr>
      </a:lvl6pPr>
      <a:lvl7pPr rtl="0" eaLnBrk="1" latinLnBrk="1" hangingPunct="1">
        <a:defRPr>
          <a:solidFill>
            <a:schemeClr val="tx2"/>
          </a:solidFill>
        </a:defRPr>
      </a:lvl7pPr>
      <a:lvl8pPr rtl="0" eaLnBrk="1" latinLnBrk="1" hangingPunct="1">
        <a:defRPr>
          <a:solidFill>
            <a:schemeClr val="tx2"/>
          </a:solidFill>
        </a:defRPr>
      </a:lvl8pPr>
      <a:lvl9pPr rtl="0" eaLnBrk="1" latinLnBrk="1" hangingPunct="1">
        <a:defRPr>
          <a:solidFill>
            <a:schemeClr val="tx2"/>
          </a:solidFill>
        </a:defRPr>
      </a:lvl9pPr>
    </p:titleStyle>
    <p:body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scsk.jp/news/2021/press/product/20211022.html" TargetMode="External" /><Relationship Id="rId3" Type="http://schemas.openxmlformats.org/officeDocument/2006/relationships/hyperlink" Target="http://www.phontron.com/kytea/index-ja.html" TargetMode="Externa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hcweb01.naist.jp/papers/journal/2012/201302_IPSJTrans_Kubo_1/201302_IPSJTrans_Kubo_1.paper.pdf" TargetMode="Externa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eubig/kytea" TargetMode="External" /><Relationship Id="rId3" Type="http://schemas.openxmlformats.org/officeDocument/2006/relationships/hyperlink" Target="https://ahcweb01.naist.jp/papers/journal/2012/201302_IPSJTrans_Kubo_1/201302_IPSJTrans_Kubo_1.paper.pdf"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mn.uio.no/ifi/english/research/groups/ltg/" TargetMode="External" /><Relationship Id="rId3" Type="http://schemas.openxmlformats.org/officeDocument/2006/relationships/image" Target="../media/image2.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p:txBody>
          <a:bodyPr/>
          <a:p>
            <a:pPr lvl="0">
              <a:defRPr/>
            </a:pPr>
            <a:r>
              <a:rPr lang="ko-KR" altLang="en-US"/>
              <a:t>프로젝트 제안 발표</a:t>
            </a:r>
            <a:endParaRPr lang="ko-KR" altLang="en-US"/>
          </a:p>
        </p:txBody>
      </p:sp>
      <p:sp>
        <p:nvSpPr>
          <p:cNvPr id="3" name="부제목 2"/>
          <p:cNvSpPr>
            <a:spLocks noGrp="1"/>
          </p:cNvSpPr>
          <p:nvPr>
            <p:ph type="subTitle" idx="1"/>
          </p:nvPr>
        </p:nvSpPr>
        <p:spPr/>
        <p:txBody>
          <a:bodyPr/>
          <a:p>
            <a:pPr lvl="0">
              <a:defRPr/>
            </a:pPr>
            <a:r>
              <a:rPr lang="en-US" altLang="ko-KR">
                <a:solidFill>
                  <a:schemeClr val="tx1"/>
                </a:solidFill>
              </a:rPr>
              <a:t>20220951</a:t>
            </a:r>
            <a:r>
              <a:rPr lang="ko-KR" altLang="en-US">
                <a:solidFill>
                  <a:schemeClr val="tx1"/>
                </a:solidFill>
              </a:rPr>
              <a:t> 이호원</a:t>
            </a:r>
            <a:endParaRPr lang="ko-KR" altLang="en-US">
              <a:solidFill>
                <a:schemeClr val="tx1"/>
              </a:solidFill>
            </a:endParaRPr>
          </a:p>
        </p:txBody>
      </p:sp>
    </p:spTree>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en-US" altLang="ko-KR"/>
              <a:t>1.</a:t>
            </a:r>
            <a:r>
              <a:rPr lang="ko-KR" altLang="en-US" sz="3700"/>
              <a:t>선택한 주제</a:t>
            </a:r>
            <a:endParaRPr lang="ko-KR" altLang="en-US" sz="3700"/>
          </a:p>
        </p:txBody>
      </p:sp>
      <p:sp>
        <p:nvSpPr>
          <p:cNvPr id="3" name="내용 개체 틀 2"/>
          <p:cNvSpPr>
            <a:spLocks noGrp="1"/>
          </p:cNvSpPr>
          <p:nvPr>
            <p:ph idx="1"/>
          </p:nvPr>
        </p:nvSpPr>
        <p:spPr/>
        <p:txBody>
          <a:bodyPr/>
          <a:p>
            <a:pPr marL="0" lvl="0" indent="0">
              <a:buNone/>
              <a:defRPr/>
            </a:pPr>
            <a:r>
              <a:rPr lang="en-US" altLang="ko-KR" sz="2900" b="1">
                <a:solidFill>
                  <a:schemeClr val="tx1"/>
                </a:solidFill>
              </a:rPr>
              <a:t>Translator</a:t>
            </a:r>
            <a:r>
              <a:rPr lang="ko-KR" altLang="en-US" sz="2900"/>
              <a:t> 즉</a:t>
            </a:r>
            <a:r>
              <a:rPr lang="en-US" altLang="ko-KR" sz="2900"/>
              <a:t>,</a:t>
            </a:r>
            <a:r>
              <a:rPr lang="ko-KR" altLang="en-US" sz="2900"/>
              <a:t> 번역기입니다</a:t>
            </a:r>
            <a:r>
              <a:rPr lang="en-US" altLang="ko-KR" sz="2900"/>
              <a:t>.</a:t>
            </a:r>
            <a:endParaRPr lang="en-US" altLang="ko-KR" sz="2900"/>
          </a:p>
          <a:p>
            <a:pPr marL="0" lvl="0" indent="0">
              <a:buNone/>
              <a:defRPr/>
            </a:pPr>
            <a:r>
              <a:rPr lang="ko-KR" altLang="en-US" sz="2900"/>
              <a:t>그 중에서 제가 번역할 언어는 일본어입니다</a:t>
            </a:r>
            <a:r>
              <a:rPr lang="en-US" altLang="ko-KR" sz="2900"/>
              <a:t>.</a:t>
            </a:r>
            <a:endParaRPr lang="en-US" altLang="ko-KR" sz="2900"/>
          </a:p>
          <a:p>
            <a:pPr marL="0" lvl="0" indent="0">
              <a:buNone/>
              <a:defRPr/>
            </a:pPr>
            <a:endParaRPr lang="ko-KR" altLang="en-US" sz="2900"/>
          </a:p>
          <a:p>
            <a:pPr marL="0" lvl="0" indent="0">
              <a:buNone/>
              <a:defRPr/>
            </a:pPr>
            <a:r>
              <a:rPr lang="ko-KR" altLang="en-US" sz="2900"/>
              <a:t>정확히는 </a:t>
            </a:r>
            <a:r>
              <a:rPr lang="en-US" altLang="ko-KR" sz="2900"/>
              <a:t>“</a:t>
            </a:r>
            <a:r>
              <a:rPr lang="ko-KR" altLang="en-US" sz="2900"/>
              <a:t>일본어 </a:t>
            </a:r>
            <a:r>
              <a:rPr lang="en-US" altLang="ko-KR" sz="2900"/>
              <a:t>-&gt; </a:t>
            </a:r>
            <a:r>
              <a:rPr lang="ko-KR" altLang="en-US" sz="2900"/>
              <a:t>한국어</a:t>
            </a:r>
            <a:r>
              <a:rPr lang="en-US" altLang="ko-KR" sz="2900"/>
              <a:t>,</a:t>
            </a:r>
            <a:r>
              <a:rPr lang="ko-KR" altLang="en-US" sz="2900"/>
              <a:t> </a:t>
            </a:r>
            <a:r>
              <a:rPr lang="en-US" altLang="ko-KR" sz="2900"/>
              <a:t>or</a:t>
            </a:r>
            <a:r>
              <a:rPr lang="ko-KR" altLang="en-US" sz="2900"/>
              <a:t> 한국어 </a:t>
            </a:r>
            <a:r>
              <a:rPr lang="en-US" altLang="ko-KR" sz="2900"/>
              <a:t>-&gt;</a:t>
            </a:r>
            <a:r>
              <a:rPr lang="ko-KR" altLang="en-US" sz="2900"/>
              <a:t> 일본어</a:t>
            </a:r>
            <a:r>
              <a:rPr lang="en-US" altLang="ko-KR" sz="2900"/>
              <a:t>”</a:t>
            </a:r>
            <a:r>
              <a:rPr lang="ko-KR" altLang="en-US" sz="2900"/>
              <a:t>입니다</a:t>
            </a:r>
            <a:r>
              <a:rPr lang="en-US" altLang="ko-KR" sz="2900"/>
              <a:t>.</a:t>
            </a:r>
            <a:endParaRPr lang="en-US" altLang="ko-KR" sz="2900"/>
          </a:p>
          <a:p>
            <a:pPr marL="0" lvl="0" indent="0">
              <a:buNone/>
              <a:defRPr/>
            </a:pPr>
            <a:endParaRPr lang="ko-KR" altLang="en-US" sz="2900"/>
          </a:p>
          <a:p>
            <a:pPr marL="0" lvl="0" indent="0">
              <a:buNone/>
              <a:defRPr/>
            </a:pPr>
            <a:r>
              <a:rPr lang="ko-KR" altLang="en-US" sz="2900"/>
              <a:t>또 그 중에서는 일본어 중에서 잘 안쓰이는 단어나 한자</a:t>
            </a:r>
            <a:r>
              <a:rPr lang="en-US" altLang="ko-KR" sz="2900"/>
              <a:t>,</a:t>
            </a:r>
            <a:r>
              <a:rPr lang="ko-KR" altLang="en-US" sz="2900"/>
              <a:t> 그리고 특정 분야에서만 쓰이는 단어들이 번역 결과가 난장판인 경우가 있어서 그걸 개선하는 것이 제 목표이자 주제라고 할 수 있을 거 같습니다</a:t>
            </a:r>
            <a:r>
              <a:rPr lang="en-US" altLang="ko-KR" sz="2900"/>
              <a:t>.(</a:t>
            </a:r>
            <a:r>
              <a:rPr lang="ko-KR" altLang="en-US" sz="2900"/>
              <a:t>전 트위터 같은 </a:t>
            </a:r>
            <a:r>
              <a:rPr lang="en-US" altLang="ko-KR" sz="2900"/>
              <a:t>SNS</a:t>
            </a:r>
            <a:r>
              <a:rPr lang="ko-KR" altLang="en-US" sz="2900"/>
              <a:t>의 특정 용어들을 집중적으로 합니다</a:t>
            </a:r>
            <a:r>
              <a:rPr lang="en-US" altLang="ko-KR" sz="2900"/>
              <a:t>.)</a:t>
            </a:r>
            <a:endParaRPr lang="en-US" altLang="ko-KR" sz="2900"/>
          </a:p>
        </p:txBody>
      </p:sp>
    </p:spTree>
    <p:extLst>
      <p:ext uri="{BB962C8B-B14F-4D97-AF65-F5344CB8AC3E}">
        <p14:creationId xmlns:p14="http://schemas.microsoft.com/office/powerpoint/2010/main" val="3295434793"/>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en-US" altLang="ko-KR"/>
              <a:t>1.</a:t>
            </a:r>
            <a:r>
              <a:rPr lang="ko-KR" altLang="en-US"/>
              <a:t>선택한 주제</a:t>
            </a:r>
            <a:endParaRPr lang="ko-KR" altLang="en-US"/>
          </a:p>
        </p:txBody>
      </p:sp>
      <p:sp>
        <p:nvSpPr>
          <p:cNvPr id="3" name="내용 개체 틀 2"/>
          <p:cNvSpPr>
            <a:spLocks noGrp="1"/>
          </p:cNvSpPr>
          <p:nvPr>
            <p:ph sz="half" idx="1"/>
          </p:nvPr>
        </p:nvSpPr>
        <p:spPr>
          <a:xfrm>
            <a:off x="609599" y="1600200"/>
            <a:ext cx="10972798" cy="2065338"/>
          </a:xfrm>
        </p:spPr>
        <p:txBody>
          <a:bodyPr/>
          <a:p>
            <a:pPr lvl="0">
              <a:defRPr/>
            </a:pPr>
            <a:r>
              <a:rPr lang="ko-KR" altLang="en-US"/>
              <a:t>다음 장부터 나올 단어</a:t>
            </a:r>
            <a:endParaRPr lang="ko-KR" altLang="en-US"/>
          </a:p>
          <a:p>
            <a:pPr marL="0" lvl="0" indent="0">
              <a:buNone/>
              <a:defRPr/>
            </a:pPr>
            <a:r>
              <a:rPr lang="zh-CN" altLang="en-US">
                <a:latin typeface="SimSun"/>
                <a:ea typeface="SimSun"/>
              </a:rPr>
              <a:t>未知語</a:t>
            </a:r>
            <a:r>
              <a:rPr lang="en-US" altLang="ko-KR" sz="3100">
                <a:latin typeface="맑은 고딕"/>
                <a:ea typeface="맑은 고딕"/>
              </a:rPr>
              <a:t>(Michigo)</a:t>
            </a:r>
            <a:r>
              <a:rPr lang="en-US" altLang="ko-KR">
                <a:latin typeface="맑은 고딕"/>
                <a:ea typeface="맑은 고딕"/>
              </a:rPr>
              <a:t> </a:t>
            </a:r>
            <a:r>
              <a:rPr lang="ko-KR" altLang="en-US">
                <a:latin typeface="맑은 고딕"/>
                <a:ea typeface="맑은 고딕"/>
              </a:rPr>
              <a:t>미지어</a:t>
            </a:r>
            <a:endParaRPr lang="ko-KR" altLang="en-US">
              <a:latin typeface="맑은 고딕"/>
              <a:ea typeface="맑은 고딕"/>
            </a:endParaRPr>
          </a:p>
          <a:p>
            <a:pPr marL="0" lvl="0" indent="0">
              <a:buNone/>
              <a:defRPr/>
            </a:pPr>
            <a:r>
              <a:rPr lang="ko-KR" altLang="en-US" sz="2700">
                <a:latin typeface="맑은 고딕"/>
                <a:ea typeface="맑은 고딕"/>
              </a:rPr>
              <a:t>자연언어 처리에 있어서, 사전 중에 등록되어 있지 않은 어구나 표기</a:t>
            </a:r>
            <a:endParaRPr lang="ko-KR" altLang="en-US" sz="2700">
              <a:latin typeface="맑은 고딕"/>
              <a:ea typeface="맑은 고딕"/>
            </a:endParaRPr>
          </a:p>
          <a:p>
            <a:pPr marL="0" lvl="0" indent="0">
              <a:buNone/>
              <a:defRPr/>
            </a:pPr>
            <a:r>
              <a:rPr lang="en-US" altLang="ko-KR" sz="2700">
                <a:latin typeface="맑은 고딕"/>
                <a:ea typeface="맑은 고딕"/>
              </a:rPr>
              <a:t>(</a:t>
            </a:r>
            <a:r>
              <a:rPr lang="ko-KR" altLang="en-US" sz="2700">
                <a:latin typeface="맑은 고딕"/>
                <a:ea typeface="맑은 고딕"/>
              </a:rPr>
              <a:t>위키피디아에서 적힌 정의입니다</a:t>
            </a:r>
            <a:r>
              <a:rPr lang="en-US" altLang="ko-KR" sz="2700">
                <a:latin typeface="맑은 고딕"/>
                <a:ea typeface="맑은 고딕"/>
              </a:rPr>
              <a:t>.)</a:t>
            </a:r>
            <a:endParaRPr lang="en-US" altLang="ko-KR" sz="2700">
              <a:latin typeface="맑은 고딕"/>
              <a:ea typeface="맑은 고딕"/>
            </a:endParaRPr>
          </a:p>
        </p:txBody>
      </p:sp>
      <p:pic>
        <p:nvPicPr>
          <p:cNvPr id="4" name=""/>
          <p:cNvPicPr>
            <a:picLocks noGrp="1" noChangeAspect="1"/>
          </p:cNvPicPr>
          <p:nvPr>
            <p:ph sz="half" idx="2"/>
          </p:nvPr>
        </p:nvPicPr>
        <p:blipFill rotWithShape="1">
          <a:blip r:embed="rId2"/>
          <a:stretch>
            <a:fillRect/>
          </a:stretch>
        </p:blipFill>
        <p:spPr>
          <a:xfrm>
            <a:off x="462188" y="4698842"/>
            <a:ext cx="10972798" cy="659696"/>
          </a:xfrm>
          <a:prstGeom prst="rect">
            <a:avLst/>
          </a:prstGeom>
        </p:spPr>
      </p:pic>
    </p:spTree>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en-US" altLang="ko-KR" sz="4400"/>
              <a:t>2</a:t>
            </a:r>
            <a:r>
              <a:rPr lang="en-US" altLang="ko-KR" sz="3700"/>
              <a:t>.</a:t>
            </a:r>
            <a:r>
              <a:rPr lang="ko-KR" altLang="en-US" sz="3700"/>
              <a:t>가장 유사한 프로젝트 찾기</a:t>
            </a:r>
            <a:endParaRPr lang="ko-KR" altLang="en-US" sz="3700"/>
          </a:p>
        </p:txBody>
      </p:sp>
      <p:sp>
        <p:nvSpPr>
          <p:cNvPr id="3" name="내용 개체 틀 2"/>
          <p:cNvSpPr>
            <a:spLocks noGrp="1"/>
          </p:cNvSpPr>
          <p:nvPr>
            <p:ph sz="quarter" idx="1"/>
          </p:nvPr>
        </p:nvSpPr>
        <p:spPr>
          <a:xfrm>
            <a:off x="609599" y="1600200"/>
            <a:ext cx="5384799" cy="4580020"/>
          </a:xfrm>
        </p:spPr>
        <p:txBody>
          <a:bodyPr/>
          <a:p>
            <a:pPr lvl="0">
              <a:defRPr/>
            </a:pPr>
            <a:r>
              <a:rPr lang="en-US" altLang="ko-KR"/>
              <a:t>SCSK </a:t>
            </a:r>
            <a:r>
              <a:rPr lang="ko-KR" altLang="en-US"/>
              <a:t>회사에서 </a:t>
            </a:r>
            <a:r>
              <a:rPr lang="en-US" altLang="ko-KR"/>
              <a:t>2021</a:t>
            </a:r>
            <a:r>
              <a:rPr lang="ko-KR" altLang="en-US"/>
              <a:t>년 현지 뉴스에 실린 기사</a:t>
            </a:r>
            <a:endParaRPr lang="ko-KR" altLang="en-US"/>
          </a:p>
          <a:p>
            <a:pPr lvl="0">
              <a:defRPr/>
            </a:pPr>
            <a:r>
              <a:rPr lang="ko-KR" altLang="en-US">
                <a:hlinkClick r:id="rId2"/>
              </a:rPr>
              <a:t>https://www.scsk.jp/news/2021/press/product/20211022.html</a:t>
            </a:r>
            <a:endParaRPr lang="ko-KR" altLang="en-US"/>
          </a:p>
          <a:p>
            <a:pPr lvl="0">
              <a:defRPr/>
            </a:pPr>
            <a:endParaRPr lang="ko-KR" altLang="en-US" sz="1500"/>
          </a:p>
          <a:p>
            <a:pPr lvl="0">
              <a:defRPr/>
            </a:pPr>
            <a:r>
              <a:rPr lang="ko-KR" altLang="en-US" sz="1500"/>
              <a:t>これまで明らかにされていなかった、既存の事前学習モデルに対し未知語を判定し、未知語を加えた辞書で再事前学習を行うアルゴリズムの考案により取得しました。</a:t>
            </a:r>
            <a:endParaRPr lang="ko-KR" altLang="en-US" sz="1500"/>
          </a:p>
          <a:p>
            <a:pPr lvl="0">
              <a:defRPr/>
            </a:pPr>
            <a:endParaRPr lang="ko-KR" altLang="en-US" sz="1500"/>
          </a:p>
          <a:p>
            <a:pPr lvl="0">
              <a:defRPr/>
            </a:pPr>
            <a:r>
              <a:rPr lang="ko-KR" altLang="en-US" sz="1500"/>
              <a:t>지금까지 명확하지 않은 기존 사전 학습 모델을 기준으로 알려지지 않은 단어를 판단하고 알려지지 않은 단어를 추가하는 사전으로 다시 학습하는 알고리즘을 고안</a:t>
            </a:r>
            <a:endParaRPr lang="ko-KR" altLang="en-US" sz="1500"/>
          </a:p>
        </p:txBody>
      </p:sp>
      <p:sp>
        <p:nvSpPr>
          <p:cNvPr id="6" name="내용 개체 틀 5"/>
          <p:cNvSpPr>
            <a:spLocks noGrp="1"/>
          </p:cNvSpPr>
          <p:nvPr>
            <p:ph sz="quarter" idx="4"/>
          </p:nvPr>
        </p:nvSpPr>
        <p:spPr>
          <a:xfrm>
            <a:off x="6196036" y="1600200"/>
            <a:ext cx="5384799" cy="4580020"/>
          </a:xfrm>
        </p:spPr>
        <p:txBody>
          <a:bodyPr/>
          <a:p>
            <a:pPr lvl="0">
              <a:defRPr/>
            </a:pPr>
            <a:r>
              <a:rPr lang="en-US" altLang="ko-KR"/>
              <a:t>KyTea</a:t>
            </a:r>
            <a:endParaRPr lang="en-US" altLang="ko-KR"/>
          </a:p>
          <a:p>
            <a:pPr lvl="0">
              <a:defRPr/>
            </a:pPr>
            <a:r>
              <a:rPr lang="en-US" altLang="ko-KR">
                <a:hlinkClick r:id="rId3"/>
              </a:rPr>
              <a:t>http://www.phontron.com/kytea/index-ja.html</a:t>
            </a:r>
            <a:endParaRPr lang="en-US" altLang="ko-KR"/>
          </a:p>
          <a:p>
            <a:pPr lvl="0">
              <a:defRPr/>
            </a:pPr>
            <a:r>
              <a:rPr lang="ko-KR" altLang="en-US"/>
              <a:t>일본어의 형태소 구분이 필요한 언어에 널리 쓰이는 텍스트 분석기</a:t>
            </a:r>
            <a:endParaRPr lang="ko-KR" altLang="en-US"/>
          </a:p>
        </p:txBody>
      </p:sp>
    </p:spTree>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en-US" altLang="ko-KR" sz="4400"/>
              <a:t>2</a:t>
            </a:r>
            <a:r>
              <a:rPr lang="en-US" altLang="ko-KR" sz="3700"/>
              <a:t>.</a:t>
            </a:r>
            <a:r>
              <a:rPr lang="ko-KR" altLang="en-US" sz="3700"/>
              <a:t>가장 유사한 프로젝트 찾기</a:t>
            </a:r>
            <a:endParaRPr lang="ko-KR" altLang="en-US" sz="3700"/>
          </a:p>
        </p:txBody>
      </p:sp>
      <p:sp>
        <p:nvSpPr>
          <p:cNvPr id="3" name="내용 개체 틀 2"/>
          <p:cNvSpPr>
            <a:spLocks noGrp="1"/>
          </p:cNvSpPr>
          <p:nvPr>
            <p:ph sz="quarter" idx="1"/>
          </p:nvPr>
        </p:nvSpPr>
        <p:spPr>
          <a:xfrm>
            <a:off x="609599" y="1600200"/>
            <a:ext cx="10972798" cy="4580020"/>
          </a:xfrm>
        </p:spPr>
        <p:txBody>
          <a:bodyPr/>
          <a:p>
            <a:pPr marL="342900" lvl="0" indent="-342900" algn="l" defTabSz="914400" rtl="0" eaLnBrk="1" latinLnBrk="1" hangingPunct="1">
              <a:lnSpc>
                <a:spcPct val="100000"/>
              </a:lnSpc>
              <a:spcBef>
                <a:spcPct val="20000"/>
              </a:spcBef>
              <a:spcAft>
                <a:spcPts val="0"/>
              </a:spcAft>
              <a:buFont typeface="Arial"/>
              <a:buChar char="•"/>
              <a:defRPr/>
            </a:pPr>
            <a:r>
              <a:rPr lang="ko-KR" altLang="en-US">
                <a:hlinkClick r:id="rId2"/>
              </a:rPr>
              <a:t>https://ahcweb01.naist.jp/papers/journal/2012/201302_IPSJTrans_Kubo_1/201302_IPSJTrans_Kubo_1.paper.pdf</a:t>
            </a:r>
            <a:endParaRPr lang="ko-KR" altLang="en-US"/>
          </a:p>
          <a:p>
            <a:pPr marL="342900" lvl="0" indent="-342900" algn="l" defTabSz="914400" rtl="0" eaLnBrk="1" latinLnBrk="1" hangingPunct="1">
              <a:lnSpc>
                <a:spcPct val="100000"/>
              </a:lnSpc>
              <a:spcBef>
                <a:spcPct val="20000"/>
              </a:spcBef>
              <a:spcAft>
                <a:spcPts val="0"/>
              </a:spcAft>
              <a:buFont typeface="Arial"/>
              <a:buChar char="•"/>
              <a:defRPr/>
            </a:pPr>
            <a:r>
              <a:rPr lang="ko-KR" altLang="en-US"/>
              <a:t>일본 논문인 </a:t>
            </a:r>
            <a:r>
              <a:rPr lang="zh-CN" altLang="en-US"/>
              <a:t>日本語の未知語に対する発音付与のための 多対多アライメント</a:t>
            </a:r>
            <a:r>
              <a:rPr lang="ko-KR" altLang="en-US"/>
              <a:t>사이트</a:t>
            </a:r>
            <a:endParaRPr lang="ko-KR" altLang="en-US"/>
          </a:p>
          <a:p>
            <a:pPr marL="342900" lvl="0" indent="-342900" algn="l" defTabSz="914400" rtl="0" eaLnBrk="1" latinLnBrk="1" hangingPunct="1">
              <a:lnSpc>
                <a:spcPct val="100000"/>
              </a:lnSpc>
              <a:spcBef>
                <a:spcPct val="20000"/>
              </a:spcBef>
              <a:spcAft>
                <a:spcPts val="0"/>
              </a:spcAft>
              <a:buFont typeface="Arial"/>
              <a:buChar char="•"/>
              <a:defRPr/>
            </a:pPr>
            <a:r>
              <a:rPr lang="ko-KR" altLang="en-US"/>
              <a:t>논문 제목 해석</a:t>
            </a:r>
            <a:endParaRPr lang="ko-KR" altLang="en-US"/>
          </a:p>
          <a:p>
            <a:pPr marL="0" lvl="0" indent="0" algn="l" defTabSz="914400" rtl="0" eaLnBrk="1" latinLnBrk="1" hangingPunct="1">
              <a:lnSpc>
                <a:spcPct val="100000"/>
              </a:lnSpc>
              <a:spcBef>
                <a:spcPct val="20000"/>
              </a:spcBef>
              <a:spcAft>
                <a:spcPts val="0"/>
              </a:spcAft>
              <a:buFont typeface="Arial"/>
              <a:buNone/>
              <a:defRPr/>
            </a:pPr>
            <a:r>
              <a:rPr lang="ko-KR" altLang="en-US"/>
              <a:t>일본어 미지어에 대한 발음 부여를 위한 다대다 정렬</a:t>
            </a:r>
            <a:endParaRPr lang="ko-KR" altLang="en-US"/>
          </a:p>
        </p:txBody>
      </p:sp>
    </p:spTree>
    <p:extLst>
      <p:ext uri="{BB962C8B-B14F-4D97-AF65-F5344CB8AC3E}">
        <p14:creationId xmlns:p14="http://schemas.microsoft.com/office/powerpoint/2010/main" val="3238903691"/>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en-US" altLang="ko-KR"/>
              <a:t>3.관련 프로젝트에 대한 면밀한 조사</a:t>
            </a:r>
            <a:endParaRPr lang="en-US" altLang="ko-KR"/>
          </a:p>
        </p:txBody>
      </p:sp>
      <p:sp>
        <p:nvSpPr>
          <p:cNvPr id="3" name="내용 개체 틀 2"/>
          <p:cNvSpPr>
            <a:spLocks noGrp="1"/>
          </p:cNvSpPr>
          <p:nvPr>
            <p:ph sz="quarter" idx="1"/>
          </p:nvPr>
        </p:nvSpPr>
        <p:spPr>
          <a:xfrm>
            <a:off x="609598" y="1600200"/>
            <a:ext cx="10972799" cy="891981"/>
          </a:xfrm>
        </p:spPr>
        <p:txBody>
          <a:bodyPr/>
          <a:p>
            <a:pPr marL="0" lvl="0" indent="0">
              <a:buNone/>
              <a:defRPr/>
            </a:pPr>
            <a:r>
              <a:rPr lang="en-US" altLang="ko-KR"/>
              <a:t>SCSK</a:t>
            </a:r>
            <a:r>
              <a:rPr lang="ko-KR" altLang="en-US"/>
              <a:t>에서 쓰였는 모델</a:t>
            </a:r>
            <a:r>
              <a:rPr lang="en-US" altLang="ko-KR"/>
              <a:t>:</a:t>
            </a:r>
            <a:r>
              <a:rPr lang="ko-KR" altLang="en-US"/>
              <a:t> </a:t>
            </a:r>
            <a:r>
              <a:rPr lang="en-US" altLang="ko-KR"/>
              <a:t>BERT</a:t>
            </a:r>
            <a:endParaRPr lang="en-US" altLang="ko-KR"/>
          </a:p>
        </p:txBody>
      </p:sp>
      <p:sp>
        <p:nvSpPr>
          <p:cNvPr id="4" name="내용 개체 틀 3"/>
          <p:cNvSpPr>
            <a:spLocks noGrp="1"/>
          </p:cNvSpPr>
          <p:nvPr>
            <p:ph sz="quarter" idx="2"/>
          </p:nvPr>
        </p:nvSpPr>
        <p:spPr>
          <a:xfrm>
            <a:off x="609599" y="2698200"/>
            <a:ext cx="10972799" cy="1098000"/>
          </a:xfrm>
        </p:spPr>
        <p:txBody>
          <a:bodyPr/>
          <a:p>
            <a:pPr marL="0" lvl="0" indent="0">
              <a:buNone/>
              <a:defRPr/>
            </a:pPr>
            <a:r>
              <a:rPr lang="en-US" altLang="ko-KR"/>
              <a:t>KyTea</a:t>
            </a:r>
            <a:r>
              <a:rPr lang="ko-KR" altLang="en-US"/>
              <a:t>의 </a:t>
            </a:r>
            <a:r>
              <a:rPr lang="en-US" altLang="ko-KR"/>
              <a:t>GitHub </a:t>
            </a:r>
            <a:r>
              <a:rPr lang="ko-KR" altLang="en-US"/>
              <a:t>사이트</a:t>
            </a:r>
            <a:endParaRPr lang="ko-KR" altLang="en-US"/>
          </a:p>
          <a:p>
            <a:pPr marL="0" lvl="0" indent="0">
              <a:buNone/>
              <a:defRPr/>
            </a:pPr>
            <a:r>
              <a:rPr lang="ko-KR" altLang="en-US">
                <a:hlinkClick r:id="rId2"/>
              </a:rPr>
              <a:t>https://github.com/neubig/kytea</a:t>
            </a:r>
            <a:endParaRPr lang="ko-KR" altLang="en-US"/>
          </a:p>
          <a:p>
            <a:pPr marL="0" lvl="0" indent="0">
              <a:buNone/>
              <a:defRPr/>
            </a:pPr>
            <a:endParaRPr lang="ko-KR" altLang="en-US"/>
          </a:p>
        </p:txBody>
      </p:sp>
      <p:sp>
        <p:nvSpPr>
          <p:cNvPr id="5" name="내용 개체 틀 4"/>
          <p:cNvSpPr>
            <a:spLocks noGrp="1"/>
          </p:cNvSpPr>
          <p:nvPr>
            <p:ph sz="quarter" idx="3"/>
          </p:nvPr>
        </p:nvSpPr>
        <p:spPr>
          <a:xfrm>
            <a:off x="608037" y="3984220"/>
            <a:ext cx="10974360" cy="2196000"/>
          </a:xfrm>
        </p:spPr>
        <p:txBody>
          <a:bodyPr>
            <a:normAutofit fontScale="77500" lnSpcReduction="20000"/>
          </a:bodyPr>
          <a:p>
            <a:pPr marL="342900" lvl="0" indent="-342900" algn="l" defTabSz="914400" rtl="0" eaLnBrk="1" latinLnBrk="1" hangingPunct="1">
              <a:lnSpc>
                <a:spcPct val="100000"/>
              </a:lnSpc>
              <a:spcBef>
                <a:spcPct val="20000"/>
              </a:spcBef>
              <a:spcAft>
                <a:spcPts val="0"/>
              </a:spcAft>
              <a:buFont typeface="Arial"/>
              <a:buChar char="•"/>
              <a:defRPr/>
            </a:pPr>
            <a:r>
              <a:rPr lang="ko-KR" altLang="en-US">
                <a:hlinkClick r:id="rId3"/>
              </a:rPr>
              <a:t>https://ahcweb01.naist.jp/papers/journal/2012/201302_IPSJTrans_Kubo_1/201302_IPSJTrans_Kubo_1.paper.pdf</a:t>
            </a:r>
            <a:endParaRPr lang="ko-KR" altLang="en-US"/>
          </a:p>
          <a:p>
            <a:pPr marL="342900" lvl="0" indent="-342900" algn="l" defTabSz="914400" rtl="0" eaLnBrk="1" latinLnBrk="1" hangingPunct="1">
              <a:lnSpc>
                <a:spcPct val="100000"/>
              </a:lnSpc>
              <a:spcBef>
                <a:spcPct val="20000"/>
              </a:spcBef>
              <a:spcAft>
                <a:spcPts val="0"/>
              </a:spcAft>
              <a:buFont typeface="Arial"/>
              <a:buChar char="•"/>
              <a:defRPr/>
            </a:pPr>
            <a:r>
              <a:rPr lang="ko-KR" altLang="en-US"/>
              <a:t>일본 논문인 </a:t>
            </a:r>
            <a:r>
              <a:rPr lang="zh-CN" altLang="en-US"/>
              <a:t>日本語の未知語に対する発音付与のための 多対多アライメント</a:t>
            </a:r>
            <a:r>
              <a:rPr lang="ko-KR" altLang="en-US"/>
              <a:t>사이트</a:t>
            </a:r>
            <a:endParaRPr lang="ko-KR" altLang="en-US"/>
          </a:p>
          <a:p>
            <a:pPr marL="342900" lvl="0" indent="-342900" algn="l" defTabSz="914400" rtl="0" eaLnBrk="1" latinLnBrk="1" hangingPunct="1">
              <a:lnSpc>
                <a:spcPct val="100000"/>
              </a:lnSpc>
              <a:spcBef>
                <a:spcPct val="20000"/>
              </a:spcBef>
              <a:spcAft>
                <a:spcPts val="0"/>
              </a:spcAft>
              <a:buFont typeface="Arial"/>
              <a:buChar char="•"/>
              <a:defRPr/>
            </a:pPr>
            <a:r>
              <a:rPr lang="ko-KR" altLang="en-US"/>
              <a:t>논문 제목 해석</a:t>
            </a:r>
            <a:endParaRPr lang="ko-KR" altLang="en-US"/>
          </a:p>
          <a:p>
            <a:pPr marL="0" lvl="0" indent="0" algn="l" defTabSz="914400" rtl="0" eaLnBrk="1" latinLnBrk="1" hangingPunct="1">
              <a:lnSpc>
                <a:spcPct val="100000"/>
              </a:lnSpc>
              <a:spcBef>
                <a:spcPct val="20000"/>
              </a:spcBef>
              <a:spcAft>
                <a:spcPts val="0"/>
              </a:spcAft>
              <a:buFont typeface="Arial"/>
              <a:buNone/>
              <a:defRPr/>
            </a:pPr>
            <a:r>
              <a:rPr lang="ko-KR" altLang="en-US"/>
              <a:t>일본어 미지어에 대한 발음 부여를 위한 다대다 정렬</a:t>
            </a:r>
            <a:endParaRPr lang="ko-KR" altLang="en-US"/>
          </a:p>
        </p:txBody>
      </p:sp>
    </p:spTree>
    <p:extLst>
      <p:ext uri="{BB962C8B-B14F-4D97-AF65-F5344CB8AC3E}">
        <p14:creationId xmlns:p14="http://schemas.microsoft.com/office/powerpoint/2010/main" val="3533074134"/>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en-US" altLang="ko-KR"/>
              <a:t>3.관련 프로젝트에 대한 면밀한 조사</a:t>
            </a:r>
            <a:endParaRPr lang="ko-KR" altLang="en-US"/>
          </a:p>
        </p:txBody>
      </p:sp>
      <p:sp>
        <p:nvSpPr>
          <p:cNvPr id="6" name="내용 개체 틀 5"/>
          <p:cNvSpPr>
            <a:spLocks noGrp="1"/>
          </p:cNvSpPr>
          <p:nvPr>
            <p:ph sz="quarter" idx="1"/>
          </p:nvPr>
        </p:nvSpPr>
        <p:spPr>
          <a:xfrm>
            <a:off x="609599" y="1600200"/>
            <a:ext cx="5384799" cy="653857"/>
          </a:xfrm>
        </p:spPr>
        <p:txBody>
          <a:bodyPr/>
          <a:p>
            <a:pPr lvl="0">
              <a:defRPr/>
            </a:pPr>
            <a:r>
              <a:rPr lang="ko-KR" altLang="en-US"/>
              <a:t>데이터는</a:t>
            </a:r>
            <a:r>
              <a:rPr lang="en-US" altLang="ko-KR"/>
              <a:t>....</a:t>
            </a:r>
            <a:r>
              <a:rPr lang="ko-KR" altLang="en-US"/>
              <a:t> 못했습니다</a:t>
            </a:r>
            <a:r>
              <a:rPr lang="en-US" altLang="ko-KR"/>
              <a:t>...</a:t>
            </a:r>
            <a:endParaRPr lang="en-US" altLang="ko-KR"/>
          </a:p>
        </p:txBody>
      </p:sp>
      <p:sp>
        <p:nvSpPr>
          <p:cNvPr id="7" name="내용 개체 틀 3"/>
          <p:cNvSpPr>
            <a:spLocks noGrp="1"/>
          </p:cNvSpPr>
          <p:nvPr>
            <p:ph sz="quarter" idx="2"/>
          </p:nvPr>
        </p:nvSpPr>
        <p:spPr/>
        <p:txBody>
          <a:bodyPr/>
          <a:p>
            <a:pPr lvl="0">
              <a:defRPr/>
            </a:pPr>
            <a:r>
              <a:rPr lang="ko-KR" altLang="en-US"/>
              <a:t>그 외 것들</a:t>
            </a:r>
            <a:endParaRPr lang="ko-KR" altLang="en-US"/>
          </a:p>
          <a:p>
            <a:pPr lvl="0">
              <a:defRPr/>
            </a:pPr>
            <a:r>
              <a:rPr lang="ko-KR" altLang="en-US"/>
              <a:t>Language Technology Research Groups</a:t>
            </a:r>
            <a:endParaRPr lang="ko-KR" altLang="en-US"/>
          </a:p>
          <a:p>
            <a:pPr lvl="0">
              <a:defRPr/>
            </a:pPr>
            <a:r>
              <a:rPr lang="ko-KR" altLang="en-US"/>
              <a:t>학술지 같은건데 자연어 처리 및 번역 관련한 논문등이 모여있다</a:t>
            </a:r>
            <a:r>
              <a:rPr lang="en-US" altLang="ko-KR"/>
              <a:t>.</a:t>
            </a:r>
            <a:r>
              <a:rPr lang="ko-KR" altLang="en-US"/>
              <a:t>라고 </a:t>
            </a:r>
            <a:r>
              <a:rPr lang="en-US" altLang="ko-KR"/>
              <a:t>chatPGT</a:t>
            </a:r>
            <a:r>
              <a:rPr lang="ko-KR" altLang="en-US"/>
              <a:t>에 소개되어 있지만</a:t>
            </a:r>
            <a:r>
              <a:rPr lang="en-US" altLang="ko-KR"/>
              <a:t>...</a:t>
            </a:r>
            <a:endParaRPr lang="en-US" altLang="ko-KR"/>
          </a:p>
        </p:txBody>
      </p:sp>
      <p:sp>
        <p:nvSpPr>
          <p:cNvPr id="9" name="내용 개체 틀 5"/>
          <p:cNvSpPr>
            <a:spLocks noGrp="1"/>
          </p:cNvSpPr>
          <p:nvPr>
            <p:ph sz="quarter" idx="3"/>
          </p:nvPr>
        </p:nvSpPr>
        <p:spPr>
          <a:xfrm>
            <a:off x="711201" y="2254057"/>
            <a:ext cx="5384799" cy="1326696"/>
          </a:xfrm>
        </p:spPr>
        <p:txBody>
          <a:bodyPr/>
          <a:p>
            <a:pPr lvl="0">
              <a:defRPr/>
            </a:pPr>
            <a:r>
              <a:rPr lang="ko-KR" altLang="en-US">
                <a:hlinkClick r:id="rId2"/>
              </a:rPr>
              <a:t>https://www.mn.uio.no/ifi/english/research/groups/ltg/</a:t>
            </a:r>
            <a:endParaRPr lang="ko-KR" altLang="en-US"/>
          </a:p>
          <a:p>
            <a:pPr lvl="0">
              <a:defRPr/>
            </a:pPr>
            <a:r>
              <a:rPr lang="en-US" altLang="ko-KR"/>
              <a:t>LTG</a:t>
            </a:r>
            <a:r>
              <a:rPr lang="ko-KR" altLang="en-US"/>
              <a:t>라고 </a:t>
            </a:r>
            <a:r>
              <a:rPr lang="en-US" altLang="ko-KR"/>
              <a:t>Language Technology Group</a:t>
            </a:r>
            <a:r>
              <a:rPr lang="ko-KR" altLang="en-US"/>
              <a:t>이라는 사이트는 있었습니다</a:t>
            </a:r>
            <a:r>
              <a:rPr lang="en-US" altLang="ko-KR"/>
              <a:t>.</a:t>
            </a:r>
            <a:endParaRPr lang="en-US" altLang="ko-KR"/>
          </a:p>
        </p:txBody>
      </p:sp>
      <p:pic>
        <p:nvPicPr>
          <p:cNvPr id="10" name=""/>
          <p:cNvPicPr>
            <a:picLocks noGrp="1" noChangeAspect="1"/>
          </p:cNvPicPr>
          <p:nvPr>
            <p:ph sz="quarter" idx="4"/>
          </p:nvPr>
        </p:nvPicPr>
        <p:blipFill rotWithShape="1">
          <a:blip r:embed="rId3"/>
          <a:stretch>
            <a:fillRect/>
          </a:stretch>
        </p:blipFill>
        <p:spPr>
          <a:xfrm>
            <a:off x="2367416" y="3722757"/>
            <a:ext cx="7457169" cy="3135242"/>
          </a:xfrm>
          <a:prstGeom prst="rect">
            <a:avLst/>
          </a:prstGeom>
        </p:spPr>
      </p:pic>
    </p:spTree>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p>
            <a:pPr lvl="0">
              <a:defRPr/>
            </a:pPr>
            <a:r>
              <a:rPr lang="en-US" altLang="ko-KR" sz="3400"/>
              <a:t>4.</a:t>
            </a:r>
            <a:r>
              <a:rPr lang="ko-KR" altLang="en-US" sz="3400"/>
              <a:t>해당 주제의 목표를 달성하기 위해 할 것</a:t>
            </a:r>
            <a:endParaRPr lang="ko-KR" altLang="en-US" sz="3400"/>
          </a:p>
        </p:txBody>
      </p:sp>
      <p:sp>
        <p:nvSpPr>
          <p:cNvPr id="3" name="내용 개체 틀 2"/>
          <p:cNvSpPr>
            <a:spLocks noGrp="1"/>
          </p:cNvSpPr>
          <p:nvPr>
            <p:ph sz="quarter" idx="1"/>
          </p:nvPr>
        </p:nvSpPr>
        <p:spPr/>
        <p:txBody>
          <a:bodyPr/>
          <a:p>
            <a:pPr lvl="0">
              <a:defRPr/>
            </a:pPr>
            <a:r>
              <a:rPr lang="ko-KR" altLang="en-US"/>
              <a:t>우리가 많이 쓰는 번역기 모델</a:t>
            </a:r>
            <a:r>
              <a:rPr lang="en-US" altLang="ko-KR"/>
              <a:t>(ex.Google Translator, PaPaGo)</a:t>
            </a:r>
            <a:r>
              <a:rPr lang="ko-KR" altLang="en-US"/>
              <a:t>에서 발음표기나 번역이 올바르지 않은 </a:t>
            </a:r>
            <a:r>
              <a:rPr lang="en-US" altLang="ko-KR"/>
              <a:t>“</a:t>
            </a:r>
            <a:r>
              <a:rPr lang="ko-KR" altLang="en-US"/>
              <a:t>미지어</a:t>
            </a:r>
            <a:r>
              <a:rPr lang="en-US" altLang="ko-KR"/>
              <a:t>”</a:t>
            </a:r>
            <a:r>
              <a:rPr lang="ko-KR" altLang="en-US"/>
              <a:t>들을 찾고</a:t>
            </a:r>
            <a:r>
              <a:rPr lang="en-US" altLang="ko-KR"/>
              <a:t>,</a:t>
            </a:r>
            <a:r>
              <a:rPr lang="ko-KR" altLang="en-US"/>
              <a:t> 나만의 학습 데이터를 제작</a:t>
            </a:r>
            <a:r>
              <a:rPr lang="en-US" altLang="ko-KR"/>
              <a:t>(</a:t>
            </a:r>
            <a:r>
              <a:rPr lang="ko-KR" altLang="en-US"/>
              <a:t>가능하다면</a:t>
            </a:r>
            <a:r>
              <a:rPr lang="en-US" altLang="ko-KR"/>
              <a:t>)</a:t>
            </a:r>
            <a:endParaRPr lang="en-US" altLang="ko-KR"/>
          </a:p>
        </p:txBody>
      </p:sp>
      <p:sp>
        <p:nvSpPr>
          <p:cNvPr id="4" name="내용 개체 틀 3"/>
          <p:cNvSpPr>
            <a:spLocks noGrp="1"/>
          </p:cNvSpPr>
          <p:nvPr>
            <p:ph sz="quarter" idx="2"/>
          </p:nvPr>
        </p:nvSpPr>
        <p:spPr/>
        <p:txBody>
          <a:bodyPr/>
          <a:p>
            <a:pPr lvl="0">
              <a:defRPr/>
            </a:pPr>
            <a:r>
              <a:rPr lang="ko-KR" altLang="en-US"/>
              <a:t>특정 </a:t>
            </a:r>
            <a:r>
              <a:rPr lang="en-US" altLang="ko-KR"/>
              <a:t>SNS</a:t>
            </a:r>
            <a:r>
              <a:rPr lang="ko-KR" altLang="en-US"/>
              <a:t>의 용어들 중에서 제대로 번역이 되지 않는 미지어들을 찾고 리스트 제작</a:t>
            </a:r>
            <a:r>
              <a:rPr lang="en-US" altLang="ko-KR"/>
              <a:t>(ex. </a:t>
            </a:r>
            <a:r>
              <a:rPr lang="ja-JP" altLang="en-US"/>
              <a:t>リプ</a:t>
            </a:r>
            <a:r>
              <a:rPr lang="ko-KR" altLang="en-US"/>
              <a:t>가 트위터에서 댓글이라는 뜻으로 쓰이는데 번역기는 </a:t>
            </a:r>
            <a:r>
              <a:rPr lang="en-US" altLang="ko-KR"/>
              <a:t>“</a:t>
            </a:r>
            <a:r>
              <a:rPr lang="ko-KR" altLang="en-US"/>
              <a:t>립</a:t>
            </a:r>
            <a:r>
              <a:rPr lang="en-US" altLang="ko-KR"/>
              <a:t>”</a:t>
            </a:r>
            <a:r>
              <a:rPr lang="ko-KR" altLang="en-US"/>
              <a:t>이나 </a:t>
            </a:r>
            <a:r>
              <a:rPr lang="en-US" altLang="ko-KR"/>
              <a:t>“</a:t>
            </a:r>
            <a:r>
              <a:rPr lang="ko-KR" altLang="en-US"/>
              <a:t>입술</a:t>
            </a:r>
            <a:r>
              <a:rPr lang="en-US" altLang="ko-KR"/>
              <a:t>”</a:t>
            </a:r>
            <a:r>
              <a:rPr lang="ko-KR" altLang="en-US"/>
              <a:t>로 오역이 나는 사례</a:t>
            </a:r>
            <a:r>
              <a:rPr lang="en-US" altLang="ko-KR"/>
              <a:t>)</a:t>
            </a:r>
            <a:endParaRPr lang="en-US" altLang="ko-KR"/>
          </a:p>
        </p:txBody>
      </p:sp>
      <p:sp>
        <p:nvSpPr>
          <p:cNvPr id="5" name="내용 개체 틀 4"/>
          <p:cNvSpPr>
            <a:spLocks noGrp="1"/>
          </p:cNvSpPr>
          <p:nvPr>
            <p:ph sz="quarter" idx="3"/>
          </p:nvPr>
        </p:nvSpPr>
        <p:spPr/>
        <p:txBody>
          <a:bodyPr/>
          <a:p>
            <a:pPr marL="0" lvl="0" indent="0">
              <a:buNone/>
              <a:defRPr/>
            </a:pPr>
            <a:r>
              <a:rPr lang="ko-KR" altLang="en-US"/>
              <a:t>↑</a:t>
            </a:r>
            <a:endParaRPr lang="ko-KR" altLang="en-US"/>
          </a:p>
          <a:p>
            <a:pPr marL="0" lvl="0" indent="0">
              <a:buNone/>
              <a:defRPr/>
            </a:pPr>
            <a:r>
              <a:rPr lang="ko-KR" altLang="en-US"/>
              <a:t>사례</a:t>
            </a:r>
            <a:endParaRPr lang="ko-KR" altLang="en-US"/>
          </a:p>
          <a:p>
            <a:pPr marL="0" lvl="0" indent="0">
              <a:buNone/>
              <a:defRPr/>
            </a:pPr>
            <a:r>
              <a:rPr lang="ko-KR" altLang="en-US"/>
              <a:t>唱은 </a:t>
            </a:r>
            <a:r>
              <a:rPr lang="en-US" altLang="ko-KR"/>
              <a:t>“</a:t>
            </a:r>
            <a:r>
              <a:rPr lang="ko-KR" altLang="en-US"/>
              <a:t>노래 창</a:t>
            </a:r>
            <a:r>
              <a:rPr lang="en-US" altLang="ko-KR"/>
              <a:t>”</a:t>
            </a:r>
            <a:r>
              <a:rPr lang="ko-KR" altLang="en-US"/>
              <a:t>이라는 한자이고 일본어로는 </a:t>
            </a:r>
            <a:r>
              <a:rPr lang="ja-JP" altLang="en-US"/>
              <a:t>しょう</a:t>
            </a:r>
            <a:r>
              <a:rPr lang="ko-KR" altLang="en-US"/>
              <a:t>라고 발음이 되는데 발음 표기에서는 한자 그대로 표기되는 문제</a:t>
            </a:r>
            <a:endParaRPr lang="en-US" altLang="ko-KR"/>
          </a:p>
        </p:txBody>
      </p:sp>
      <p:sp>
        <p:nvSpPr>
          <p:cNvPr id="6" name="내용 개체 틀 5"/>
          <p:cNvSpPr>
            <a:spLocks noGrp="1"/>
          </p:cNvSpPr>
          <p:nvPr>
            <p:ph sz="quarter" idx="4"/>
          </p:nvPr>
        </p:nvSpPr>
        <p:spPr/>
        <p:txBody>
          <a:bodyPr/>
          <a:p>
            <a:pPr lvl="0">
              <a:defRPr/>
            </a:pPr>
            <a:r>
              <a:rPr lang="ko-KR" altLang="en-US"/>
              <a:t>위의 문제들을 개선을 하고 기존 번역 성능도 올려야 합니다</a:t>
            </a:r>
            <a:r>
              <a:rPr lang="en-US" altLang="ko-KR"/>
              <a:t>.</a:t>
            </a:r>
            <a:endParaRPr lang="en-US" altLang="ko-KR"/>
          </a:p>
          <a:p>
            <a:pPr lvl="0">
              <a:defRPr/>
            </a:pPr>
            <a:r>
              <a:rPr lang="ko-KR" altLang="en-US"/>
              <a:t>해당 모델의 숙련도가 일단 바탕이 되야하니 코드 숙지랑 분석이 되어야 할거 같습니다</a:t>
            </a:r>
            <a:r>
              <a:rPr lang="en-US" altLang="ko-KR"/>
              <a:t>.</a:t>
            </a:r>
            <a:endParaRPr lang="en-US" altLang="ko-KR"/>
          </a:p>
        </p:txBody>
      </p:sp>
    </p:spTree>
    <p:extLst>
      <p:ext uri="{BB962C8B-B14F-4D97-AF65-F5344CB8AC3E}">
        <p14:creationId xmlns:p14="http://schemas.microsoft.com/office/powerpoint/2010/main" val="4182923518"/>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269</ep:Words>
  <ep:PresentationFormat>화면 슬라이드 쇼(4:3)</ep:PresentationFormat>
  <ep:Paragraphs>53</ep:Paragraphs>
  <ep:Slides>8</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8</vt:i4>
      </vt:variant>
    </vt:vector>
  </ep:HeadingPairs>
  <ep:TitlesOfParts>
    <vt:vector size="9" baseType="lpstr">
      <vt:lpstr>한컴오피스</vt:lpstr>
      <vt:lpstr>프로젝트 제안 발표</vt:lpstr>
      <vt:lpstr>1.선택한 주제</vt:lpstr>
      <vt:lpstr>1.선택한 주제</vt:lpstr>
      <vt:lpstr>2.가장 유사한 프로젝트 찾기</vt:lpstr>
      <vt:lpstr>2.가장 유사한 프로젝트 찾기</vt:lpstr>
      <vt:lpstr>3.관련 프로젝트에 대한 면밀한 조사</vt:lpstr>
      <vt:lpstr>3.관련 프로젝트에 대한 면밀한 조사</vt:lpstr>
      <vt:lpstr>4.해당 주제의 목표를 달성하기 위해 할 것</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2023-11-04T07:35:44.533</dcterms:created>
  <dc:creator>Samsung</dc:creator>
  <cp:lastModifiedBy>Samsung</cp:lastModifiedBy>
  <dcterms:modified xsi:type="dcterms:W3CDTF">2023-11-06T02:19:23.027</dcterms:modified>
  <cp:revision>36</cp:revision>
  <dc:title>제가 할 프로젝트</dc:title>
  <cp:version>12.0.0.3146</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