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57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https://newindow.tistory.com/254" TargetMode="External" /><Relationship Id="rId3" Type="http://schemas.openxmlformats.org/officeDocument/2006/relationships/hyperlink" Target="https://velog.io/@hyangki0119/%EB%94%A5%EB%9F%AC%EB%8B%9D-%EC%A0%84%EC%9D%B4%ED%95%99%EC%8A%B5Transfer-learning%EA%B3%BC-%ED%8C%8C%EC%9D%B8-%ED%8A%9C%EB%8B%9DFine-tuning%EC%9D%98-%EC%B0%A8%EC%9D%B4%EC%A0%90" TargetMode="External" /><Relationship Id="rId4" Type="http://schemas.openxmlformats.org/officeDocument/2006/relationships/hyperlink" Target="https://durian9s-coding-tree.tistory.com/9" TargetMode="External" /><Relationship Id="rId5" Type="http://schemas.openxmlformats.org/officeDocument/2006/relationships/hyperlink" Target="https://neopin.tistory.com/51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파인튜닝과 전이학습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199"/>
            <a:ext cx="8534399" cy="664028"/>
          </a:xfrm>
        </p:spPr>
        <p:txBody>
          <a:bodyPr/>
          <a:p>
            <a:pPr lvl="0">
              <a:defRPr/>
            </a:pPr>
            <a:r>
              <a:rPr lang="ko-KR" altLang="en-US"/>
              <a:t>작성자</a:t>
            </a:r>
            <a:r>
              <a:rPr lang="en-US" altLang="ko-KR"/>
              <a:t>:</a:t>
            </a:r>
            <a:r>
              <a:rPr lang="ko-KR" altLang="en-US"/>
              <a:t> 이호원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7694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idx="0"/>
          </p:nvPr>
        </p:nvSpPr>
        <p:spPr>
          <a:xfrm>
            <a:off x="609599" y="376691"/>
            <a:ext cx="5486401" cy="814160"/>
          </a:xfrm>
        </p:spPr>
        <p:txBody>
          <a:bodyPr/>
          <a:p>
            <a:pPr lvl="0">
              <a:defRPr/>
            </a:pPr>
            <a:r>
              <a:rPr lang="ko-KR" altLang="en-US"/>
              <a:t>파인튜닝의 학습방법</a:t>
            </a:r>
            <a:endParaRPr lang="ko-KR" altLang="en-US"/>
          </a:p>
        </p:txBody>
      </p:sp>
      <p:sp>
        <p:nvSpPr>
          <p:cNvPr id="5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sz="2200"/>
              <a:t>다만</a:t>
            </a:r>
            <a:r>
              <a:rPr lang="en-US" altLang="ko-KR" sz="2200"/>
              <a:t>,</a:t>
            </a:r>
            <a:r>
              <a:rPr lang="ko-KR" altLang="en-US" sz="2200"/>
              <a:t> 크기가 작고 유사성도 작은 데이터셋일 때는 일부만 학습시키는 경우가 그나마 낫다</a:t>
            </a:r>
            <a:r>
              <a:rPr lang="en-US" altLang="ko-KR" sz="2200"/>
              <a:t>.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ko-KR" altLang="en-US" sz="2200"/>
              <a:t>하지만</a:t>
            </a:r>
            <a:r>
              <a:rPr lang="en-US" altLang="ko-KR" sz="2200"/>
              <a:t>,</a:t>
            </a:r>
            <a:r>
              <a:rPr lang="ko-KR" altLang="en-US" sz="2200"/>
              <a:t> </a:t>
            </a:r>
            <a:r>
              <a:rPr lang="en-US" altLang="ko-KR" sz="2200"/>
              <a:t>convolutional base</a:t>
            </a:r>
            <a:r>
              <a:rPr lang="ko-KR" altLang="en-US" sz="2200"/>
              <a:t>에서 몇개의 층을 학습시키고 몇 개의 층을 </a:t>
            </a:r>
            <a:r>
              <a:rPr lang="en-US" altLang="ko-KR" sz="2200"/>
              <a:t>freezing</a:t>
            </a:r>
            <a:r>
              <a:rPr lang="ko-KR" altLang="en-US" sz="2200"/>
              <a:t>해야 하는지 알기가 어렵고</a:t>
            </a:r>
            <a:r>
              <a:rPr lang="en-US" altLang="ko-KR" sz="2200"/>
              <a:t>,</a:t>
            </a:r>
            <a:r>
              <a:rPr lang="ko-KR" altLang="en-US" sz="2200"/>
              <a:t> 너무 많은 계층을 학습시키면 과적합 현상이 발생이 가능하며</a:t>
            </a:r>
            <a:r>
              <a:rPr lang="en-US" altLang="ko-KR" sz="2200"/>
              <a:t>,</a:t>
            </a:r>
            <a:r>
              <a:rPr lang="ko-KR" altLang="en-US" sz="2200"/>
              <a:t> 너무 적은 계층만 학습시키면 제대로 되지 않는다</a:t>
            </a:r>
            <a:r>
              <a:rPr lang="en-US" altLang="ko-KR" sz="2200"/>
              <a:t>.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ko-KR" altLang="en-US" sz="2200"/>
              <a:t>크기가 크고 유사성도 높은거에 비해 조금 더 깊은 계층까지 새로 학습 시켜야한다</a:t>
            </a:r>
            <a:r>
              <a:rPr lang="en-US" altLang="ko-KR" sz="2200"/>
              <a:t>.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+Data Augmentation</a:t>
            </a:r>
            <a:r>
              <a:rPr lang="ko-KR" altLang="en-US" sz="2200"/>
              <a:t>도 방법</a:t>
            </a:r>
            <a:r>
              <a:rPr lang="en-US" altLang="ko-KR" sz="2200"/>
              <a:t>.</a:t>
            </a:r>
            <a:endParaRPr lang="en-US" altLang="ko-KR" sz="2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226432"/>
            <a:ext cx="5251678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4033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10972798" cy="4525963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 sz="2000"/>
              <a:t>이 </a:t>
            </a:r>
            <a:r>
              <a:rPr lang="en-US" altLang="ko-KR" sz="2000"/>
              <a:t>PPT</a:t>
            </a:r>
            <a:r>
              <a:rPr lang="ko-KR" altLang="en-US" sz="2000"/>
              <a:t>를 만드는데 이용한 자료들의 출처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ko-KR" altLang="en-US" sz="2000">
                <a:hlinkClick r:id="rId2"/>
              </a:rPr>
              <a:t>https://newindow.tistory.com/254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그외 찾아본 사이트들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hlinkClick r:id="rId3"/>
              </a:rPr>
              <a:t>https://velog.io/@hyangki0119/%EB%94%A5%EB%9F%AC%EB%8B%9D-%EC%A0%84%EC%9D%B4%ED%95%99%EC%8A%B5Transfer-learning%EA%B3%BC-%ED%8C%8C%EC%9D%B8-%ED%8A%9C%EB%8B%9DFine-tuning%EC%9D%98-%EC%B0%A8%EC%9D%B4%EC%A0%90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>
              <a:hlinkClick r:id="rId4"/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hlinkClick r:id="rId4"/>
              </a:rPr>
              <a:t>https://durian9s-coding-tree.tistory.com/9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hlinkClick r:id="rId5"/>
              </a:rPr>
              <a:t>https://neopin.tistory.com/51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8361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3863065" cy="1143000"/>
          </a:xfrm>
        </p:spPr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609599" y="1602242"/>
            <a:ext cx="10972798" cy="5006293"/>
          </a:xfrm>
        </p:spPr>
        <p:txBody>
          <a:bodyPr/>
          <a:p>
            <a:pPr lvl="0">
              <a:defRPr/>
            </a:pPr>
            <a:r>
              <a:rPr lang="ko-KR" altLang="en-US"/>
              <a:t>전이학습이란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파인튜닝이란</a:t>
            </a:r>
            <a:r>
              <a:rPr lang="en-US" altLang="ko-KR"/>
              <a:t>?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파인튜닝의 학습 방법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478745"/>
            <a:ext cx="4384672" cy="712107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전이학습이란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특정 분야에서 학습된 신경망의 일부 능력을 유사하거나 전혀 새로운 분야에서 사용되는 신경망의 학습에 이용하는 방법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학습 데이터의 수가 적을 때 효과적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전이학습 없이 학습할 때보다 훨씬 높은 정확도와 더 ᄈᆞ른 학습 속도를 제공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478745"/>
            <a:ext cx="4384672" cy="712107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전이학습이란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전이학습에서 이용되는 학습된 신경망을 </a:t>
            </a:r>
            <a:r>
              <a:rPr lang="en-US" altLang="ko-KR" b="1"/>
              <a:t>pretrained model</a:t>
            </a:r>
            <a:r>
              <a:rPr lang="ko-KR" altLang="en-US" b="0"/>
              <a:t>이라고</a:t>
            </a:r>
            <a:r>
              <a:rPr lang="en-US" altLang="ko-KR" b="0"/>
              <a:t> </a:t>
            </a:r>
            <a:r>
              <a:rPr lang="ko-KR" altLang="en-US" b="0"/>
              <a:t>부른다</a:t>
            </a:r>
            <a:r>
              <a:rPr lang="en-US" altLang="ko-KR" b="0"/>
              <a:t>.</a:t>
            </a:r>
            <a:endParaRPr lang="en-US" altLang="ko-KR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대표적으로 </a:t>
            </a:r>
            <a:r>
              <a:rPr lang="en-US" altLang="ko-KR" b="0"/>
              <a:t>ImageNet, ResNet, gooGleNet, VGGNet</a:t>
            </a:r>
            <a:r>
              <a:rPr lang="ko-KR" altLang="en-US" b="0"/>
              <a:t>등이 있다</a:t>
            </a:r>
            <a:r>
              <a:rPr lang="en-US" altLang="ko-KR" b="0"/>
              <a:t>.</a:t>
            </a:r>
            <a:endParaRPr lang="en-US" altLang="ko-KR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대규모의 데이터셍으로 잘 훈련된 이 모델들을 가져와 사용자가 적용하려는 문제 상황에 맞게 모델의 가중치를 약간씩 변화하여 사용</a:t>
            </a:r>
            <a:r>
              <a:rPr lang="en-US" altLang="ko-KR" b="0"/>
              <a:t>.</a:t>
            </a:r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12210853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509099"/>
            <a:ext cx="4774222" cy="835269"/>
          </a:xfrm>
        </p:spPr>
        <p:txBody>
          <a:bodyPr/>
          <a:p>
            <a:pPr lvl="0">
              <a:defRPr/>
            </a:pPr>
            <a:r>
              <a:rPr lang="ko-KR" altLang="en-US"/>
              <a:t>파인튜닝이란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10982568" cy="4525963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기존에 학습되어져 있는 모델을 기반으로 아키텍쳐를 새로운 목적에 맞게 변형하고 이미 학습된 모델의 가중치를 미세하게 조정하여 학습시키는 방법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파인튜닝을 진행할 때</a:t>
            </a:r>
            <a:r>
              <a:rPr lang="en-US" altLang="ko-KR"/>
              <a:t>,</a:t>
            </a:r>
            <a:r>
              <a:rPr lang="ko-KR" altLang="en-US"/>
              <a:t> 완전히 랜덤한 초기 파라미터를 사용하거나</a:t>
            </a:r>
            <a:r>
              <a:rPr lang="en-US" altLang="ko-KR"/>
              <a:t>,</a:t>
            </a:r>
            <a:r>
              <a:rPr lang="ko-KR" altLang="en-US"/>
              <a:t> 가장 아래쪽의 레이어의 파라미터를 학습하게 되면 과적합이 발생하거나 전체 파라미터가 망가질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학습 방법은 </a:t>
            </a:r>
            <a:r>
              <a:rPr lang="en-US" altLang="ko-KR"/>
              <a:t>3</a:t>
            </a:r>
            <a:r>
              <a:rPr lang="ko-KR" altLang="en-US"/>
              <a:t>가지 정도가 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745941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07947" y="2829579"/>
            <a:ext cx="4984052" cy="908538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파인튜닝의 학습 방법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868" y="233580"/>
            <a:ext cx="6826079" cy="64246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875"/>
            <a:ext cx="4592516" cy="4525288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 idx="0"/>
          </p:nvPr>
        </p:nvSpPr>
        <p:spPr>
          <a:xfrm>
            <a:off x="609599" y="376691"/>
            <a:ext cx="5486401" cy="814160"/>
          </a:xfrm>
        </p:spPr>
        <p:txBody>
          <a:bodyPr/>
          <a:p>
            <a:pPr lvl="0">
              <a:defRPr/>
            </a:pPr>
            <a:r>
              <a:rPr lang="ko-KR" altLang="en-US"/>
              <a:t>파인튜닝의 학습방법</a:t>
            </a:r>
            <a:endParaRPr lang="ko-KR" altLang="en-US"/>
          </a:p>
        </p:txBody>
      </p:sp>
      <p:sp>
        <p:nvSpPr>
          <p:cNvPr id="5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p>
            <a:pPr marL="0" lvl="0" indent="0">
              <a:buNone/>
              <a:defRPr/>
            </a:pPr>
            <a:r>
              <a:rPr lang="ko-KR" altLang="en-US"/>
              <a:t>가장 첫 번째로</a:t>
            </a:r>
            <a:r>
              <a:rPr lang="en-US" altLang="ko-KR"/>
              <a:t>,</a:t>
            </a:r>
            <a:r>
              <a:rPr lang="ko-KR" altLang="en-US"/>
              <a:t> 모델 전체를 학습하는 경우다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주로</a:t>
            </a:r>
            <a:r>
              <a:rPr lang="en-US" altLang="ko-KR"/>
              <a:t>,</a:t>
            </a:r>
            <a:r>
              <a:rPr lang="ko-KR" altLang="en-US"/>
              <a:t> 크기가 크고 유사성이 작은 데이터 셋일때</a:t>
            </a:r>
            <a:r>
              <a:rPr lang="en-US" altLang="ko-KR"/>
              <a:t>,</a:t>
            </a:r>
            <a:r>
              <a:rPr lang="ko-KR" altLang="en-US"/>
              <a:t> 학습할 데이터셋의 크기가 크므로</a:t>
            </a:r>
            <a:r>
              <a:rPr lang="en-US" altLang="ko-KR"/>
              <a:t>,</a:t>
            </a:r>
            <a:r>
              <a:rPr lang="ko-KR" altLang="en-US"/>
              <a:t> 모델을 다시 처음부터 원하는대로 다시 학습시키는 것이 가능하다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사전학습 모델의 구조만 사용하고 </a:t>
            </a:r>
            <a:r>
              <a:rPr lang="en-US" altLang="ko-KR"/>
              <a:t>,</a:t>
            </a:r>
            <a:r>
              <a:rPr lang="ko-KR" altLang="en-US"/>
              <a:t> 많은 데이터셋을 이용해 모델을 학습시킨다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idx="0"/>
          </p:nvPr>
        </p:nvSpPr>
        <p:spPr>
          <a:xfrm>
            <a:off x="609599" y="376691"/>
            <a:ext cx="5486401" cy="814160"/>
          </a:xfrm>
        </p:spPr>
        <p:txBody>
          <a:bodyPr/>
          <a:p>
            <a:pPr lvl="0">
              <a:defRPr/>
            </a:pPr>
            <a:r>
              <a:rPr lang="ko-KR" altLang="en-US"/>
              <a:t>파인튜닝의 학습방법</a:t>
            </a:r>
            <a:endParaRPr lang="ko-KR" altLang="en-US"/>
          </a:p>
        </p:txBody>
      </p:sp>
      <p:sp>
        <p:nvSpPr>
          <p:cNvPr id="5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ko-KR" altLang="en-US"/>
              <a:t>두번째로</a:t>
            </a:r>
            <a:r>
              <a:rPr lang="en-US" altLang="ko-KR"/>
              <a:t>,</a:t>
            </a:r>
            <a:r>
              <a:rPr lang="ko-KR" altLang="en-US"/>
              <a:t> 일부만 학습시키는 경우이다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주로 크기가 크고</a:t>
            </a:r>
            <a:r>
              <a:rPr lang="en-US" altLang="ko-KR"/>
              <a:t>,</a:t>
            </a:r>
            <a:r>
              <a:rPr lang="ko-KR" altLang="en-US"/>
              <a:t> 유사성도 높은 데이터셋일 때</a:t>
            </a:r>
            <a:r>
              <a:rPr lang="en-US" altLang="ko-KR"/>
              <a:t>,</a:t>
            </a:r>
            <a:r>
              <a:rPr lang="ko-KR" altLang="en-US"/>
              <a:t> 데이터셋이 크기 때문에 과적합 현상은 문제가 안되지만</a:t>
            </a:r>
            <a:r>
              <a:rPr lang="en-US" altLang="ko-KR"/>
              <a:t>,</a:t>
            </a:r>
            <a:r>
              <a:rPr lang="ko-KR" altLang="en-US"/>
              <a:t> 데이터 유사도도 높아서 </a:t>
            </a:r>
            <a:r>
              <a:rPr lang="en-US" altLang="ko-KR"/>
              <a:t>pretrained </a:t>
            </a:r>
            <a:r>
              <a:rPr lang="ko-KR" altLang="en-US"/>
              <a:t>모델이 이전에 학습한 지짓을 활용하는 것이 효과적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226432"/>
            <a:ext cx="5251678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36168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idx="0"/>
          </p:nvPr>
        </p:nvSpPr>
        <p:spPr>
          <a:xfrm>
            <a:off x="609599" y="376691"/>
            <a:ext cx="5486401" cy="814160"/>
          </a:xfrm>
        </p:spPr>
        <p:txBody>
          <a:bodyPr/>
          <a:p>
            <a:pPr lvl="0">
              <a:defRPr/>
            </a:pPr>
            <a:r>
              <a:rPr lang="ko-KR" altLang="en-US"/>
              <a:t>파인튜닝의 학습방법</a:t>
            </a:r>
            <a:endParaRPr lang="ko-KR" altLang="en-US"/>
          </a:p>
        </p:txBody>
      </p:sp>
      <p:sp>
        <p:nvSpPr>
          <p:cNvPr id="5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ko-KR" altLang="en-US"/>
              <a:t>마지막 세번째로</a:t>
            </a:r>
            <a:r>
              <a:rPr lang="en-US" altLang="ko-KR"/>
              <a:t>,</a:t>
            </a:r>
            <a:r>
              <a:rPr lang="ko-KR" altLang="en-US"/>
              <a:t> 학습 과정 없이 사용하는 경우이다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크기는 작지만 유사성이 높은 데이터셋일 때 쓰는 것이 좋다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이 상황엔 </a:t>
            </a:r>
            <a:r>
              <a:rPr lang="en-US" altLang="ko-KR"/>
              <a:t>convloutional base</a:t>
            </a:r>
            <a:r>
              <a:rPr lang="ko-KR" altLang="en-US"/>
              <a:t>부분을 특징 추출기로써 사용하고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classifier</a:t>
            </a:r>
            <a:r>
              <a:rPr lang="ko-KR" altLang="en-US"/>
              <a:t>부분만을 변경하여 학습시킨다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190852"/>
            <a:ext cx="4361370" cy="47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932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270</ep:Words>
  <ep:PresentationFormat>화면 슬라이드 쇼(4:3)</ep:PresentationFormat>
  <ep:Paragraphs>57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파인튜닝과 전이학습</vt:lpstr>
      <vt:lpstr>목차</vt:lpstr>
      <vt:lpstr>전이학습이란?</vt:lpstr>
      <vt:lpstr>전이학습이란?</vt:lpstr>
      <vt:lpstr>파인튜닝이란?</vt:lpstr>
      <vt:lpstr>파인튜닝의 학습 방법</vt:lpstr>
      <vt:lpstr>파인튜닝의 학습방법</vt:lpstr>
      <vt:lpstr>파인튜닝의 학습방법</vt:lpstr>
      <vt:lpstr>파인튜닝의 학습방법</vt:lpstr>
      <vt:lpstr>파인튜닝의 학습방법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2023-09-25T12:17:16.018</dcterms:created>
  <dc:creator>Samsung</dc:creator>
  <cp:lastModifiedBy>Samsung</cp:lastModifiedBy>
  <dcterms:modified xsi:type="dcterms:W3CDTF">2023-09-25T13:12:04.155</dcterms:modified>
  <cp:revision>14</cp:revision>
  <dc:title>파인튜닝과 전이학습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