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s://arxiv.org/pdf/1706.03762.pdf" TargetMode="External" /><Relationship Id="rId3" Type="http://schemas.openxmlformats.org/officeDocument/2006/relationships/hyperlink" Target="https://velog.io/@cha-suyeon/%EC%8A%A4%EC%BC%80%EC%9D%BC%EB%93%9C-%EB%8B%B7-%ED%94%84%EB%A1%9C%EB%8D%95%ED%8A%B8-%EC%96%B4%ED%85%90%EC%85%98Scaled-dot-product-Attention" TargetMode="External" /><Relationship Id="rId4" Type="http://schemas.openxmlformats.org/officeDocument/2006/relationships/hyperlink" Target="https://codingopera.tistory.com/44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Attention Is All You Need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20220951</a:t>
            </a:r>
            <a:r>
              <a:rPr lang="ko-KR" altLang="en-US"/>
              <a:t> 이호원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5626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5008333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Multi-Head Attention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1516742" y="1600200"/>
            <a:ext cx="3575407" cy="4668713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8" y="1600200"/>
            <a:ext cx="5384799" cy="4554572"/>
          </a:xfrm>
        </p:spPr>
        <p:txBody>
          <a:bodyPr>
            <a:normAutofit fontScale="92500" lnSpcReduction="10000"/>
          </a:bodyPr>
          <a:p>
            <a:pPr marL="0" lvl="0" indent="0">
              <a:buNone/>
              <a:defRPr/>
            </a:pPr>
            <a:r>
              <a:rPr lang="ko-KR" altLang="en-US" sz="1800"/>
              <a:t>dmodel 차원의 키(key), 값(value) 및 쿼리(query)를 사용하여 </a:t>
            </a:r>
            <a:r>
              <a:rPr lang="ko-KR" altLang="en-US" sz="1800" b="1">
                <a:solidFill>
                  <a:srgbClr val="ff6600"/>
                </a:solidFill>
              </a:rPr>
              <a:t>단일 어텐션 함수를 수행하는 대신</a:t>
            </a:r>
            <a:r>
              <a:rPr lang="ko-KR" altLang="en-US" sz="1800"/>
              <a:t>, 이러한 </a:t>
            </a:r>
            <a:r>
              <a:rPr lang="ko-KR" altLang="en-US" sz="1800" b="1">
                <a:solidFill>
                  <a:srgbClr val="0000ff"/>
                </a:solidFill>
              </a:rPr>
              <a:t>쿼리, 키, 밸류를 각각 dk, dk 및 dv 차원으로 선형 투영(linear projection)하여 h번 반복</a:t>
            </a:r>
            <a:r>
              <a:rPr lang="ko-KR" altLang="en-US" sz="1800"/>
              <a:t>했을 때 이득이 있다는 것을 발견했다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이 </a:t>
            </a:r>
            <a:r>
              <a:rPr lang="ko-KR" altLang="en-US" sz="1800" b="1">
                <a:solidFill>
                  <a:srgbClr val="0000ff"/>
                </a:solidFill>
              </a:rPr>
              <a:t>선형 투영</a:t>
            </a:r>
            <a:r>
              <a:rPr lang="ko-KR" altLang="en-US" sz="1800"/>
              <a:t>은 </a:t>
            </a:r>
            <a:r>
              <a:rPr lang="ko-KR" altLang="en-US" sz="1800" b="1">
                <a:solidFill>
                  <a:srgbClr val="0000ff"/>
                </a:solidFill>
              </a:rPr>
              <a:t>학습된 가중치를 사용</a:t>
            </a:r>
            <a:r>
              <a:rPr lang="ko-KR" altLang="en-US" sz="1800"/>
              <a:t>하여 이루어지며, 각각의 </a:t>
            </a:r>
            <a:r>
              <a:rPr lang="ko-KR" altLang="en-US" sz="1800" b="1">
                <a:solidFill>
                  <a:srgbClr val="0000ff"/>
                </a:solidFill>
              </a:rPr>
              <a:t>선형 투영된 쿼리, 키 및 밸류 버전</a:t>
            </a:r>
            <a:r>
              <a:rPr lang="ko-KR" altLang="en-US" sz="1800"/>
              <a:t>에 대해 </a:t>
            </a:r>
            <a:r>
              <a:rPr lang="ko-KR" altLang="en-US" sz="1800" b="1" u="sng">
                <a:solidFill>
                  <a:srgbClr val="1b1760"/>
                </a:solidFill>
              </a:rPr>
              <a:t>병렬로</a:t>
            </a:r>
            <a:r>
              <a:rPr lang="ko-KR" altLang="en-US" sz="1800"/>
              <a:t> </a:t>
            </a:r>
            <a:r>
              <a:rPr lang="ko-KR" altLang="en-US" sz="1800" b="1">
                <a:solidFill>
                  <a:srgbClr val="0000ff"/>
                </a:solidFill>
              </a:rPr>
              <a:t>어텐션 함수를 수행</a:t>
            </a:r>
            <a:r>
              <a:rPr lang="ko-KR" altLang="en-US" sz="1800"/>
              <a:t>한다.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이로써 dv 차원의 출력 값이 생성. 이러한 </a:t>
            </a:r>
            <a:r>
              <a:rPr lang="ko-KR" altLang="en-US" sz="1800" b="1" u="sng">
                <a:solidFill>
                  <a:srgbClr val="0000ff"/>
                </a:solidFill>
              </a:rPr>
              <a:t>출력 값들은 연결(concatenated)되고 다시 한 번 투영</a:t>
            </a:r>
            <a:r>
              <a:rPr lang="ko-KR" altLang="en-US" sz="1800"/>
              <a:t>되어 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옆의 그림 에 나타난 대로 최종 값이 얻어짐.</a:t>
            </a:r>
            <a:endParaRPr lang="ko-KR" altLang="en-US" sz="1800"/>
          </a:p>
          <a:p>
            <a:pPr marL="0" lvl="0" indent="0">
              <a:buNone/>
              <a:defRPr/>
            </a:pP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 b="1" u="sng">
                <a:solidFill>
                  <a:srgbClr val="0000ff"/>
                </a:solidFill>
              </a:rPr>
              <a:t>멀티헤드 어텐션</a:t>
            </a:r>
            <a:r>
              <a:rPr lang="ko-KR" altLang="en-US" sz="1800"/>
              <a:t>은 모델이 서로 다른 </a:t>
            </a:r>
            <a:r>
              <a:rPr lang="ko-KR" altLang="en-US" sz="1800" b="1" u="sng">
                <a:solidFill>
                  <a:srgbClr val="0000ff"/>
                </a:solidFill>
              </a:rPr>
              <a:t>표현 부분 공간(representation subspace)</a:t>
            </a:r>
            <a:r>
              <a:rPr lang="ko-KR" altLang="en-US" sz="1800"/>
              <a:t>에서 </a:t>
            </a:r>
            <a:r>
              <a:rPr lang="ko-KR" altLang="en-US" sz="1800" b="1" u="sng">
                <a:solidFill>
                  <a:srgbClr val="0000ff"/>
                </a:solidFill>
              </a:rPr>
              <a:t>서로 다른 위치의 정보에 공동으로 어텐션</a:t>
            </a:r>
            <a:r>
              <a:rPr lang="ko-KR" altLang="en-US" sz="1800"/>
              <a:t>을 할 수 있게 함.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단일 어텐션 헤드로는 이러한 공동 어텐션을 제한시키기 때문에 멀티헤드 어텐션을 사용하면 이점이 있다</a:t>
            </a:r>
            <a:r>
              <a:rPr lang="en-US" altLang="ko-KR" sz="1800"/>
              <a:t>.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173247901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4742306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Multi-Head Attention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659477" y="1600200"/>
            <a:ext cx="7615922" cy="4770021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8275399" y="1600200"/>
            <a:ext cx="3306998" cy="4770021"/>
          </a:xfrm>
        </p:spPr>
        <p:txBody>
          <a:bodyPr>
            <a:normAutofit fontScale="55000" lnSpcReduction="20000"/>
          </a:bodyPr>
          <a:p>
            <a:pPr marL="0" lvl="0" indent="0">
              <a:buNone/>
              <a:defRPr/>
            </a:pPr>
            <a:r>
              <a:rPr lang="ko-KR" altLang="en-US" sz="3700"/>
              <a:t>※여기서는 간단하게 헤더수 </a:t>
            </a:r>
            <a:r>
              <a:rPr lang="en-US" altLang="ko-KR" sz="3700"/>
              <a:t>(h)</a:t>
            </a:r>
            <a:r>
              <a:rPr lang="ko-KR" altLang="en-US" sz="3700"/>
              <a:t>가 </a:t>
            </a:r>
            <a:r>
              <a:rPr lang="en-US" altLang="ko-KR" sz="3700"/>
              <a:t>4</a:t>
            </a:r>
            <a:r>
              <a:rPr lang="ko-KR" altLang="en-US" sz="3700"/>
              <a:t>개로 가정하겠습니다</a:t>
            </a:r>
            <a:r>
              <a:rPr lang="en-US" altLang="ko-KR" sz="3700"/>
              <a:t>.</a:t>
            </a:r>
            <a:endParaRPr lang="en-US" altLang="ko-KR" sz="3700"/>
          </a:p>
          <a:p>
            <a:pPr marL="0" lvl="0" indent="0">
              <a:buNone/>
              <a:defRPr/>
            </a:pPr>
            <a:endParaRPr lang="en-US" altLang="ko-KR" sz="3700"/>
          </a:p>
          <a:p>
            <a:pPr marL="0" lvl="0" indent="0">
              <a:buNone/>
              <a:defRPr/>
            </a:pPr>
            <a:r>
              <a:rPr lang="ko-KR" altLang="en-US" sz="3700"/>
              <a:t>사진처럼 </a:t>
            </a:r>
            <a:r>
              <a:rPr lang="en-US" altLang="ko-KR" sz="3700"/>
              <a:t>[4x4]</a:t>
            </a:r>
            <a:r>
              <a:rPr lang="ko-KR" altLang="en-US" sz="3700"/>
              <a:t>크기의 임베딩 벡터와 </a:t>
            </a:r>
            <a:r>
              <a:rPr lang="en-US" altLang="ko-KR" sz="3700"/>
              <a:t>[4x8]</a:t>
            </a:r>
            <a:r>
              <a:rPr lang="ko-KR" altLang="en-US" sz="3700"/>
              <a:t>의 </a:t>
            </a:r>
            <a:r>
              <a:rPr lang="en-US" altLang="ko-KR" sz="3700"/>
              <a:t>Q,K,V</a:t>
            </a:r>
            <a:r>
              <a:rPr lang="ko-KR" altLang="en-US" sz="3700"/>
              <a:t>가 있을 때</a:t>
            </a:r>
            <a:r>
              <a:rPr lang="en-US" altLang="ko-KR" sz="3700"/>
              <a:t>,</a:t>
            </a:r>
            <a:r>
              <a:rPr lang="ko-KR" altLang="en-US" sz="3700"/>
              <a:t> 일반적 </a:t>
            </a:r>
            <a:r>
              <a:rPr lang="en-US" altLang="ko-KR" sz="3700"/>
              <a:t>Attention</a:t>
            </a:r>
            <a:r>
              <a:rPr lang="ko-KR" altLang="en-US" sz="3700"/>
              <a:t>매커니즘은 한번에 계산할 때 </a:t>
            </a:r>
            <a:r>
              <a:rPr lang="en-US" altLang="ko-KR" sz="3700"/>
              <a:t>[4x4]*[4x8]=[4x8]</a:t>
            </a:r>
            <a:r>
              <a:rPr lang="ko-KR" altLang="en-US" sz="3700"/>
              <a:t>의 </a:t>
            </a:r>
            <a:r>
              <a:rPr lang="en-US" altLang="ko-KR" sz="3700"/>
              <a:t>Attention Value</a:t>
            </a:r>
            <a:r>
              <a:rPr lang="ko-KR" altLang="en-US" sz="3700"/>
              <a:t>가 도출 되지만</a:t>
            </a:r>
            <a:r>
              <a:rPr lang="en-US" altLang="ko-KR" sz="3700"/>
              <a:t>,</a:t>
            </a:r>
            <a:r>
              <a:rPr lang="ko-KR" altLang="en-US" sz="3700"/>
              <a:t> </a:t>
            </a:r>
            <a:r>
              <a:rPr lang="en-US" altLang="ko-KR" sz="3700"/>
              <a:t>MHA</a:t>
            </a:r>
            <a:r>
              <a:rPr lang="ko-KR" altLang="en-US" sz="3700"/>
              <a:t>는 옆의 사진처럼 </a:t>
            </a:r>
            <a:r>
              <a:rPr lang="en-US" altLang="ko-KR" sz="3700"/>
              <a:t>Q,K,V</a:t>
            </a:r>
            <a:r>
              <a:rPr lang="ko-KR" altLang="en-US" sz="3700"/>
              <a:t>를 </a:t>
            </a:r>
            <a:r>
              <a:rPr lang="ko-KR" altLang="en-US" sz="3700" b="1" u="sng">
                <a:solidFill>
                  <a:srgbClr val="0000ff"/>
                </a:solidFill>
              </a:rPr>
              <a:t>헤더수로 나눠</a:t>
            </a:r>
            <a:r>
              <a:rPr lang="ko-KR" altLang="en-US" sz="3700"/>
              <a:t>서 </a:t>
            </a:r>
            <a:r>
              <a:rPr lang="en-US" altLang="ko-KR" sz="3700"/>
              <a:t>[4x2]</a:t>
            </a:r>
            <a:r>
              <a:rPr lang="ko-KR" altLang="en-US" sz="3700"/>
              <a:t>로 만듭니다</a:t>
            </a:r>
            <a:r>
              <a:rPr lang="en-US" altLang="ko-KR" sz="3700"/>
              <a:t>.</a:t>
            </a:r>
            <a:r>
              <a:rPr lang="ko-KR" altLang="en-US" sz="3700"/>
              <a:t>그러면 </a:t>
            </a:r>
            <a:r>
              <a:rPr lang="en-US" altLang="ko-KR" sz="3700"/>
              <a:t>Attention Value</a:t>
            </a:r>
            <a:r>
              <a:rPr lang="ko-KR" altLang="en-US" sz="3700"/>
              <a:t>는 </a:t>
            </a:r>
            <a:r>
              <a:rPr lang="en-US" altLang="ko-KR" sz="3700"/>
              <a:t>[4x2]</a:t>
            </a:r>
            <a:r>
              <a:rPr lang="ko-KR" altLang="en-US" sz="3700"/>
              <a:t>가 되고</a:t>
            </a:r>
            <a:r>
              <a:rPr lang="en-US" altLang="ko-KR" sz="3700"/>
              <a:t>,</a:t>
            </a:r>
            <a:r>
              <a:rPr lang="ko-KR" altLang="en-US" sz="3700"/>
              <a:t> 이걸 </a:t>
            </a:r>
            <a:r>
              <a:rPr lang="ko-KR" altLang="en-US" sz="3700" b="1" u="sng">
                <a:solidFill>
                  <a:srgbClr val="0000ff"/>
                </a:solidFill>
              </a:rPr>
              <a:t>마지막에 </a:t>
            </a:r>
            <a:r>
              <a:rPr lang="en-US" altLang="ko-KR" sz="3700" b="1" u="sng">
                <a:solidFill>
                  <a:srgbClr val="0000ff"/>
                </a:solidFill>
              </a:rPr>
              <a:t>concatenate</a:t>
            </a:r>
            <a:r>
              <a:rPr lang="ko-KR" altLang="en-US" sz="3700" b="1" u="sng">
                <a:solidFill>
                  <a:srgbClr val="0000ff"/>
                </a:solidFill>
              </a:rPr>
              <a:t>를 시킵니다</a:t>
            </a:r>
            <a:r>
              <a:rPr lang="en-US" altLang="ko-KR" sz="3700" b="1" u="sng">
                <a:solidFill>
                  <a:srgbClr val="0000ff"/>
                </a:solidFill>
              </a:rPr>
              <a:t>.</a:t>
            </a:r>
            <a:r>
              <a:rPr lang="ko-KR" altLang="en-US" sz="3700"/>
              <a:t> 이러면 일반적 </a:t>
            </a:r>
            <a:r>
              <a:rPr lang="en-US" altLang="ko-KR" sz="3700"/>
              <a:t>Attention Value</a:t>
            </a:r>
            <a:r>
              <a:rPr lang="ko-KR" altLang="en-US" sz="3700"/>
              <a:t>랑 값이 같습니다</a:t>
            </a:r>
            <a:r>
              <a:rPr lang="en-US" altLang="ko-KR" sz="3700"/>
              <a:t>.</a:t>
            </a:r>
            <a:endParaRPr lang="en-US" altLang="ko-KR" sz="3700"/>
          </a:p>
        </p:txBody>
      </p:sp>
    </p:spTree>
    <p:extLst>
      <p:ext uri="{BB962C8B-B14F-4D97-AF65-F5344CB8AC3E}">
        <p14:creationId xmlns:p14="http://schemas.microsoft.com/office/powerpoint/2010/main" val="1504436433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4815566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Multi-Head Attention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544174" cy="3840196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/>
              <a:t>정리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 b="1">
                <a:solidFill>
                  <a:srgbClr val="0000ff"/>
                </a:solidFill>
              </a:rPr>
              <a:t>1.원래 Query, Key, Value 행렬 값을 head 수만큼 분할</a:t>
            </a:r>
            <a:endParaRPr lang="en-US" altLang="ko-KR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endParaRPr lang="en-US" altLang="ko-KR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b="1">
                <a:solidFill>
                  <a:srgbClr val="0000ff"/>
                </a:solidFill>
              </a:rPr>
              <a:t>2. 분할된 행렬 값을 통해, 각 Attention value값들을 도출</a:t>
            </a:r>
            <a:endParaRPr lang="en-US" altLang="ko-KR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endParaRPr lang="en-US" altLang="ko-KR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b="1">
                <a:solidFill>
                  <a:srgbClr val="0000ff"/>
                </a:solidFill>
              </a:rPr>
              <a:t>3. 도출된 Attention value값들을 concatenate(쌓아 합치기)하여 최종 Attention value도출</a:t>
            </a:r>
            <a:endParaRPr lang="en-US" altLang="ko-KR" b="1">
              <a:solidFill>
                <a:srgbClr val="0000ff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5730470"/>
            <a:ext cx="5384799" cy="449749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 sz="1300"/>
              <a:t>논문에 있던 수식은 제가 제대로 해석하고 분석할 자신이 없으며</a:t>
            </a:r>
            <a:r>
              <a:rPr lang="en-US" altLang="ko-KR" sz="1300"/>
              <a:t>,</a:t>
            </a:r>
            <a:r>
              <a:rPr lang="ko-KR" altLang="en-US" sz="1300"/>
              <a:t> 수식에 대해 찾아 봤음에도 이해를 못해서 뺐습니다</a:t>
            </a:r>
            <a:r>
              <a:rPr lang="en-US" altLang="ko-KR" sz="1300"/>
              <a:t>....</a:t>
            </a:r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178823633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8931728" cy="1143000"/>
          </a:xfrm>
        </p:spPr>
        <p:txBody>
          <a:bodyPr/>
          <a:p>
            <a:pPr lvl="0">
              <a:defRPr/>
            </a:pPr>
            <a:r>
              <a:rPr lang="ko-KR" altLang="en-US"/>
              <a:t>Position-wise Feed-Forward Networks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589532" cy="4633946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뭐</a:t>
            </a:r>
            <a:r>
              <a:rPr lang="en-US" altLang="ko-KR"/>
              <a:t>...</a:t>
            </a:r>
            <a:r>
              <a:rPr lang="ko-KR" altLang="en-US"/>
              <a:t> 검색을 해도 크게 막 다루는 내용도 없고요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chatGPT</a:t>
            </a:r>
            <a:r>
              <a:rPr lang="ko-KR" altLang="en-US"/>
              <a:t>에게도 알려달라니까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별 내용이 크게 많이 없더라고요</a:t>
            </a:r>
            <a:r>
              <a:rPr lang="en-US" altLang="ko-KR"/>
              <a:t>...(</a:t>
            </a:r>
            <a:r>
              <a:rPr lang="ko-KR" altLang="en-US"/>
              <a:t>찾아본건 그냥 레이어 통과한다 끝</a:t>
            </a:r>
            <a:r>
              <a:rPr lang="en-US" altLang="ko-KR"/>
              <a:t>...)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대충 조사한 걸 적겠습니다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Position-wise Feed-Forward Networks는 트랜스포머 모델의 각 레이어에서 사용되며, </a:t>
            </a:r>
            <a:r>
              <a:rPr lang="en-US" altLang="ko-KR" b="1">
                <a:solidFill>
                  <a:srgbClr val="0000ff"/>
                </a:solidFill>
              </a:rPr>
              <a:t>입력을 더 높은 차원의 출력으로 변환</a:t>
            </a:r>
            <a:r>
              <a:rPr lang="en-US" altLang="ko-KR"/>
              <a:t>하여 </a:t>
            </a:r>
            <a:r>
              <a:rPr lang="en-US" altLang="ko-KR" b="1">
                <a:solidFill>
                  <a:srgbClr val="0000ff"/>
                </a:solidFill>
              </a:rPr>
              <a:t>문맥 정보를 잘 표현</a:t>
            </a:r>
            <a:r>
              <a:rPr lang="en-US" altLang="ko-KR"/>
              <a:t>하고 </a:t>
            </a:r>
            <a:r>
              <a:rPr lang="en-US" altLang="ko-KR" b="1">
                <a:solidFill>
                  <a:srgbClr val="0000ff"/>
                </a:solidFill>
              </a:rPr>
              <a:t>다양한 특징을 추출</a:t>
            </a:r>
            <a:r>
              <a:rPr lang="en-US" altLang="ko-KR"/>
              <a:t>하는 데 기여합니다.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49520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4849583" cy="1143000"/>
          </a:xfrm>
        </p:spPr>
        <p:txBody>
          <a:bodyPr/>
          <a:p>
            <a:pPr lvl="0">
              <a:defRPr/>
            </a:pPr>
            <a:r>
              <a:rPr lang="ko-KR" altLang="en-US"/>
              <a:t>Positional Encoding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8" y="1600200"/>
            <a:ext cx="11054442" cy="2196000"/>
          </a:xfrm>
        </p:spPr>
        <p:txBody>
          <a:bodyPr/>
          <a:p>
            <a:pPr lvl="0">
              <a:defRPr/>
            </a:pPr>
            <a:r>
              <a:rPr lang="ko-KR" altLang="en-US" sz="2300"/>
              <a:t>트랜스포머는 순환 및 컨볼루션을 포함하지 않음</a:t>
            </a:r>
            <a:r>
              <a:rPr lang="en-US" altLang="ko-KR" sz="2300"/>
              <a:t>.</a:t>
            </a:r>
            <a:endParaRPr lang="en-US" altLang="ko-KR" sz="2300"/>
          </a:p>
          <a:p>
            <a:pPr lvl="1">
              <a:defRPr/>
            </a:pPr>
            <a:r>
              <a:rPr lang="ko-KR" altLang="en-US" sz="2300"/>
              <a:t>이 때문에 모델이 시퀀스 순서를 활요하려면 시퀀스 내의 토큰을 </a:t>
            </a:r>
            <a:r>
              <a:rPr lang="ko-KR" altLang="en-US" sz="2300" b="1" u="sng">
                <a:solidFill>
                  <a:srgbClr val="0000ff"/>
                </a:solidFill>
              </a:rPr>
              <a:t>상대적 </a:t>
            </a:r>
            <a:r>
              <a:rPr lang="en-US" altLang="ko-KR" sz="2300" b="1" u="sng">
                <a:solidFill>
                  <a:srgbClr val="0000ff"/>
                </a:solidFill>
              </a:rPr>
              <a:t>or</a:t>
            </a:r>
            <a:r>
              <a:rPr lang="ko-KR" altLang="en-US" sz="2300" b="1" u="sng">
                <a:solidFill>
                  <a:srgbClr val="0000ff"/>
                </a:solidFill>
              </a:rPr>
              <a:t> 절대적 위치에 대한 정보</a:t>
            </a:r>
            <a:r>
              <a:rPr lang="ko-KR" altLang="en-US" sz="2300"/>
              <a:t>를 주입해야 할 필요가 있다</a:t>
            </a:r>
            <a:r>
              <a:rPr lang="en-US" altLang="ko-KR" sz="2300"/>
              <a:t>.</a:t>
            </a:r>
            <a:endParaRPr lang="en-US" altLang="ko-KR" sz="2300"/>
          </a:p>
          <a:p>
            <a:pPr lvl="2">
              <a:defRPr/>
            </a:pPr>
            <a:r>
              <a:rPr lang="ko-KR" altLang="en-US" sz="2300"/>
              <a:t>이걸 위해 인코더와 디코더 스택의 맨 아래에 </a:t>
            </a:r>
            <a:r>
              <a:rPr lang="en-US" altLang="ko-KR" sz="2300" b="1" u="sng">
                <a:solidFill>
                  <a:srgbClr val="0000ff"/>
                </a:solidFill>
              </a:rPr>
              <a:t>‘</a:t>
            </a:r>
            <a:r>
              <a:rPr lang="ko-KR" altLang="en-US" sz="2300" b="1" u="sng">
                <a:solidFill>
                  <a:srgbClr val="0000ff"/>
                </a:solidFill>
              </a:rPr>
              <a:t>위치 인코딩</a:t>
            </a:r>
            <a:r>
              <a:rPr lang="en-US" altLang="ko-KR" sz="2300" b="1" u="sng">
                <a:solidFill>
                  <a:srgbClr val="0000ff"/>
                </a:solidFill>
              </a:rPr>
              <a:t>’</a:t>
            </a:r>
            <a:r>
              <a:rPr lang="ko-KR" altLang="en-US" sz="2300"/>
              <a:t>을 추가</a:t>
            </a:r>
            <a:r>
              <a:rPr lang="en-US" altLang="ko-KR" sz="2300"/>
              <a:t>.</a:t>
            </a:r>
            <a:endParaRPr lang="en-US" altLang="ko-KR" sz="2300"/>
          </a:p>
        </p:txBody>
      </p:sp>
      <p:pic>
        <p:nvPicPr>
          <p:cNvPr id="5" name=""/>
          <p:cNvPicPr>
            <a:picLocks noGrp="1" noChangeAspect="1"/>
          </p:cNvPicPr>
          <p:nvPr>
            <p:ph sz="quarter" idx="3"/>
          </p:nvPr>
        </p:nvPicPr>
        <p:blipFill rotWithShape="1">
          <a:blip r:embed="rId2"/>
          <a:stretch>
            <a:fillRect/>
          </a:stretch>
        </p:blipFill>
        <p:spPr>
          <a:xfrm>
            <a:off x="2728842" y="4397182"/>
            <a:ext cx="6734314" cy="15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7286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4418691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Positional Encoding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608037" y="1794342"/>
            <a:ext cx="5384799" cy="1286107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6" y="3429000"/>
            <a:ext cx="10972799" cy="2751220"/>
          </a:xfrm>
        </p:spPr>
        <p:txBody>
          <a:bodyPr/>
          <a:p>
            <a:pPr lvl="0">
              <a:defRPr/>
            </a:pPr>
            <a:r>
              <a:rPr lang="ko-KR" altLang="en-US"/>
              <a:t>논문에서 밝힌 내용</a:t>
            </a:r>
            <a:endParaRPr lang="ko-KR" altLang="en-US"/>
          </a:p>
          <a:p>
            <a:pPr lvl="1">
              <a:defRPr/>
            </a:pPr>
            <a:r>
              <a:rPr lang="ko-KR" altLang="en-US" sz="2500"/>
              <a:t>이 함수를 선택한 이유는 </a:t>
            </a:r>
            <a:r>
              <a:rPr lang="ko-KR" altLang="en-US" sz="2500" b="1" u="sng">
                <a:solidFill>
                  <a:srgbClr val="0000ff"/>
                </a:solidFill>
              </a:rPr>
              <a:t>모델이 상대적인 위치에 주의를 기울이도록 쉽게 학습</a:t>
            </a:r>
            <a:r>
              <a:rPr lang="ko-KR" altLang="en-US" sz="2500"/>
              <a:t>할 수 있을 것이라고 가정했기 때문입니다. 고정된 오프셋 k에 대해 P Epos+k는 P Epos의 </a:t>
            </a:r>
            <a:r>
              <a:rPr lang="ko-KR" altLang="en-US" sz="2500" b="1" u="sng">
                <a:solidFill>
                  <a:srgbClr val="0000ff"/>
                </a:solidFill>
              </a:rPr>
              <a:t>선형 함수로 나타낼 수 있기 때문</a:t>
            </a:r>
            <a:r>
              <a:rPr lang="ko-KR" altLang="en-US" sz="2500"/>
              <a:t>입니다.</a:t>
            </a:r>
            <a:endParaRPr lang="ko-KR" altLang="en-US" sz="2500"/>
          </a:p>
          <a:p>
            <a:pPr lvl="1">
              <a:defRPr/>
            </a:pPr>
            <a:r>
              <a:rPr lang="ko-KR" altLang="en-US" sz="2500" b="1" u="sng">
                <a:solidFill>
                  <a:srgbClr val="0000ff"/>
                </a:solidFill>
              </a:rPr>
              <a:t>사인 함수 버전을 선택한 이유</a:t>
            </a:r>
            <a:r>
              <a:rPr lang="ko-KR" altLang="en-US" sz="2500"/>
              <a:t>는 학습 중에 발견되는 시퀀스 길이보다 더 긴 시퀀스 길이로 외삽(extrapolate)할 수 있을 것이기 때문</a:t>
            </a:r>
            <a:endParaRPr lang="ko-KR" altLang="en-US" sz="250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1794342"/>
            <a:ext cx="5384799" cy="1634658"/>
          </a:xfrm>
        </p:spPr>
        <p:txBody>
          <a:bodyPr/>
          <a:p>
            <a:pPr lvl="0">
              <a:defRPr/>
            </a:pPr>
            <a:r>
              <a:rPr lang="ko-KR" altLang="en-US"/>
              <a:t>여기에 굳이 </a:t>
            </a:r>
            <a:r>
              <a:rPr lang="en-US" altLang="ko-KR"/>
              <a:t>sin </a:t>
            </a:r>
            <a:r>
              <a:rPr lang="ko-KR" altLang="en-US"/>
              <a:t>함수랑 </a:t>
            </a:r>
            <a:r>
              <a:rPr lang="en-US" altLang="ko-KR"/>
              <a:t>cos</a:t>
            </a:r>
            <a:r>
              <a:rPr lang="ko-KR" altLang="en-US"/>
              <a:t>함수는 왜 쓴거에요</a:t>
            </a:r>
            <a:r>
              <a:rPr lang="en-US" altLang="ko-KR"/>
              <a:t>...?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362732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8" y="274638"/>
            <a:ext cx="7514316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해당 </a:t>
            </a:r>
            <a:r>
              <a:rPr lang="en-US" altLang="ko-KR"/>
              <a:t>PPT</a:t>
            </a:r>
            <a:r>
              <a:rPr lang="ko-KR" altLang="en-US"/>
              <a:t>에 쓰인 자료들의 출처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646228" cy="4282428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공통적인 자료</a:t>
            </a:r>
            <a:endParaRPr lang="ko-KR" altLang="en-US">
              <a:hlinkClick r:id="rId2"/>
            </a:endParaRPr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https://arxiv.org/pdf/1706.03762.pdf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Scaled Dot-Product Attention</a:t>
            </a:r>
            <a:endParaRPr lang="en-US" altLang="ko-KR">
              <a:hlinkClick r:id="rId3"/>
            </a:endParaRPr>
          </a:p>
          <a:p>
            <a:pPr marL="0" lvl="0" indent="0">
              <a:buNone/>
              <a:defRPr/>
            </a:pPr>
            <a:r>
              <a:rPr lang="en-US" altLang="ko-KR" sz="2200">
                <a:hlinkClick r:id="rId3"/>
              </a:rPr>
              <a:t>https://velog.io/@cha-suyeon/%EC%8A%A4%EC%BC%80%EC%9D%BC%EB%93%9C-%EB%8B%B7-%ED%94%84%EB%A1%9C%EB%8D%95%ED%8A%B8-%EC%96%B4%ED%85%90%EC%85%98Scaled-dot-product-Attention</a:t>
            </a:r>
            <a:r>
              <a:rPr lang="en-US" altLang="ko-KR" sz="2200"/>
              <a:t> &lt;&lt;</a:t>
            </a:r>
            <a:r>
              <a:rPr lang="ko-KR" altLang="en-US" sz="2200"/>
              <a:t> 여기에 해당 어텐션 구현하는 코드도 같이 있음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en-US" altLang="ko-KR" sz="2200"/>
              <a:t>Multi-Head Attention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>
                <a:hlinkClick r:id="rId4"/>
              </a:rPr>
              <a:t>https://codingopera.tistory.com/44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77655322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4396013" cy="1143000"/>
          </a:xfrm>
        </p:spPr>
        <p:txBody>
          <a:bodyPr/>
          <a:p>
            <a:pPr lvl="0">
              <a:defRPr/>
            </a:pPr>
            <a:r>
              <a:rPr lang="ko-KR" altLang="en-US"/>
              <a:t>미리 사전 말씀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 해당 발표 자료는 </a:t>
            </a:r>
            <a:r>
              <a:rPr lang="en-US" altLang="ko-KR"/>
              <a:t>Attention Is All You Need</a:t>
            </a:r>
            <a:r>
              <a:rPr lang="ko-KR" altLang="en-US"/>
              <a:t>라는 논문을 읽고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저의 방식대로 간략히 정리하는게 힘들어서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chatGPT</a:t>
            </a:r>
            <a:r>
              <a:rPr lang="ko-KR" altLang="en-US"/>
              <a:t>의 도움을 받았음을 미리 알려 드립니다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</a:t>
            </a:r>
            <a:r>
              <a:rPr lang="ko-KR" altLang="en-US"/>
              <a:t>안 읽은 건 아님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그리고 제가 글에다가 파란색이랑 빨간색으로 강조를 할겁니다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파란색은 이 논문의 핵심인 </a:t>
            </a:r>
            <a:r>
              <a:rPr lang="en-US" altLang="ko-KR"/>
              <a:t>Transformer</a:t>
            </a:r>
            <a:r>
              <a:rPr lang="ko-KR" altLang="en-US"/>
              <a:t>에 관한 중요한 점이고</a:t>
            </a:r>
            <a:r>
              <a:rPr lang="en-US" altLang="ko-KR"/>
              <a:t>,</a:t>
            </a:r>
            <a:r>
              <a:rPr lang="ko-KR" altLang="en-US"/>
              <a:t> 빨간색은 기존에 쓰이던 모델들에 대한 점들입니다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311169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216726" cy="1143000"/>
          </a:xfrm>
        </p:spPr>
        <p:txBody>
          <a:bodyPr/>
          <a:p>
            <a:pPr lvl="0">
              <a:defRPr/>
            </a:pPr>
            <a:r>
              <a:rPr lang="en-US" altLang="ko-KR"/>
              <a:t> Introduction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3000"/>
              <a:t>이 논문은 </a:t>
            </a:r>
            <a:r>
              <a:rPr lang="en-US" altLang="ko-KR" sz="3000" b="1" u="sng">
                <a:solidFill>
                  <a:srgbClr val="0000ff"/>
                </a:solidFill>
              </a:rPr>
              <a:t>Transformer</a:t>
            </a:r>
            <a:r>
              <a:rPr lang="ko-KR" altLang="en-US" sz="3000"/>
              <a:t>라는 </a:t>
            </a:r>
            <a:r>
              <a:rPr lang="ko-KR" altLang="en-US" sz="3000" b="1" u="sng">
                <a:solidFill>
                  <a:srgbClr val="0000ff"/>
                </a:solidFill>
              </a:rPr>
              <a:t>신경망 구조</a:t>
            </a:r>
            <a:r>
              <a:rPr lang="ko-KR" altLang="en-US" sz="3000"/>
              <a:t>를 소개하는 논문입니다</a:t>
            </a:r>
            <a:r>
              <a:rPr lang="en-US" altLang="ko-KR" sz="3000"/>
              <a:t>.</a:t>
            </a:r>
            <a:endParaRPr lang="en-US" altLang="ko-KR" sz="3100"/>
          </a:p>
          <a:p>
            <a:pPr marL="0" lvl="0" indent="0">
              <a:buNone/>
              <a:defRPr/>
            </a:pPr>
            <a:r>
              <a:rPr lang="en-US" altLang="ko-KR" sz="3000"/>
              <a:t>Transformer</a:t>
            </a:r>
            <a:r>
              <a:rPr lang="ko-KR" altLang="en-US" sz="3000"/>
              <a:t>는 </a:t>
            </a:r>
            <a:r>
              <a:rPr lang="ko-KR" altLang="en-US" sz="3000" b="1" u="sng">
                <a:solidFill>
                  <a:srgbClr val="ff0000"/>
                </a:solidFill>
              </a:rPr>
              <a:t>기존 기계 번역 및 자연어 처리 모델</a:t>
            </a:r>
            <a:r>
              <a:rPr lang="ko-KR" altLang="en-US" sz="3000"/>
              <a:t>을 능가하는 결과를 제공하는데, 이 모델은 </a:t>
            </a:r>
            <a:r>
              <a:rPr lang="ko-KR" altLang="en-US" sz="3000" b="1" u="sng">
                <a:solidFill>
                  <a:srgbClr val="0000ff"/>
                </a:solidFill>
              </a:rPr>
              <a:t>어텐션 메커니즘을 기반</a:t>
            </a:r>
            <a:r>
              <a:rPr lang="ko-KR" altLang="en-US" sz="3000"/>
              <a:t>으로 하며 많은 작업에서 우수한 성능을 보입니다.</a:t>
            </a:r>
            <a:endParaRPr lang="ko-KR" altLang="en-US" sz="3000"/>
          </a:p>
          <a:p>
            <a:pPr marL="0" lvl="0" indent="0">
              <a:buNone/>
              <a:defRPr/>
            </a:pPr>
            <a:r>
              <a:rPr lang="ko-KR" altLang="en-US" sz="3000"/>
              <a:t>이 논문은 </a:t>
            </a:r>
            <a:r>
              <a:rPr lang="ko-KR" altLang="en-US" sz="3000" b="1" u="sng">
                <a:solidFill>
                  <a:srgbClr val="ff0000"/>
                </a:solidFill>
              </a:rPr>
              <a:t>기존의 RNN 및 CNN 기반 모델</a:t>
            </a:r>
            <a:r>
              <a:rPr lang="ko-KR" altLang="en-US" sz="3000"/>
              <a:t>들을 뛰어넘는 다양한 언어 처리 작업에 적용 가능한 방법을 제시하며, 심층 학습 및 자연어 처리 분야에 혁명을 가져온 중요한 작품 중 하나입니다.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12912401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704315" cy="1143000"/>
          </a:xfrm>
        </p:spPr>
        <p:txBody>
          <a:bodyPr/>
          <a:p>
            <a:pPr lvl="0">
              <a:defRPr/>
            </a:pPr>
            <a:r>
              <a:rPr lang="en-US" altLang="ko-KR"/>
              <a:t>Background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marL="0" lvl="0" indent="0">
              <a:buNone/>
              <a:defRPr/>
            </a:pPr>
            <a:r>
              <a:rPr lang="ko-KR" altLang="en-US" b="1" u="sng">
                <a:solidFill>
                  <a:srgbClr val="ff0000"/>
                </a:solidFill>
              </a:rPr>
              <a:t>기존의 자연어 처리 및 기계 번역 모델</a:t>
            </a:r>
            <a:r>
              <a:rPr lang="ko-KR" altLang="en-US"/>
              <a:t>에서의 </a:t>
            </a:r>
            <a:r>
              <a:rPr lang="ko-KR" altLang="en-US" b="1" u="sng">
                <a:solidFill>
                  <a:srgbClr val="ff0000"/>
                </a:solidFill>
              </a:rPr>
              <a:t>어려움</a:t>
            </a:r>
            <a:r>
              <a:rPr lang="ko-KR" altLang="en-US"/>
              <a:t>과 </a:t>
            </a:r>
            <a:r>
              <a:rPr lang="ko-KR" altLang="en-US" b="1" u="sng">
                <a:solidFill>
                  <a:srgbClr val="ff0000"/>
                </a:solidFill>
              </a:rPr>
              <a:t>한계</a:t>
            </a:r>
            <a:r>
              <a:rPr lang="ko-KR" altLang="en-US"/>
              <a:t>를 다룹니다. 이전의 모델은 </a:t>
            </a:r>
            <a:r>
              <a:rPr lang="ko-KR" altLang="en-US" b="1" u="sng">
                <a:solidFill>
                  <a:srgbClr val="ff0000"/>
                </a:solidFill>
              </a:rPr>
              <a:t>장기 의존성 처리</a:t>
            </a:r>
            <a:r>
              <a:rPr lang="ko-KR" altLang="en-US"/>
              <a:t>와 </a:t>
            </a:r>
            <a:r>
              <a:rPr lang="ko-KR" altLang="en-US" b="1" u="sng">
                <a:solidFill>
                  <a:srgbClr val="ff0000"/>
                </a:solidFill>
              </a:rPr>
              <a:t>단어 사이의 관계</a:t>
            </a:r>
            <a:r>
              <a:rPr lang="ko-KR" altLang="en-US"/>
              <a:t>를 효과적으로 모델링하기 </a:t>
            </a:r>
            <a:r>
              <a:rPr lang="ko-KR" altLang="en-US" b="1" u="sng">
                <a:solidFill>
                  <a:srgbClr val="ff0000"/>
                </a:solidFill>
              </a:rPr>
              <a:t>어려웠습니다</a:t>
            </a:r>
            <a:r>
              <a:rPr lang="ko-KR" altLang="en-US"/>
              <a:t>. 이러한 문제는 주로 </a:t>
            </a:r>
            <a:r>
              <a:rPr lang="ko-KR" altLang="en-US" b="1" u="sng">
                <a:solidFill>
                  <a:srgbClr val="ff0000"/>
                </a:solidFill>
              </a:rPr>
              <a:t>RNN</a:t>
            </a:r>
            <a:r>
              <a:rPr lang="ko-KR" altLang="en-US"/>
              <a:t>과 </a:t>
            </a:r>
            <a:r>
              <a:rPr lang="ko-KR" altLang="en-US" b="1" u="sng">
                <a:solidFill>
                  <a:srgbClr val="ff0000"/>
                </a:solidFill>
              </a:rPr>
              <a:t>CNN</a:t>
            </a:r>
            <a:r>
              <a:rPr lang="ko-KR" altLang="en-US"/>
              <a:t>을 기반으로 하는 모델에서 발생했습니다.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또한, 기존의 모델은 </a:t>
            </a:r>
            <a:r>
              <a:rPr lang="ko-KR" altLang="en-US" b="1" u="sng">
                <a:solidFill>
                  <a:srgbClr val="ff0000"/>
                </a:solidFill>
              </a:rPr>
              <a:t>병렬 처리가 어렵고 계산 복잡성이 높았기 때문</a:t>
            </a:r>
            <a:r>
              <a:rPr lang="ko-KR" altLang="en-US"/>
              <a:t>에 </a:t>
            </a:r>
            <a:r>
              <a:rPr lang="ko-KR" altLang="en-US" b="1" u="sng">
                <a:solidFill>
                  <a:srgbClr val="ff0000"/>
                </a:solidFill>
              </a:rPr>
              <a:t>효율적인 학습과 추론이 어려웠습니다</a:t>
            </a:r>
            <a:r>
              <a:rPr lang="ko-KR" altLang="en-US"/>
              <a:t>. 이 논문에서는 이러한 제약을 극복하기 위한 Transformer 모델의 </a:t>
            </a:r>
            <a:r>
              <a:rPr lang="ko-KR" altLang="en-US" b="1"/>
              <a:t>개념을 제시</a:t>
            </a:r>
            <a:r>
              <a:rPr lang="ko-KR" altLang="en-US"/>
              <a:t>하며, </a:t>
            </a:r>
            <a:r>
              <a:rPr lang="ko-KR" altLang="en-US" b="1" u="sng">
                <a:solidFill>
                  <a:srgbClr val="0000ff"/>
                </a:solidFill>
              </a:rPr>
              <a:t>어텐션 메커니즘</a:t>
            </a:r>
            <a:r>
              <a:rPr lang="ko-KR" altLang="en-US"/>
              <a:t>을 중심으로 하여 </a:t>
            </a:r>
            <a:r>
              <a:rPr lang="ko-KR" altLang="en-US" b="1" u="sng">
                <a:solidFill>
                  <a:srgbClr val="0000ff"/>
                </a:solidFill>
              </a:rPr>
              <a:t>단어 사이의 관계</a:t>
            </a:r>
            <a:r>
              <a:rPr lang="ko-KR" altLang="en-US"/>
              <a:t>를 효과적으로 모델링하고, </a:t>
            </a:r>
            <a:r>
              <a:rPr lang="ko-KR" altLang="en-US" b="1" u="sng">
                <a:solidFill>
                  <a:srgbClr val="0000ff"/>
                </a:solidFill>
              </a:rPr>
              <a:t>병렬 처리 및 효율적인 학습</a:t>
            </a:r>
            <a:r>
              <a:rPr lang="ko-KR" altLang="en-US"/>
              <a:t>을 가능하게 합니다.</a:t>
            </a:r>
            <a:r>
              <a:rPr lang="en-US" altLang="ko-KR"/>
              <a:t>\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2121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9736816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Q.</a:t>
            </a:r>
            <a:r>
              <a:rPr lang="ko-KR" altLang="en-US" sz="3000"/>
              <a:t>기존 모델은 왜 </a:t>
            </a:r>
            <a:r>
              <a:rPr lang="ko-KR" altLang="en-US" sz="3000" b="1" u="sng">
                <a:solidFill>
                  <a:srgbClr val="ff0000"/>
                </a:solidFill>
              </a:rPr>
              <a:t>병럴처리가 어렵고 계산 복잡성이 높아</a:t>
            </a:r>
            <a:r>
              <a:rPr lang="en-US" altLang="ko-KR" sz="3000"/>
              <a:t>?</a:t>
            </a:r>
            <a:endParaRPr lang="en-US" altLang="ko-KR" sz="300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b="1">
                <a:solidFill>
                  <a:srgbClr val="ff0000"/>
                </a:solidFill>
              </a:rPr>
              <a:t>RNN과 LSTM의 문제점</a:t>
            </a:r>
            <a:endParaRPr lang="ko-KR" altLang="en-US" b="1">
              <a:solidFill>
                <a:srgbClr val="ff0000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rgbClr val="000000"/>
                </a:solidFill>
              </a:rPr>
              <a:t>이 모델들은 단어를 </a:t>
            </a:r>
            <a:r>
              <a:rPr lang="ko-KR" altLang="en-US" b="1" u="sng">
                <a:solidFill>
                  <a:srgbClr val="ff0000"/>
                </a:solidFill>
              </a:rPr>
              <a:t>한 단계씩 처리</a:t>
            </a:r>
            <a:r>
              <a:rPr lang="ko-KR" altLang="en-US" b="0">
                <a:solidFill>
                  <a:srgbClr val="000000"/>
                </a:solidFill>
              </a:rPr>
              <a:t>하는데</a:t>
            </a:r>
            <a:r>
              <a:rPr lang="en-US" altLang="ko-KR" b="0">
                <a:solidFill>
                  <a:srgbClr val="000000"/>
                </a:solidFill>
              </a:rPr>
              <a:t>,</a:t>
            </a:r>
            <a:r>
              <a:rPr lang="ko-KR" altLang="en-US" b="0">
                <a:solidFill>
                  <a:srgbClr val="000000"/>
                </a:solidFill>
              </a:rPr>
              <a:t> 앞에서부터 단어를 하나씩 처리해해서 </a:t>
            </a:r>
            <a:r>
              <a:rPr lang="ko-KR" altLang="en-US" b="1" u="sng">
                <a:solidFill>
                  <a:srgbClr val="ff0000"/>
                </a:solidFill>
              </a:rPr>
              <a:t>문장이 길어지면</a:t>
            </a:r>
            <a:r>
              <a:rPr lang="ko-KR" altLang="en-US" b="0">
                <a:solidFill>
                  <a:srgbClr val="000000"/>
                </a:solidFill>
              </a:rPr>
              <a:t> 계산이 너무 </a:t>
            </a:r>
            <a:r>
              <a:rPr lang="ko-KR" altLang="en-US" b="1" u="sng">
                <a:solidFill>
                  <a:srgbClr val="ff0000"/>
                </a:solidFill>
              </a:rPr>
              <a:t>복잡</a:t>
            </a:r>
            <a:r>
              <a:rPr lang="ko-KR" altLang="en-US" b="0">
                <a:solidFill>
                  <a:srgbClr val="000000"/>
                </a:solidFill>
              </a:rPr>
              <a:t>해짐</a:t>
            </a:r>
            <a:r>
              <a:rPr lang="en-US" altLang="ko-KR" b="0">
                <a:solidFill>
                  <a:srgbClr val="000000"/>
                </a:solidFill>
              </a:rPr>
              <a:t>.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b="1" u="sng">
                <a:solidFill>
                  <a:srgbClr val="ff0000"/>
                </a:solidFill>
              </a:rPr>
              <a:t>CNN의 제약</a:t>
            </a:r>
            <a:endParaRPr lang="ko-KR" altLang="en-US" b="1" u="sng">
              <a:solidFill>
                <a:srgbClr val="ff0000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b="0" u="none">
                <a:solidFill>
                  <a:srgbClr val="000000"/>
                </a:solidFill>
              </a:rPr>
              <a:t>이 모델은 </a:t>
            </a:r>
            <a:r>
              <a:rPr lang="ko-KR" altLang="en-US" b="1" u="sng">
                <a:solidFill>
                  <a:srgbClr val="000000"/>
                </a:solidFill>
              </a:rPr>
              <a:t>이미지 처리에 더 적합</a:t>
            </a:r>
            <a:r>
              <a:rPr lang="ko-KR" altLang="en-US" b="0" u="none">
                <a:solidFill>
                  <a:srgbClr val="000000"/>
                </a:solidFill>
              </a:rPr>
              <a:t>한데</a:t>
            </a:r>
            <a:r>
              <a:rPr lang="en-US" altLang="ko-KR" b="0" u="none">
                <a:solidFill>
                  <a:srgbClr val="000000"/>
                </a:solidFill>
              </a:rPr>
              <a:t>,</a:t>
            </a:r>
            <a:r>
              <a:rPr lang="ko-KR" altLang="en-US" b="0" u="none">
                <a:solidFill>
                  <a:srgbClr val="000000"/>
                </a:solidFill>
              </a:rPr>
              <a:t> </a:t>
            </a:r>
            <a:r>
              <a:rPr lang="ko-KR" altLang="en-US" b="1" u="sng">
                <a:solidFill>
                  <a:srgbClr val="000000"/>
                </a:solidFill>
              </a:rPr>
              <a:t>단어 사이의 순서가 중요</a:t>
            </a:r>
            <a:r>
              <a:rPr lang="ko-KR" altLang="en-US" b="0" u="none">
                <a:solidFill>
                  <a:srgbClr val="000000"/>
                </a:solidFill>
              </a:rPr>
              <a:t>한 텍스트는 </a:t>
            </a:r>
            <a:r>
              <a:rPr lang="en-US" altLang="ko-KR" b="1" u="sng">
                <a:solidFill>
                  <a:srgbClr val="ff0000"/>
                </a:solidFill>
              </a:rPr>
              <a:t>CNN</a:t>
            </a:r>
            <a:r>
              <a:rPr lang="ko-KR" altLang="en-US" b="1" u="sng">
                <a:solidFill>
                  <a:srgbClr val="ff0000"/>
                </a:solidFill>
              </a:rPr>
              <a:t>이 순서를 잘 고려하지 못함</a:t>
            </a:r>
            <a:r>
              <a:rPr lang="en-US" altLang="ko-KR" b="0" u="none">
                <a:solidFill>
                  <a:srgbClr val="000000"/>
                </a:solidFill>
              </a:rPr>
              <a:t>.</a:t>
            </a:r>
            <a:endParaRPr lang="en-US" altLang="ko-KR" b="0" u="none">
              <a:solidFill>
                <a:srgbClr val="00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9598" y="3984220"/>
            <a:ext cx="10972800" cy="2196000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 b="1" u="sng">
                <a:solidFill>
                  <a:srgbClr val="ff0000"/>
                </a:solidFill>
              </a:rPr>
              <a:t>병렬처리와 계산 복잡성</a:t>
            </a:r>
            <a:endParaRPr lang="ko-KR" altLang="en-US" b="1" u="sng">
              <a:solidFill>
                <a:srgbClr val="ff0000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b="1" u="none">
                <a:solidFill>
                  <a:srgbClr val="000000"/>
                </a:solidFill>
              </a:rPr>
              <a:t>문장을 이해하는 모델</a:t>
            </a:r>
            <a:r>
              <a:rPr lang="ko-KR" altLang="en-US" b="0" u="none">
                <a:solidFill>
                  <a:srgbClr val="000000"/>
                </a:solidFill>
              </a:rPr>
              <a:t>을 만들 때, 컴퓨터의 여러 </a:t>
            </a:r>
            <a:r>
              <a:rPr lang="ko-KR" altLang="en-US" b="1" u="none">
                <a:solidFill>
                  <a:srgbClr val="000000"/>
                </a:solidFill>
              </a:rPr>
              <a:t>CPU 또는 GPU를 사용해</a:t>
            </a:r>
            <a:r>
              <a:rPr lang="ko-KR" altLang="en-US" b="0" u="none">
                <a:solidFill>
                  <a:srgbClr val="000000"/>
                </a:solidFill>
              </a:rPr>
              <a:t> </a:t>
            </a:r>
            <a:r>
              <a:rPr lang="ko-KR" altLang="en-US" b="1" u="sng">
                <a:solidFill>
                  <a:srgbClr val="000000"/>
                </a:solidFill>
              </a:rPr>
              <a:t>동시에 여러 단어를 처리</a:t>
            </a:r>
            <a:r>
              <a:rPr lang="ko-KR" altLang="en-US" b="0" u="none">
                <a:solidFill>
                  <a:srgbClr val="000000"/>
                </a:solidFill>
              </a:rPr>
              <a:t>하면 빨리 처리할 수 있음</a:t>
            </a:r>
            <a:r>
              <a:rPr lang="en-US" altLang="ko-KR" b="0" u="none">
                <a:solidFill>
                  <a:srgbClr val="000000"/>
                </a:solidFill>
              </a:rPr>
              <a:t>.</a:t>
            </a:r>
            <a:endParaRPr lang="en-US" altLang="ko-KR" b="0" u="none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b="0" u="none">
                <a:solidFill>
                  <a:srgbClr val="000000"/>
                </a:solidFill>
              </a:rPr>
              <a:t>그래서 </a:t>
            </a:r>
            <a:r>
              <a:rPr lang="ko-KR" altLang="en-US" b="1" u="sng">
                <a:solidFill>
                  <a:srgbClr val="ff0000"/>
                </a:solidFill>
              </a:rPr>
              <a:t>이런 기존 모델들</a:t>
            </a:r>
            <a:r>
              <a:rPr lang="ko-KR" altLang="en-US" b="0" u="none">
                <a:solidFill>
                  <a:srgbClr val="000000"/>
                </a:solidFill>
              </a:rPr>
              <a:t>은 컴퓨터를 </a:t>
            </a:r>
            <a:r>
              <a:rPr lang="ko-KR" altLang="en-US" b="1" u="sng">
                <a:solidFill>
                  <a:srgbClr val="ff0000"/>
                </a:solidFill>
              </a:rPr>
              <a:t>효율적으로 사용하지 못</a:t>
            </a:r>
            <a:r>
              <a:rPr lang="ko-KR" altLang="en-US" b="0" u="none">
                <a:solidFill>
                  <a:srgbClr val="000000"/>
                </a:solidFill>
              </a:rPr>
              <a:t>하고</a:t>
            </a:r>
            <a:r>
              <a:rPr lang="en-US" altLang="ko-KR" b="0" u="none">
                <a:solidFill>
                  <a:srgbClr val="000000"/>
                </a:solidFill>
              </a:rPr>
              <a:t>,</a:t>
            </a:r>
            <a:r>
              <a:rPr lang="ko-KR" altLang="en-US" b="0" u="none">
                <a:solidFill>
                  <a:srgbClr val="000000"/>
                </a:solidFill>
              </a:rPr>
              <a:t> </a:t>
            </a:r>
            <a:r>
              <a:rPr lang="ko-KR" altLang="en-US" b="1" u="none">
                <a:solidFill>
                  <a:srgbClr val="000000"/>
                </a:solidFill>
              </a:rPr>
              <a:t>복잡한 모델</a:t>
            </a:r>
            <a:r>
              <a:rPr lang="ko-KR" altLang="en-US" b="0" u="none">
                <a:solidFill>
                  <a:srgbClr val="000000"/>
                </a:solidFill>
              </a:rPr>
              <a:t>을 만들 때에는 </a:t>
            </a:r>
            <a:r>
              <a:rPr lang="ko-KR" altLang="en-US" b="1" u="sng">
                <a:solidFill>
                  <a:srgbClr val="ff0000"/>
                </a:solidFill>
              </a:rPr>
              <a:t>계산이 복잡해서 시간이 많이 걸림</a:t>
            </a:r>
            <a:r>
              <a:rPr lang="en-US" altLang="ko-KR" b="1" u="sng">
                <a:solidFill>
                  <a:srgbClr val="ff0000"/>
                </a:solidFill>
              </a:rPr>
              <a:t>.</a:t>
            </a:r>
            <a:endParaRPr lang="en-US" altLang="ko-KR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8" y="274638"/>
            <a:ext cx="4373334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Model Architecture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530509" y="1242346"/>
            <a:ext cx="4531512" cy="5615653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effectLst>
            <a:softEdge rad="12700"/>
          </a:effectLst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 sz="1800" b="1" u="sng">
                <a:solidFill>
                  <a:srgbClr val="0000ff"/>
                </a:solidFill>
              </a:rPr>
              <a:t>가장 경쟁력 있는 신경망 시퀀스 변환 모델</a:t>
            </a:r>
            <a:r>
              <a:rPr lang="ko-KR" altLang="en-US" sz="1800"/>
              <a:t>은 일반적으로 </a:t>
            </a:r>
            <a:r>
              <a:rPr lang="ko-KR" altLang="en-US" sz="1800" b="1" u="sng">
                <a:solidFill>
                  <a:srgbClr val="262673"/>
                </a:solidFill>
              </a:rPr>
              <a:t>인코더-디코더</a:t>
            </a:r>
            <a:r>
              <a:rPr lang="ko-KR" altLang="en-US" sz="1800"/>
              <a:t> 구조를 가지고 있습니다</a:t>
            </a:r>
            <a:r>
              <a:rPr lang="en-US" altLang="ko-KR" sz="1800"/>
              <a:t>.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ko-KR" altLang="en-US" sz="1800"/>
              <a:t>여기서 인코더는 기호 표현의 입력 시퀀스 (x1, ..., xn)를 연속적인 표현 시퀀스 z = (z1, ..., zn)로 매핑합니다. z가 주어지면 디코더는 출력 시퀀스 (y1, ..., ym)를 한 번에 하나의 요소씩 생성합니다.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 각 단계에서 모델은 </a:t>
            </a:r>
            <a:r>
              <a:rPr lang="ko-KR" altLang="en-US" sz="1800" b="1">
                <a:solidFill>
                  <a:srgbClr val="0000ff"/>
                </a:solidFill>
              </a:rPr>
              <a:t>자기회귀적</a:t>
            </a:r>
            <a:r>
              <a:rPr lang="ko-KR" altLang="en-US" sz="1800"/>
              <a:t>이며, 다음을 생성할 때 </a:t>
            </a:r>
            <a:r>
              <a:rPr lang="ko-KR" altLang="en-US" sz="1800" b="1">
                <a:solidFill>
                  <a:srgbClr val="0000ff"/>
                </a:solidFill>
              </a:rPr>
              <a:t>이전에 생성된 기호</a:t>
            </a:r>
            <a:r>
              <a:rPr lang="ko-KR" altLang="en-US" sz="1800"/>
              <a:t>를 </a:t>
            </a:r>
            <a:r>
              <a:rPr lang="ko-KR" altLang="en-US" sz="1800" b="1">
                <a:solidFill>
                  <a:srgbClr val="0000ff"/>
                </a:solidFill>
              </a:rPr>
              <a:t>추가 입력으로 사용</a:t>
            </a:r>
            <a:r>
              <a:rPr lang="ko-KR" altLang="en-US" sz="1800"/>
              <a:t>합니다.</a:t>
            </a:r>
            <a:endParaRPr lang="ko-KR" altLang="en-US" sz="180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2000"/>
              <a:t>트랜스포머는 인코더와 디코더 양쪽에 쌓인 </a:t>
            </a:r>
            <a:r>
              <a:rPr lang="ko-KR" altLang="en-US" sz="2000" b="1" u="sng">
                <a:solidFill>
                  <a:srgbClr val="0000ff"/>
                </a:solidFill>
              </a:rPr>
              <a:t>셀프 어텐션 </a:t>
            </a:r>
            <a:r>
              <a:rPr lang="ko-KR" altLang="en-US" sz="2000"/>
              <a:t>및 </a:t>
            </a:r>
            <a:r>
              <a:rPr lang="ko-KR" altLang="en-US" sz="2000" b="1" u="sng">
                <a:solidFill>
                  <a:srgbClr val="0000ff"/>
                </a:solidFill>
              </a:rPr>
              <a:t>포인트-와이즈 완전 연결 레이어를 사용</a:t>
            </a:r>
            <a:r>
              <a:rPr lang="ko-KR" altLang="en-US" sz="2000"/>
              <a:t>하여 전반적인 아키텍처를 따릅니다. 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이는 왼쪽그림의 왼쪽과 오른쪽 절반에 나타나 있습니다.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9787045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6867976" cy="1143000"/>
          </a:xfrm>
        </p:spPr>
        <p:txBody>
          <a:bodyPr/>
          <a:p>
            <a:pPr lvl="0">
              <a:defRPr/>
            </a:pPr>
            <a:r>
              <a:rPr lang="ko-KR" altLang="en-US"/>
              <a:t>Scaled Dot-Product Attention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849724" y="1600200"/>
            <a:ext cx="5097315" cy="4463857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096001" y="1600200"/>
            <a:ext cx="5486397" cy="1828800"/>
          </a:xfrm>
        </p:spPr>
        <p:txBody>
          <a:bodyPr>
            <a:normAutofit fontScale="85000" lnSpcReduction="20000"/>
          </a:bodyPr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Q, K, V는 단어 벡터를 행으로 하는 문장 행렬이다.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벡터의 내적(dot product)는 </a:t>
            </a:r>
            <a:r>
              <a:rPr lang="ko-KR" altLang="en-US" b="1">
                <a:solidFill>
                  <a:srgbClr val="0000ff"/>
                </a:solidFill>
              </a:rPr>
              <a:t>벡터의 유사도</a:t>
            </a:r>
            <a:r>
              <a:rPr lang="ko-KR" altLang="en-US"/>
              <a:t>를 의미한다.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 b="1">
                <a:solidFill>
                  <a:srgbClr val="0000ff"/>
                </a:solidFill>
              </a:rPr>
              <a:t>특정 값을 분모로 사용하는 것</a:t>
            </a:r>
            <a:r>
              <a:rPr lang="ko-KR" altLang="en-US"/>
              <a:t>은 값의 크기를 조절하는 </a:t>
            </a:r>
            <a:r>
              <a:rPr lang="ko-KR" altLang="en-US" b="1" u="sng">
                <a:solidFill>
                  <a:srgbClr val="0000ff"/>
                </a:solidFill>
              </a:rPr>
              <a:t>스케일링(Scakling)을 위함</a:t>
            </a:r>
            <a:r>
              <a:rPr lang="ko-KR" altLang="en-US"/>
              <a:t>이다.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6000" y="3429000"/>
            <a:ext cx="5486397" cy="1861061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각 단어 벡터마다 일일히 가중치 행렬을 곱하는 것이 아니라 </a:t>
            </a:r>
            <a:r>
              <a:rPr lang="ko-KR" altLang="en-US" b="1" u="sng">
                <a:solidFill>
                  <a:srgbClr val="0000ff"/>
                </a:solidFill>
              </a:rPr>
              <a:t>문장 행렬에 가중치 행렬을 곱</a:t>
            </a:r>
            <a:r>
              <a:rPr lang="ko-KR" altLang="en-US"/>
              <a:t>하여 </a:t>
            </a:r>
            <a:r>
              <a:rPr lang="ko-KR" altLang="en-US" b="1">
                <a:solidFill>
                  <a:srgbClr val="0000ff"/>
                </a:solidFill>
              </a:rPr>
              <a:t>Q, K, V 행렬을 구합니다.</a:t>
            </a:r>
            <a:endParaRPr lang="ko-KR" alt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4556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6221636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Scaled Dot-Product Attention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8" y="1600200"/>
            <a:ext cx="5383237" cy="2056552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p>
            <a:pPr marL="0" lvl="0" indent="0">
              <a:buNone/>
              <a:defRPr/>
            </a:pPr>
            <a:r>
              <a:rPr lang="en-US" altLang="ko-KR" sz="2100"/>
              <a:t>Q.)</a:t>
            </a:r>
            <a:r>
              <a:rPr lang="ko-KR" altLang="en-US" sz="2100" b="1">
                <a:solidFill>
                  <a:srgbClr val="0000ff"/>
                </a:solidFill>
              </a:rPr>
              <a:t>행렬 연산</a:t>
            </a:r>
            <a:r>
              <a:rPr lang="ko-KR" altLang="en-US" sz="2100"/>
              <a:t>을 통해 </a:t>
            </a:r>
            <a:r>
              <a:rPr lang="ko-KR" altLang="en-US" sz="2100" b="1">
                <a:solidFill>
                  <a:srgbClr val="0000ff"/>
                </a:solidFill>
              </a:rPr>
              <a:t>어텐션 스코어 구하는 법</a:t>
            </a:r>
            <a:r>
              <a:rPr lang="ko-KR" altLang="en-US" sz="2100"/>
              <a:t>은</a:t>
            </a:r>
            <a:r>
              <a:rPr lang="en-US" altLang="ko-KR" sz="2100"/>
              <a:t>?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A.)</a:t>
            </a:r>
            <a:r>
              <a:rPr lang="ko-KR" altLang="en-US" sz="2100" b="1">
                <a:solidFill>
                  <a:srgbClr val="0000ff"/>
                </a:solidFill>
              </a:rPr>
              <a:t>Q 행렬에 전치한 K 행렬과 곱</a:t>
            </a:r>
            <a:r>
              <a:rPr lang="ko-KR" altLang="en-US" sz="2100"/>
              <a:t>한다</a:t>
            </a:r>
            <a:r>
              <a:rPr lang="en-US" altLang="ko-KR" sz="2100"/>
              <a:t>!</a:t>
            </a:r>
            <a:endParaRPr lang="ko-KR" altLang="en-US" sz="2100"/>
          </a:p>
          <a:p>
            <a:pPr marL="0" lvl="0" indent="0">
              <a:buNone/>
              <a:defRPr/>
            </a:pP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이렇게 되면 각각의 단어의 Q, K 벡터의 내적이 각 행렬의 원소가 되는 행렬이 결과로 나온다</a:t>
            </a:r>
            <a:r>
              <a:rPr lang="en-US" altLang="ko-KR" sz="2100"/>
              <a:t>.</a:t>
            </a:r>
            <a:endParaRPr lang="en-US" altLang="ko-KR" sz="210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10974361" cy="2196000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Q) </a:t>
            </a:r>
            <a:r>
              <a:rPr lang="ko-KR" altLang="en-US"/>
              <a:t>위 </a:t>
            </a:r>
            <a:r>
              <a:rPr lang="ko-KR" altLang="en-US" b="1">
                <a:solidFill>
                  <a:srgbClr val="0000ff"/>
                </a:solidFill>
              </a:rPr>
              <a:t>초록색 행렬이 의미</a:t>
            </a:r>
            <a:r>
              <a:rPr lang="ko-KR" altLang="en-US"/>
              <a:t>하는 값은</a:t>
            </a:r>
            <a:r>
              <a:rPr lang="en-US" altLang="ko-KR"/>
              <a:t>?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A) </a:t>
            </a:r>
            <a:r>
              <a:rPr lang="ko-KR" altLang="en-US" b="1" u="sng">
                <a:solidFill>
                  <a:srgbClr val="0000ff"/>
                </a:solidFill>
              </a:rPr>
              <a:t>각 </a:t>
            </a:r>
            <a:r>
              <a:rPr lang="en-US" altLang="ko-KR" b="1" u="sng">
                <a:solidFill>
                  <a:srgbClr val="0000ff"/>
                </a:solidFill>
              </a:rPr>
              <a:t>Q</a:t>
            </a:r>
            <a:r>
              <a:rPr lang="ko-KR" altLang="en-US" b="1" u="sng">
                <a:solidFill>
                  <a:srgbClr val="0000ff"/>
                </a:solidFill>
              </a:rPr>
              <a:t>행렬과 </a:t>
            </a:r>
            <a:r>
              <a:rPr lang="en-US" altLang="ko-KR" b="1" u="sng">
                <a:solidFill>
                  <a:srgbClr val="0000ff"/>
                </a:solidFill>
              </a:rPr>
              <a:t>K</a:t>
            </a:r>
            <a:r>
              <a:rPr lang="ko-KR" altLang="en-US" b="1" u="sng">
                <a:solidFill>
                  <a:srgbClr val="0000ff"/>
                </a:solidFill>
              </a:rPr>
              <a:t>행렬의 벡터의 내적값</a:t>
            </a:r>
            <a:r>
              <a:rPr lang="en-US" altLang="ko-KR" b="1" u="sng">
                <a:solidFill>
                  <a:srgbClr val="0000ff"/>
                </a:solidFill>
              </a:rPr>
              <a:t>!</a:t>
            </a:r>
            <a:endParaRPr lang="en-US" altLang="ko-KR" b="1" u="sng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endParaRPr lang="ko-KR" altLang="en-US" b="1" u="sng"/>
          </a:p>
          <a:p>
            <a:pPr marL="0" lvl="0" indent="0">
              <a:buNone/>
              <a:defRPr/>
            </a:pP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각 단어 벡터의 유사도가 모두 기록된 </a:t>
            </a:r>
            <a:r>
              <a:rPr lang="ko-KR" altLang="en-US" b="1" u="sng">
                <a:solidFill>
                  <a:srgbClr val="0000ff"/>
                </a:solidFill>
              </a:rPr>
              <a:t>유사도 행렬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38864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6222998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Scaled Dot-Product Attention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684301" y="1718945"/>
            <a:ext cx="5235393" cy="1958509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1700"/>
              <a:t>이 유사도 값을 스케일링 해주기 위해 행렬 전체를 특정 값으로 나눕니다</a:t>
            </a:r>
            <a:r>
              <a:rPr lang="en-US" altLang="ko-KR" sz="1700"/>
              <a:t>.</a:t>
            </a:r>
            <a:r>
              <a:rPr lang="ko-KR" altLang="en-US" sz="1700"/>
              <a:t> </a:t>
            </a:r>
            <a:endParaRPr lang="ko-KR" altLang="en-US" sz="1700"/>
          </a:p>
          <a:p>
            <a:pPr marL="0" lvl="0" indent="0">
              <a:buNone/>
              <a:defRPr/>
            </a:pPr>
            <a:r>
              <a:rPr lang="ko-KR" altLang="en-US" sz="1700"/>
              <a:t>이건 유사도를 0~1 사이의 값으로 </a:t>
            </a:r>
            <a:r>
              <a:rPr lang="ko-KR" altLang="en-US" sz="1700" b="1" u="sng">
                <a:solidFill>
                  <a:srgbClr val="0000ff"/>
                </a:solidFill>
              </a:rPr>
              <a:t>Normalize 해주기 위함</a:t>
            </a:r>
            <a:r>
              <a:rPr lang="ko-KR" altLang="en-US" sz="1700"/>
              <a:t>으로 </a:t>
            </a:r>
            <a:r>
              <a:rPr lang="ko-KR" altLang="en-US" sz="1700" b="1">
                <a:solidFill>
                  <a:srgbClr val="0000ff"/>
                </a:solidFill>
              </a:rPr>
              <a:t>softmax 함수를 사용</a:t>
            </a:r>
            <a:r>
              <a:rPr lang="ko-KR" altLang="en-US" sz="1700"/>
              <a:t>한 것입니다</a:t>
            </a:r>
            <a:r>
              <a:rPr lang="en-US" altLang="ko-KR" sz="1700"/>
              <a:t>.</a:t>
            </a:r>
            <a:endParaRPr lang="en-US" altLang="ko-KR" sz="1700"/>
          </a:p>
          <a:p>
            <a:pPr marL="0" lvl="0" indent="0">
              <a:buNone/>
              <a:defRPr/>
            </a:pP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여기에 </a:t>
            </a:r>
            <a:r>
              <a:rPr lang="en-US" altLang="ko-KR" sz="1700" b="1">
                <a:solidFill>
                  <a:srgbClr val="0000ff"/>
                </a:solidFill>
              </a:rPr>
              <a:t>문장 행렬 V와 곱</a:t>
            </a:r>
            <a:r>
              <a:rPr lang="en-US" altLang="ko-KR" sz="1700"/>
              <a:t>하면 </a:t>
            </a:r>
            <a:r>
              <a:rPr lang="en-US" altLang="ko-KR" sz="1700" b="1" u="sng">
                <a:solidFill>
                  <a:srgbClr val="0000ff"/>
                </a:solidFill>
              </a:rPr>
              <a:t>어텐션 값(Attention Value)</a:t>
            </a:r>
            <a:r>
              <a:rPr lang="en-US" altLang="ko-KR" sz="1700"/>
              <a:t>를 얻습니다.</a:t>
            </a:r>
            <a:endParaRPr lang="en-US" altLang="ko-KR" sz="1700"/>
          </a:p>
        </p:txBody>
      </p:sp>
      <p:pic>
        <p:nvPicPr>
          <p:cNvPr id="5" name=""/>
          <p:cNvPicPr>
            <a:picLocks noGrp="1" noChangeAspect="1"/>
          </p:cNvPicPr>
          <p:nvPr>
            <p:ph sz="quarter" idx="3"/>
          </p:nvPr>
        </p:nvPicPr>
        <p:blipFill rotWithShape="1">
          <a:blip r:embed="rId3"/>
          <a:stretch>
            <a:fillRect/>
          </a:stretch>
        </p:blipFill>
        <p:spPr>
          <a:xfrm>
            <a:off x="684302" y="3984220"/>
            <a:ext cx="5235393" cy="1856581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1900" b="1">
                <a:solidFill>
                  <a:srgbClr val="0000ff"/>
                </a:solidFill>
              </a:rPr>
              <a:t>내적(dot product)</a:t>
            </a:r>
            <a:r>
              <a:rPr lang="ko-KR" altLang="en-US" sz="1900"/>
              <a:t>을 통해 </a:t>
            </a:r>
            <a:r>
              <a:rPr lang="ko-KR" altLang="en-US" sz="1900" b="1">
                <a:solidFill>
                  <a:srgbClr val="0000ff"/>
                </a:solidFill>
              </a:rPr>
              <a:t>단어 벡터 간</a:t>
            </a:r>
            <a:r>
              <a:rPr lang="ko-KR" altLang="en-US" sz="1900"/>
              <a:t> </a:t>
            </a:r>
            <a:r>
              <a:rPr lang="ko-KR" altLang="en-US" sz="1900" b="1" u="sng">
                <a:solidFill>
                  <a:srgbClr val="0000ff"/>
                </a:solidFill>
              </a:rPr>
              <a:t>유사도</a:t>
            </a:r>
            <a:r>
              <a:rPr lang="ko-KR" altLang="en-US" sz="1900"/>
              <a:t>를 구한 후에, </a:t>
            </a:r>
            <a:r>
              <a:rPr lang="ko-KR" altLang="en-US" sz="1900" b="1" u="sng">
                <a:solidFill>
                  <a:srgbClr val="0000ff"/>
                </a:solidFill>
              </a:rPr>
              <a:t>특정 값을 분모로 나눠주는 방식</a:t>
            </a:r>
            <a:r>
              <a:rPr lang="ko-KR" altLang="en-US" sz="1900"/>
              <a:t>으로 </a:t>
            </a:r>
            <a:r>
              <a:rPr lang="ko-KR" altLang="en-US" sz="1900" b="1">
                <a:solidFill>
                  <a:srgbClr val="0000ff"/>
                </a:solidFill>
              </a:rPr>
              <a:t>Q와 K의 유사도를 구하였다</a:t>
            </a:r>
            <a:r>
              <a:rPr lang="ko-KR" altLang="en-US" sz="1900"/>
              <a:t>고 하여 </a:t>
            </a:r>
            <a:r>
              <a:rPr lang="ko-KR" altLang="en-US" sz="1900" b="1" u="sng">
                <a:solidFill>
                  <a:srgbClr val="800080"/>
                </a:solidFill>
              </a:rPr>
              <a:t>스케일드 닷 프로덕트 어텐션(Scaled Dot Product Attention)</a:t>
            </a:r>
            <a:r>
              <a:rPr lang="ko-KR" altLang="en-US" sz="1900"/>
              <a:t> 이라고 합니다.</a:t>
            </a:r>
            <a:endParaRPr lang="ko-KR" altLang="en-US" sz="190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848</ep:Words>
  <ep:PresentationFormat>화면 슬라이드 쇼(4:3)</ep:PresentationFormat>
  <ep:Paragraphs>102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Attention Is All You Need</vt:lpstr>
      <vt:lpstr>미리 사전 말씀</vt:lpstr>
      <vt:lpstr>Introduction</vt:lpstr>
      <vt:lpstr>Background</vt:lpstr>
      <vt:lpstr>Q.기존 모델은 왜 병럴처리가 어렵고 계산 복잡성이 높아?</vt:lpstr>
      <vt:lpstr>Model Architecture</vt:lpstr>
      <vt:lpstr>Scaled Dot-Product Attention</vt:lpstr>
      <vt:lpstr>Scaled Dot-Product Attention</vt:lpstr>
      <vt:lpstr>Scaled Dot-Product Attention</vt:lpstr>
      <vt:lpstr>Multi-Head Attention</vt:lpstr>
      <vt:lpstr>Multi-Head Attention</vt:lpstr>
      <vt:lpstr>Multi-Head Attention</vt:lpstr>
      <vt:lpstr>Position-wise Feed-Forward Networks</vt:lpstr>
      <vt:lpstr>Positional Encoding</vt:lpstr>
      <vt:lpstr>Positional Encoding</vt:lpstr>
      <vt:lpstr>해당 PPT에 쓰인 자료들의 출처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2023-10-22T12:30:59.175</dcterms:created>
  <dc:creator>Samsung</dc:creator>
  <cp:lastModifiedBy>Samsung</cp:lastModifiedBy>
  <dcterms:modified xsi:type="dcterms:W3CDTF">2023-11-05T14:01:31.688</dcterms:modified>
  <cp:revision>47</cp:revision>
  <dc:title>Attention Is All You Need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