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62" r:id="rId5"/>
    <p:sldId id="258" r:id="rId6"/>
    <p:sldId id="259" r:id="rId7"/>
    <p:sldId id="260" r:id="rId8"/>
    <p:sldId id="263" r:id="rId9"/>
    <p:sldId id="261" r:id="rId10"/>
    <p:sldId id="286" r:id="rId11"/>
    <p:sldId id="273" r:id="rId12"/>
    <p:sldId id="274" r:id="rId13"/>
    <p:sldId id="287" r:id="rId14"/>
    <p:sldId id="289" r:id="rId15"/>
    <p:sldId id="290" r:id="rId16"/>
    <p:sldId id="294" r:id="rId17"/>
    <p:sldId id="296" r:id="rId18"/>
    <p:sldId id="284" r:id="rId19"/>
    <p:sldId id="291" r:id="rId20"/>
    <p:sldId id="293" r:id="rId21"/>
    <p:sldId id="295" r:id="rId22"/>
    <p:sldId id="297" r:id="rId23"/>
    <p:sldId id="298" r:id="rId24"/>
    <p:sldId id="299" r:id="rId25"/>
    <p:sldId id="300" r:id="rId26"/>
    <p:sldId id="301" r:id="rId27"/>
    <p:sldId id="303" r:id="rId28"/>
    <p:sldId id="302" r:id="rId29"/>
    <p:sldId id="306" r:id="rId30"/>
    <p:sldId id="30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829CE-B23F-158A-CA3B-3C3BEDA1F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1CBF9C-03DB-7227-B0A8-4F1AC1AF0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5674BE-B752-8DD7-935D-49A3D9B9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D83E-ACE1-487B-A5A9-3D7C733946EF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2D363D-4D37-FEC2-9D48-3C5D4860C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5BC764-682F-A9B9-2268-52ADF6723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77F56-5422-4F60-984D-E3EC6B879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566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6D2B3-BFAF-73AC-A344-47421390C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39FBDD-D047-4E41-9573-CC49721CD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25542B-DAB1-3A91-F284-ED40192E0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D83E-ACE1-487B-A5A9-3D7C733946EF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B7D550-2DE0-EAF2-0B33-654967E8D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21E9F-44AD-44EF-3C2B-D85495F5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77F56-5422-4F60-984D-E3EC6B879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58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DAA9EA-B3CA-4A67-204C-7D2040625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5860A0-4C14-7A61-5D0E-F74582D88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EA14A1-6C69-9A08-FAFD-898E8A89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D83E-ACE1-487B-A5A9-3D7C733946EF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4EA7E9-A58E-D683-4303-3ABB21566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A68EE-0666-E549-F4AF-F0C11945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77F56-5422-4F60-984D-E3EC6B879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180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B4A00-1627-D8CA-0EB4-0EDE2E722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B96C28-9965-5299-383E-5ABF5515F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BBFB4C-D81E-E7DC-9632-C0B4BF1BD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D83E-ACE1-487B-A5A9-3D7C733946EF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B8EB0A-FB5D-0C1A-75F2-15713F69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A77858-3C48-11BC-4183-B23379A4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77F56-5422-4F60-984D-E3EC6B879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56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FE4527-C40D-1D73-75EA-4AF75B3E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4993AA-8D93-500D-8AB0-C92229732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2B5C80-FD8E-B8A5-D85A-B7574E5B6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D83E-ACE1-487B-A5A9-3D7C733946EF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17164E-8F34-B675-3137-17F8A5737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910BCA-D4AC-7F0D-4164-8803BD0A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77F56-5422-4F60-984D-E3EC6B879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543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BD4BE-D9FD-C7BB-A8FA-F07B2951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CCA52E-0ECB-32AE-CA12-0EF908027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A7DB92-28B5-3BFF-3BFB-3D225BEBC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4F9889-C883-52F8-95DB-829C9247F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D83E-ACE1-487B-A5A9-3D7C733946EF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50DAB0-4FBB-A7C4-ACD4-7AD714F7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E48D2D-62D9-549E-5CB9-9D13679A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77F56-5422-4F60-984D-E3EC6B879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92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004C7-19E3-136C-85FD-AA2961F7C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FADE55-D2CD-D7B3-7F25-780DBEFD7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2F8D9D-7F91-9E63-6737-09222AB8F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4606B5-F2C4-8589-6A6C-6A0844AF5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053B36-C073-879D-BCE6-B50C0AAD9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DC54AD-71BB-5A5A-A96D-B98FE5710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D83E-ACE1-487B-A5A9-3D7C733946EF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50D5A9-8C0E-81FA-E3BC-A5680D1A2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0778F0-259F-54CD-5419-0E9DF492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77F56-5422-4F60-984D-E3EC6B879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65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963BF-E08B-C80E-1BA5-76CC76E8A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700833-9CD1-AA0A-43F3-8C36AB15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D83E-ACE1-487B-A5A9-3D7C733946EF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3E7BB3-4453-654A-A796-74DBE96F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0BC5EF-4CC4-A623-AC29-FB01297EB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77F56-5422-4F60-984D-E3EC6B879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80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99DA6C-6681-0190-0938-EB7233C45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D83E-ACE1-487B-A5A9-3D7C733946EF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809D3C-DDC8-7008-FC76-1411B915F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47C8CC-1D23-2DB2-8244-28E698D3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77F56-5422-4F60-984D-E3EC6B879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62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C22A7-6B82-70A5-B13E-148BE524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F0A162-C47C-E25B-026E-2042D1511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A07815-28A7-1D98-A6F8-8AD3B0E05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29C00C-5760-4306-4860-288B0508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D83E-ACE1-487B-A5A9-3D7C733946EF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7CCC8D-A2C5-B755-F67F-C361050C8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324A1C-AF12-39E2-55C3-8D0BF0B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77F56-5422-4F60-984D-E3EC6B879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665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F84CA-8A09-38CF-4D4A-54ECD7996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E949C0-0F36-80A5-B6E8-B0AEC9940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26CE97-01D8-8350-DCD1-CB7453F87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00848E-D319-EBA5-E520-B53D26D05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DD83E-ACE1-487B-A5A9-3D7C733946EF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6E1919-8702-B846-ED6E-00B9AB23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A557D4-00E2-285D-1C6D-B0EA65324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77F56-5422-4F60-984D-E3EC6B879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8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4FF83A-9B3E-725A-86FA-7137C8B08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15293E-0BF3-9DE2-3FCD-EE4C58983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D023A-3979-D6C5-A044-462EE8BB96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DD83E-ACE1-487B-A5A9-3D7C733946EF}" type="datetimeFigureOut">
              <a:rPr lang="ko-KR" altLang="en-US" smtClean="0"/>
              <a:t>2022-07-26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F43349-F272-3DB7-C04B-8A2B005BE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603F7F-C179-8DBF-311F-B6B27686D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377F56-5422-4F60-984D-E3EC6B8796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2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2FB7C-E5F8-5E82-6B08-1F5D42F165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Black-Box Attack and</a:t>
            </a:r>
            <a:br>
              <a:rPr lang="en-US" altLang="ko-KR" dirty="0"/>
            </a:br>
            <a:r>
              <a:rPr lang="en-US" altLang="ko-KR" dirty="0"/>
              <a:t>Transfer-Based Method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D13EA2-1DD6-8DA3-913E-3E611E7242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Kim Seung Hwan (overnap@khu.ac.kr)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1875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68686-630F-8AF3-7B60-9EF23E8A5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Adversarial Transferability (recall)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C76C1-F875-2C86-7653-C23E7DD4D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property of adversarial examples that can be used in one model for another is called Adversarial Transferability</a:t>
            </a:r>
          </a:p>
          <a:p>
            <a:r>
              <a:rPr lang="en-US" altLang="ko-KR" dirty="0"/>
              <a:t>Use 10% subset of ImageNet 2012 valid set perturbated in pretrained ResNet50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5612CC-A9DF-033E-F02F-713C9F644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8521" y="3429000"/>
            <a:ext cx="3155279" cy="316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81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8D3F8-3CD7-9BB3-1461-04EAC96D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Transfer-based 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1D433-5C59-B980-5BD1-2C38EEF39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Assume that this adversarial transferability works well</a:t>
            </a:r>
          </a:p>
          <a:p>
            <a:r>
              <a:rPr lang="en-US" altLang="ko-KR" dirty="0"/>
              <a:t>Just by training the substitute model well and using white-box methods, we can make adversarial examples</a:t>
            </a:r>
          </a:p>
          <a:p>
            <a:r>
              <a:rPr lang="en-US" altLang="ko-KR" dirty="0"/>
              <a:t>But also assume that:</a:t>
            </a:r>
          </a:p>
          <a:p>
            <a:r>
              <a:rPr lang="en-US" altLang="ko-KR" dirty="0"/>
              <a:t>We do not have the training set</a:t>
            </a:r>
          </a:p>
          <a:p>
            <a:r>
              <a:rPr lang="en-US" altLang="ko-KR" dirty="0"/>
              <a:t>We do not know the architecture of the target model</a:t>
            </a:r>
          </a:p>
          <a:p>
            <a:r>
              <a:rPr lang="en-US" altLang="ko-KR" dirty="0"/>
              <a:t>And we only know predicted labels, not probabilities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9601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8D3F8-3CD7-9BB3-1461-04EAC96D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Transfer-based Methods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1D433-5C59-B980-5BD1-2C38EEF39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 through this challenging situation with the method introduced in “Practical Black-Box Attacks against Machine Learning” (</a:t>
            </a:r>
            <a:r>
              <a:rPr lang="en-US" altLang="ko-KR" dirty="0" err="1"/>
              <a:t>Papernot</a:t>
            </a:r>
            <a:r>
              <a:rPr lang="en-US" altLang="ko-KR" dirty="0"/>
              <a:t> et al.)</a:t>
            </a:r>
          </a:p>
          <a:p>
            <a:r>
              <a:rPr lang="en-US" altLang="ko-KR" dirty="0"/>
              <a:t>And look at some interesting results about adversarial transferability introduced in the paper</a:t>
            </a:r>
          </a:p>
        </p:txBody>
      </p:sp>
    </p:spTree>
    <p:extLst>
      <p:ext uri="{BB962C8B-B14F-4D97-AF65-F5344CB8AC3E}">
        <p14:creationId xmlns:p14="http://schemas.microsoft.com/office/powerpoint/2010/main" val="3586270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8D3F8-3CD7-9BB3-1461-04EAC96D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Substitute Training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1D433-5C59-B980-5BD1-2C38EEF39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Authors introduce attack in five stages:</a:t>
            </a:r>
          </a:p>
          <a:p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(1) Initial Collection</a:t>
            </a:r>
          </a:p>
          <a:p>
            <a:pPr marL="457200" lvl="1" indent="0">
              <a:buNone/>
            </a:pPr>
            <a:r>
              <a:rPr lang="en-US" altLang="ko-KR" dirty="0"/>
              <a:t>(2) Architecture Selection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Substitute Training:</a:t>
            </a:r>
          </a:p>
          <a:p>
            <a:pPr marL="457200" lvl="1" indent="0">
              <a:buNone/>
            </a:pPr>
            <a:r>
              <a:rPr lang="en-US" altLang="ko-KR" dirty="0"/>
              <a:t>(3) Labeling</a:t>
            </a:r>
          </a:p>
          <a:p>
            <a:pPr marL="457200" lvl="1" indent="0">
              <a:buNone/>
            </a:pPr>
            <a:r>
              <a:rPr lang="en-US" altLang="ko-KR" dirty="0"/>
              <a:t>(4) Training</a:t>
            </a:r>
          </a:p>
          <a:p>
            <a:pPr marL="457200" lvl="1" indent="0">
              <a:buNone/>
            </a:pPr>
            <a:r>
              <a:rPr lang="en-US" altLang="ko-KR" dirty="0"/>
              <a:t>(5) Augmentation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8026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8D3F8-3CD7-9BB3-1461-04EAC96D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Substitute Training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1D433-5C59-B980-5BD1-2C38EEF39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Substitute training </a:t>
            </a: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5803B9-993B-5288-C6AA-7B2482D50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11" y="2688617"/>
            <a:ext cx="10898777" cy="362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04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8D3F8-3CD7-9BB3-1461-04EAC96D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Jacobian-based Augmentation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1D433-5C59-B980-5BD1-2C38EEF39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Assume that we have only 10 images as initial data </a:t>
            </a:r>
          </a:p>
          <a:p>
            <a:r>
              <a:rPr lang="en-US" altLang="ko-KR" dirty="0"/>
              <a:t>Surely we need more images to train the model</a:t>
            </a:r>
          </a:p>
          <a:p>
            <a:r>
              <a:rPr lang="en-US" altLang="ko-KR" dirty="0"/>
              <a:t>Authors argue that it is natural to need more data on where the output of the model vary</a:t>
            </a:r>
          </a:p>
        </p:txBody>
      </p:sp>
    </p:spTree>
    <p:extLst>
      <p:ext uri="{BB962C8B-B14F-4D97-AF65-F5344CB8AC3E}">
        <p14:creationId xmlns:p14="http://schemas.microsoft.com/office/powerpoint/2010/main" val="1379948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8D3F8-3CD7-9BB3-1461-04EAC96D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Jacobian-based Augmentation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1D433-5C59-B980-5BD1-2C38EEF39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So for the input    , Jacobian     , and the output       ,</a:t>
            </a:r>
          </a:p>
          <a:p>
            <a:r>
              <a:rPr lang="en-US" altLang="ko-KR" dirty="0"/>
              <a:t>Authors propose Jacobian-based heuristic augmentation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This aims to mimic the decision boundary of the target model, not to improve the accuracy of the substitute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18E021-66B7-6278-87B7-C4B0F4109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442" y="1787115"/>
            <a:ext cx="414358" cy="5212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DCB326-DB88-EE6E-5204-E067D4729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894" y="3183688"/>
            <a:ext cx="3396212" cy="8176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495E3F8-9C83-FEA2-8AC8-C64656B2A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0205" y="1861174"/>
            <a:ext cx="469646" cy="4467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3DEC84C-616F-CCE9-61B9-9DE1925067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5421" y="1810019"/>
            <a:ext cx="716779" cy="49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51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8D3F8-3CD7-9BB3-1461-04EAC96D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FGSM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1D433-5C59-B980-5BD1-2C38EEF39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After the substitute is well-trained, white-box methods such as FGSM are used</a:t>
            </a:r>
          </a:p>
          <a:p>
            <a:r>
              <a:rPr lang="en-US" altLang="ko-KR" dirty="0"/>
              <a:t>It produces good results (e.g. more than 90% error for MNIST)</a:t>
            </a:r>
          </a:p>
        </p:txBody>
      </p:sp>
    </p:spTree>
    <p:extLst>
      <p:ext uri="{BB962C8B-B14F-4D97-AF65-F5344CB8AC3E}">
        <p14:creationId xmlns:p14="http://schemas.microsoft.com/office/powerpoint/2010/main" val="3113859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68686-630F-8AF3-7B60-9EF23E8A5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FGSM (recall)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C76C1-F875-2C86-7653-C23E7DD4D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Assume that the cost function is linear around the current theta</a:t>
            </a:r>
          </a:p>
          <a:p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perturbation</a:t>
            </a:r>
            <a:r>
              <a:rPr lang="ko-KR" altLang="en-US" dirty="0"/>
              <a:t> </a:t>
            </a:r>
            <a:r>
              <a:rPr lang="en-US" altLang="ko-KR" dirty="0"/>
              <a:t>can</a:t>
            </a:r>
            <a:r>
              <a:rPr lang="ko-KR" altLang="en-US" dirty="0"/>
              <a:t> </a:t>
            </a:r>
            <a:r>
              <a:rPr lang="en-US" altLang="ko-KR" dirty="0"/>
              <a:t>be</a:t>
            </a:r>
            <a:r>
              <a:rPr lang="ko-KR" altLang="en-US" dirty="0"/>
              <a:t> </a:t>
            </a:r>
            <a:r>
              <a:rPr lang="en-US" altLang="ko-KR" dirty="0"/>
              <a:t>optimized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the</a:t>
            </a:r>
            <a:r>
              <a:rPr lang="ko-KR" altLang="en-US" dirty="0"/>
              <a:t> </a:t>
            </a:r>
            <a:r>
              <a:rPr lang="en-US" altLang="ko-KR" dirty="0"/>
              <a:t>same</a:t>
            </a:r>
            <a:r>
              <a:rPr lang="ko-KR" altLang="en-US" dirty="0"/>
              <a:t> </a:t>
            </a:r>
            <a:r>
              <a:rPr lang="en-US" altLang="ko-KR" dirty="0"/>
              <a:t>way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nonlinear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447C6B-38A6-1EE0-969F-CC2A6472A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023" y="3639293"/>
            <a:ext cx="4867954" cy="7240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BAC4540-1582-11AC-4B22-B0DE8CEF0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9977" y="4239491"/>
            <a:ext cx="3270044" cy="232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945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8D3F8-3CD7-9BB3-1461-04EAC96D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In The Paper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1D433-5C59-B980-5BD1-2C38EEF39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distribution from which you collect the initial data does not matter much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E572F0-F2BB-8D6F-7F12-77CA67459F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427"/>
          <a:stretch/>
        </p:blipFill>
        <p:spPr>
          <a:xfrm>
            <a:off x="1248074" y="3455194"/>
            <a:ext cx="3472853" cy="7971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77993E5-5D7F-22FB-3B42-2B5CDDFC92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73"/>
          <a:stretch/>
        </p:blipFill>
        <p:spPr>
          <a:xfrm>
            <a:off x="1315206" y="4256701"/>
            <a:ext cx="3532721" cy="79710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FF3FCEC-C247-5530-7DC2-340943A85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536555"/>
            <a:ext cx="5988478" cy="377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1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4D8BE-FE61-FC69-6131-92F5B5DB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Adversarial Attack (recall)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9C6060-01C4-A257-37D1-2714C6B62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image with appropriate perturbation to misclassify</a:t>
            </a:r>
          </a:p>
          <a:p>
            <a:r>
              <a:rPr lang="en-US" altLang="ko-KR" dirty="0"/>
              <a:t>Using these to fool the model is called an Adversarial attack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418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8D3F8-3CD7-9BB3-1461-04EAC96D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In The Paper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1D433-5C59-B980-5BD1-2C38EEF39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distribution from which you collect the initial data does not matter much</a:t>
            </a:r>
          </a:p>
          <a:p>
            <a:r>
              <a:rPr lang="en-US" altLang="ko-KR" dirty="0"/>
              <a:t>Transferability also works well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36A8F7-7404-33C7-7123-EBB828734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5" y="3216275"/>
            <a:ext cx="61626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33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8D3F8-3CD7-9BB3-1461-04EAC96D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In The Paper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1D433-5C59-B980-5BD1-2C38EEF39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architecture of the substitute does not matter much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586A20D-091A-9989-C8AF-004F08AB0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442" y="2539896"/>
            <a:ext cx="7821116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40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8D3F8-3CD7-9BB3-1461-04EAC96D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In The Paper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1D433-5C59-B980-5BD1-2C38EEF39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architecture of the substitute does not matter much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00AEF8-D6D7-ADC8-6F76-5C01D5F90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613" y="2531767"/>
            <a:ext cx="8090773" cy="396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98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8D3F8-3CD7-9BB3-1461-04EAC96D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Discussion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1D433-5C59-B980-5BD1-2C38EEF39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architecture of the substitute does not matter much</a:t>
            </a:r>
          </a:p>
          <a:p>
            <a:r>
              <a:rPr lang="en-US" altLang="ko-KR" dirty="0"/>
              <a:t>This means that the attack are not model dependent</a:t>
            </a:r>
          </a:p>
          <a:p>
            <a:r>
              <a:rPr lang="en-US" altLang="ko-KR" dirty="0"/>
              <a:t>I think that the vulnerability of DNN models is due to the dataset itself, contrary to the impression that it is a problem with the structure of the model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3337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8D3F8-3CD7-9BB3-1461-04EAC96D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Discussion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1D433-5C59-B980-5BD1-2C38EEF39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But then why are the handcrafted MNIST experiment results so good?</a:t>
            </a:r>
          </a:p>
          <a:p>
            <a:r>
              <a:rPr lang="en-US" altLang="ko-KR" dirty="0"/>
              <a:t>This is obviously a different distribution from original MNIST</a:t>
            </a:r>
          </a:p>
          <a:p>
            <a:r>
              <a:rPr lang="en-US" altLang="ko-KR" dirty="0"/>
              <a:t>This seems to be possible because the dimensions of MNIST are sufficiently small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3F8569-66E6-C6A5-949F-184A19E154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427"/>
          <a:stretch/>
        </p:blipFill>
        <p:spPr>
          <a:xfrm>
            <a:off x="1754260" y="4381669"/>
            <a:ext cx="3472853" cy="7971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0E60ECA-23A5-2352-07F4-D20FDFF5A6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73"/>
          <a:stretch/>
        </p:blipFill>
        <p:spPr>
          <a:xfrm>
            <a:off x="1821392" y="5183176"/>
            <a:ext cx="3532721" cy="797108"/>
          </a:xfrm>
          <a:prstGeom prst="rect">
            <a:avLst/>
          </a:prstGeom>
        </p:spPr>
      </p:pic>
      <p:pic>
        <p:nvPicPr>
          <p:cNvPr id="1028" name="Picture 4" descr="mnist | TensorFlow Datasets">
            <a:extLst>
              <a:ext uri="{FF2B5EF4-FFF2-40B4-BE49-F238E27FC236}">
                <a16:creationId xmlns:a16="http://schemas.microsoft.com/office/drawing/2014/main" id="{4A32EB57-FADF-0305-0F99-41E7EC754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320" y="3708117"/>
            <a:ext cx="2941320" cy="294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340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8D3F8-3CD7-9BB3-1461-04EAC96D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Discussion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1D433-5C59-B980-5BD1-2C38EEF39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 think the substitute will need more samples in the opposite direction of the Jacobian – the near of the decision boundary</a:t>
            </a:r>
          </a:p>
          <a:p>
            <a:r>
              <a:rPr lang="en-US" altLang="ko-KR" dirty="0"/>
              <a:t>However, when trained with augmented samples in the direction of the Jacobian, good results are obtained</a:t>
            </a:r>
          </a:p>
          <a:p>
            <a:r>
              <a:rPr lang="en-US" altLang="ko-KR" dirty="0"/>
              <a:t>This seems to be due to the very small number of initial data (only 10-100 samples)</a:t>
            </a:r>
          </a:p>
        </p:txBody>
      </p:sp>
    </p:spTree>
    <p:extLst>
      <p:ext uri="{BB962C8B-B14F-4D97-AF65-F5344CB8AC3E}">
        <p14:creationId xmlns:p14="http://schemas.microsoft.com/office/powerpoint/2010/main" val="2686532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8D3F8-3CD7-9BB3-1461-04EAC96D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Discussion 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1D433-5C59-B980-5BD1-2C38EEF39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Authors explain that switching the lambda(a Jacobian multiplied constant) between + and - yields better results, because it causes an out of distribution when only + are used</a:t>
            </a:r>
          </a:p>
          <a:p>
            <a:r>
              <a:rPr lang="en-US" altLang="ko-KR" dirty="0"/>
              <a:t>I think this is because, as mentioned earlier, the data in opposite direction is the data near the decision boundary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CA554F-D122-0F20-BC37-4B6800FAD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250" y="4101380"/>
            <a:ext cx="4716550" cy="245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9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8D3F8-3CD7-9BB3-1461-04EAC96D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Discussion 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1D433-5C59-B980-5BD1-2C38EEF39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It seems that a transfer-based targeted attack is possible if the targeted attack method is used instead of FGSM</a:t>
            </a:r>
          </a:p>
          <a:p>
            <a:r>
              <a:rPr lang="en-US" altLang="ko-KR" dirty="0"/>
              <a:t>But it is known that it does not transfer well</a:t>
            </a:r>
          </a:p>
          <a:p>
            <a:r>
              <a:rPr lang="en-US" altLang="ko-KR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47430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8D3F8-3CD7-9BB3-1461-04EAC96D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1D433-5C59-B980-5BD1-2C38EEF39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Only the output label of the target model can generate a substitute model</a:t>
            </a:r>
          </a:p>
          <a:p>
            <a:r>
              <a:rPr lang="en-US" altLang="ko-KR" dirty="0"/>
              <a:t>Proposed a Jacobian-based augmentation for the training for the substitute</a:t>
            </a:r>
          </a:p>
          <a:p>
            <a:r>
              <a:rPr lang="en-US" altLang="ko-KR" dirty="0"/>
              <a:t>The substitute makes it easy to create adversarial examples</a:t>
            </a:r>
          </a:p>
          <a:p>
            <a:r>
              <a:rPr lang="en-US" altLang="ko-KR" dirty="0"/>
              <a:t>It has been shown that a black-box attack is feasible for actual services (e.g. Amazon and Google)</a:t>
            </a:r>
          </a:p>
        </p:txBody>
      </p:sp>
    </p:spTree>
    <p:extLst>
      <p:ext uri="{BB962C8B-B14F-4D97-AF65-F5344CB8AC3E}">
        <p14:creationId xmlns:p14="http://schemas.microsoft.com/office/powerpoint/2010/main" val="1244301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8D3F8-3CD7-9BB3-1461-04EAC96D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Further Study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91D433-5C59-B980-5BD1-2C38EEF39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Transfer-based targeted attack</a:t>
            </a:r>
          </a:p>
          <a:p>
            <a:r>
              <a:rPr lang="en-US" altLang="ko-KR" dirty="0"/>
              <a:t>Clearly understand the role of Jacobian-based augment</a:t>
            </a:r>
          </a:p>
          <a:p>
            <a:r>
              <a:rPr lang="en-US" altLang="ko-KR" dirty="0"/>
              <a:t>How to effectively decrease the number of queries to the target model</a:t>
            </a:r>
          </a:p>
          <a:p>
            <a:r>
              <a:rPr lang="en-US" altLang="ko-KR" dirty="0"/>
              <a:t>Other types of black-box attacks (i.e. Gradient-based and Optimization-based methods)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1243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68686-630F-8AF3-7B60-9EF23E8A5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Adversarial Attack (recall)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C76C1-F875-2C86-7653-C23E7DD4D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One of the important properties of the examples is that the perturbation should NOT be identified by humans</a:t>
            </a:r>
          </a:p>
          <a:p>
            <a:r>
              <a:rPr lang="en-US" altLang="ko-KR" dirty="0"/>
              <a:t>So this is also how to make difficult samples</a:t>
            </a:r>
          </a:p>
          <a:p>
            <a:r>
              <a:rPr lang="en-US" altLang="ko-KR" dirty="0"/>
              <a:t>i.e., It can be viewed as a kind of argumentation</a:t>
            </a:r>
          </a:p>
        </p:txBody>
      </p:sp>
      <p:pic>
        <p:nvPicPr>
          <p:cNvPr id="4" name="Picture 2" descr="Adversarial Example">
            <a:extLst>
              <a:ext uri="{FF2B5EF4-FFF2-40B4-BE49-F238E27FC236}">
                <a16:creationId xmlns:a16="http://schemas.microsoft.com/office/drawing/2014/main" id="{634FB176-DD02-B7FE-B1FE-7C23DCDE5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3848450"/>
            <a:ext cx="63246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893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DFD9A-B57C-52F2-E06D-66C9E7A4E6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Thank You For Listening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F4D4D0-AA8D-0FE0-12DB-2F97D8B8A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Kim Seung Hwan (overnap@khu.ac.kr)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274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4D8BE-FE61-FC69-6131-92F5B5DB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Black-box Attack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9C6060-01C4-A257-37D1-2714C6B62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 kind of adversarial attack</a:t>
            </a:r>
          </a:p>
          <a:p>
            <a:r>
              <a:rPr lang="en-US" altLang="ko-KR" dirty="0"/>
              <a:t>Only knows the training set, the probability or logit</a:t>
            </a:r>
          </a:p>
          <a:p>
            <a:r>
              <a:rPr lang="en-US" altLang="ko-KR" dirty="0"/>
              <a:t>Or worse the predicted label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796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4D8BE-FE61-FC69-6131-92F5B5DB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Black-box Attack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9C6060-01C4-A257-37D1-2714C6B62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Of course, it is more challenging than white-box attack</a:t>
            </a:r>
          </a:p>
          <a:p>
            <a:r>
              <a:rPr lang="en-US" altLang="ko-KR" dirty="0"/>
              <a:t>It can be viewed, however, as a more realistic attack</a:t>
            </a:r>
          </a:p>
          <a:p>
            <a:r>
              <a:rPr lang="en-US" altLang="ko-KR" dirty="0"/>
              <a:t>Many commercial models only give probabilities or labels</a:t>
            </a:r>
          </a:p>
          <a:p>
            <a:r>
              <a:rPr lang="en-US" altLang="ko-KR" dirty="0"/>
              <a:t>If we make huge queries to the model, the service provider will be able to detect us easily</a:t>
            </a:r>
          </a:p>
          <a:p>
            <a:r>
              <a:rPr lang="en-US" altLang="ko-KR" dirty="0"/>
              <a:t>Therefore, in black-box attack, minimizing the number of queries becomes an important issue</a:t>
            </a:r>
          </a:p>
        </p:txBody>
      </p:sp>
    </p:spTree>
    <p:extLst>
      <p:ext uri="{BB962C8B-B14F-4D97-AF65-F5344CB8AC3E}">
        <p14:creationId xmlns:p14="http://schemas.microsoft.com/office/powerpoint/2010/main" val="210407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39CF9-04B1-F861-5D82-93FFB9D8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Taxonomy of Black-box Attack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055231-858D-4561-7FD7-505F7AE13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Gradient-based methods</a:t>
            </a:r>
          </a:p>
          <a:p>
            <a:r>
              <a:rPr lang="en-US" altLang="ko-KR" dirty="0"/>
              <a:t>Optimization-based methods</a:t>
            </a:r>
          </a:p>
          <a:p>
            <a:r>
              <a:rPr lang="en-US" altLang="ko-KR" dirty="0"/>
              <a:t>Transfer-based methods</a:t>
            </a:r>
          </a:p>
        </p:txBody>
      </p:sp>
    </p:spTree>
    <p:extLst>
      <p:ext uri="{BB962C8B-B14F-4D97-AF65-F5344CB8AC3E}">
        <p14:creationId xmlns:p14="http://schemas.microsoft.com/office/powerpoint/2010/main" val="120926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39CF9-04B1-F861-5D82-93FFB9D8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Taxonomy of Black-box Attack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F055231-858D-4561-7FD7-505F7AE13D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Gradient-based methods</a:t>
                </a:r>
              </a:p>
              <a:p>
                <a:r>
                  <a:rPr lang="en-US" altLang="ko-KR" dirty="0"/>
                  <a:t>These methods estimate the gradient of model from the output of the model</a:t>
                </a:r>
              </a:p>
              <a:p>
                <a:r>
                  <a:rPr lang="en-US" altLang="ko-KR" dirty="0"/>
                  <a:t>e.g., let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/>
                  <a:t> be the input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the output of the model</a:t>
                </a:r>
              </a:p>
              <a:p>
                <a:r>
                  <a:rPr lang="en-US" altLang="ko-KR" dirty="0"/>
                  <a:t>For the sufficiently small perturbation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dirty="0"/>
                  <a:t>, we can estimate the gradient if we know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These methods often stem from NES(Natural Evolution Strategies)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F055231-858D-4561-7FD7-505F7AE13D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5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22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39CF9-04B1-F861-5D82-93FFB9D8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Taxonomy of Black-box Attack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F055231-858D-4561-7FD7-505F7AE13D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Optimization-based methods</a:t>
                </a:r>
              </a:p>
              <a:p>
                <a:r>
                  <a:rPr lang="en-US" altLang="ko-KR" dirty="0"/>
                  <a:t>The dimension of the input is finite and discrete</a:t>
                </a:r>
              </a:p>
              <a:p>
                <a:r>
                  <a:rPr lang="en-US" altLang="ko-KR" dirty="0"/>
                  <a:t>It can be viewed as a discrete optimization problem on a 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altLang="ko-KR" dirty="0"/>
                  <a:t> for input dimension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But many set function optimization problems are NP-hard</a:t>
                </a:r>
              </a:p>
              <a:p>
                <a:r>
                  <a:rPr lang="en-US" altLang="ko-KR" dirty="0"/>
                  <a:t>It must be solved using greedy methods through various hypotheses and heuristics (e.g. </a:t>
                </a:r>
                <a:r>
                  <a:rPr lang="en-US" altLang="ko-KR" dirty="0" err="1"/>
                  <a:t>submodularity</a:t>
                </a:r>
                <a:r>
                  <a:rPr lang="en-US" altLang="ko-KR" dirty="0"/>
                  <a:t>)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F055231-858D-4561-7FD7-505F7AE13D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929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39CF9-04B1-F861-5D82-93FFB9D8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Taxonomy of Black-box Attack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055231-858D-4561-7FD7-505F7AE13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Transfer-based methods</a:t>
            </a:r>
          </a:p>
          <a:p>
            <a:r>
              <a:rPr lang="en-US" altLang="ko-KR" dirty="0"/>
              <a:t>Train a substitute model, and generate adversarial examples with the replacement model</a:t>
            </a:r>
          </a:p>
          <a:p>
            <a:r>
              <a:rPr lang="en-US" altLang="ko-KR" dirty="0"/>
              <a:t>This is also the method I will talk today</a:t>
            </a:r>
          </a:p>
        </p:txBody>
      </p:sp>
    </p:spTree>
    <p:extLst>
      <p:ext uri="{BB962C8B-B14F-4D97-AF65-F5344CB8AC3E}">
        <p14:creationId xmlns:p14="http://schemas.microsoft.com/office/powerpoint/2010/main" val="939177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1067</Words>
  <Application>Microsoft Office PowerPoint</Application>
  <PresentationFormat>와이드스크린</PresentationFormat>
  <Paragraphs>121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Arial</vt:lpstr>
      <vt:lpstr>Cambria Math</vt:lpstr>
      <vt:lpstr>Office 테마</vt:lpstr>
      <vt:lpstr>Black-Box Attack and Transfer-Based Method</vt:lpstr>
      <vt:lpstr>Adversarial Attack (recall)</vt:lpstr>
      <vt:lpstr>Adversarial Attack (recall)</vt:lpstr>
      <vt:lpstr>Black-box Attack</vt:lpstr>
      <vt:lpstr>Black-box Attack</vt:lpstr>
      <vt:lpstr>Taxonomy of Black-box Attack</vt:lpstr>
      <vt:lpstr>Taxonomy of Black-box Attack</vt:lpstr>
      <vt:lpstr>Taxonomy of Black-box Attack</vt:lpstr>
      <vt:lpstr>Taxonomy of Black-box Attack</vt:lpstr>
      <vt:lpstr>Adversarial Transferability (recall)</vt:lpstr>
      <vt:lpstr>Transfer-based Methods</vt:lpstr>
      <vt:lpstr>Transfer-based Methods</vt:lpstr>
      <vt:lpstr>Substitute Training</vt:lpstr>
      <vt:lpstr>Substitute Training</vt:lpstr>
      <vt:lpstr>Jacobian-based Augmentation</vt:lpstr>
      <vt:lpstr>Jacobian-based Augmentation</vt:lpstr>
      <vt:lpstr>FGSM</vt:lpstr>
      <vt:lpstr>FGSM (recall)</vt:lpstr>
      <vt:lpstr>Results In The Paper 1</vt:lpstr>
      <vt:lpstr>Results In The Paper 1</vt:lpstr>
      <vt:lpstr>Results In The Paper 2</vt:lpstr>
      <vt:lpstr>Results In The Paper 2</vt:lpstr>
      <vt:lpstr>Discussion 1</vt:lpstr>
      <vt:lpstr>Discussion 2</vt:lpstr>
      <vt:lpstr>Discussion 3</vt:lpstr>
      <vt:lpstr>Discussion 3</vt:lpstr>
      <vt:lpstr>Discussion 4</vt:lpstr>
      <vt:lpstr>Conclusion</vt:lpstr>
      <vt:lpstr>Further Study</vt:lpstr>
      <vt:lpstr> 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Black-Box Attack and Transfer-Based Method</dc:title>
  <dc:creator>김 승환</dc:creator>
  <cp:lastModifiedBy>김 승환</cp:lastModifiedBy>
  <cp:revision>47</cp:revision>
  <dcterms:created xsi:type="dcterms:W3CDTF">2022-07-25T14:30:57Z</dcterms:created>
  <dcterms:modified xsi:type="dcterms:W3CDTF">2022-07-25T19:08:15Z</dcterms:modified>
</cp:coreProperties>
</file>