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4" r:id="rId4"/>
    <p:sldId id="295" r:id="rId5"/>
    <p:sldId id="296" r:id="rId6"/>
    <p:sldId id="297" r:id="rId7"/>
    <p:sldId id="298" r:id="rId8"/>
    <p:sldId id="299" r:id="rId9"/>
    <p:sldId id="302" r:id="rId10"/>
    <p:sldId id="300" r:id="rId11"/>
    <p:sldId id="301" r:id="rId12"/>
    <p:sldId id="303" r:id="rId13"/>
    <p:sldId id="304" r:id="rId14"/>
    <p:sldId id="305" r:id="rId15"/>
    <p:sldId id="306" r:id="rId16"/>
    <p:sldId id="29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24575,'48'1'0,"-1"2"0,48 9 0,28 9 0,-70-14 0,-32-4 0,-1-1 0,0 2 0,39 13 0,27 11 0,107 21 0,-66-18 0,-71-19 0,-30-6 0,41 12 0,-32-7 0,58 11 0,24 6 0,88 35 0,-43-4 0,-7 0 0,-45-21 0,-57-18 0,92 20 0,-112-32 0,41 16 0,26 6 0,51 15 0,-120-34 0,36 12 0,-35-9 0,1-4 0,41 10 0,-41-12 0,56 21 0,-21-7 0,0 1 0,-32-10 0,1-2 0,42 8 0,-62-16-1365,-4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24575,'1'16'0,"0"0"0,1 0 0,1 0 0,0 0 0,1 0 0,10 23 0,-13-37 0,0 0 0,1 1 0,-1-1 0,1 0 0,0 0 0,-1 0 0,1 0 0,0 0 0,0-1 0,1 1 0,-1-1 0,0 1 0,0-1 0,1 0 0,-1 1 0,1-1 0,-1-1 0,1 1 0,-1 0 0,1 0 0,0-1 0,-1 0 0,1 1 0,0-1 0,4-1 0,6 0 0,1-1 0,0 0 0,26-8 0,3 0 0,1 6-1365,-25 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0T01:07:18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24575,'11'1'0,"-1"0"0,0 1 0,0-1 0,0 2 0,0 0 0,0 0 0,-1 1 0,1 0 0,-1 0 0,14 10 0,8 8 0,44 37 0,-51-39 0,-23-20 0,0 1 0,-1-1 0,1 0 0,0 1 0,0-1 0,-1 1 0,0-1 0,1 1 0,-1-1 0,1 0 0,0 0 0,-1 1 0,1 0 0,-1-1 0,1 1 0,-1 0 0,1 0 0,-1-1 0,0 1 0,1 0 0,-1-1 0,0 1 0,0-1 0,0 1 0,0 0 0,0 0 0,0 0 0,0 0 0,0 0 0,0-1 0,0 1 0,0-1 0,0 1 0,0 0 0,0 0 0,0-1 0,-1 1 0,0 1 0,-1-1 0,-1 1 0,1-1 0,0 1 0,-1-1 0,1 0 0,-1 0 0,0 0 0,1 0 0,-2-1 0,-1 2 0,-34 3 0,0-1 0,1-2 0,-69-5 0,16 0 0,-134 4-1365,207-1-5461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1525 24575,'5'-1'0,"0"0"0,0-1 0,-1 0 0,1 0 0,0 0 0,-1-1 0,1 1 0,-1-1 0,0-1 0,6-4 0,11-6 0,23-15 0,-24 15 0,0 1 0,1 1 0,1 0 0,-1 3 0,2-1 0,38-10 0,-18 9 0,-3 0 0,1-3 0,-2-2 0,44-21 0,148-96 0,-153 87 0,-29 14 0,-1-2 0,-3-3 0,84-82 0,-28 38 0,-72 58 0,-20 16 0,0-1 0,0 0 0,9-11 0,-4 4 0,0 0 0,29-21 0,-26 22 0,-1 1 0,24-28 0,133-133 0,-80 85 0,-6-1 0,94-87 0,-112 125-1365,-60 42-5461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413 20 24575,'0'-1'0,"0"-1"0,-1 1 0,1 0 0,-1 0 0,0-1 0,0 2 0,0-1 0,0 0 0,0 0 0,1 0 0,-1 0 0,0 0 0,-1 0 0,1 1 0,0 0 0,0-1 0,0 0 0,0 1 0,-1-1 0,1 1 0,0 0 0,-1-1 0,2 1 0,-2 0 0,1 0 0,-1 0 0,1 0 0,-3 0 0,-39 1 0,-90 38 0,-8 1 0,91-26-1365,37-10-5461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24575,'10'0'0,"0"1"0,0 1 0,0-1 0,-1 1 0,1 1 0,0-1 0,-1 2 0,0 0 0,0 0 0,0 0 0,0 2 0,14 9 0,3 6 0,-1 2 0,32 37 0,-1-2 0,-27-21-1365,-21-28-5461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2874 24575,'2'-19'0,"0"0"0,0 1 0,2-1 0,7-21 0,-5 20 0,-1 2 0,-2-2 0,4-34 0,3-43 0,-5 64 0,1-43 0,-7-438 0,0 496 0,-1-1 0,-6-25 0,5 25 0,-1-1 0,1-23 0,3-430 0,0 458 0,-2 0 0,-6-29 0,-3-25 0,10-557 0,2 307 0,1 295 62,7-46-1,-5 47-805,3-44 0,-7 49-6082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138 1 24575,'-4'0'0,"-4"0"0,-2 4 0,-1 3 0,0 6 0,-1 0 0,2 1 0,-2-2 0,1 1 0,1-3 0,0 3 0,-1-4 0,1 2 0,3-1-8191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24575,'4'0'0,"3"0"0,3 4 0,2 0 0,-2 4 0,2 0 0,-2 2 0,2 0 0,-2 2 0,2-3 0,1 3 0,2-2 0,-1 1 0,1-1 0,0-3 0,-1 1 0,-4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17:10:2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482 1 24575,'-2'0'0,"0"1"0,1 0 0,-1-1 0,1 1 0,-1 0 0,1 0 0,-1 0 0,1 0 0,0 0 0,0 1 0,-1-1 0,1 0 0,0 1 0,0-1 0,0 0 0,1 1 0,-1 0 0,-1 2 0,-17 36 0,16-32 0,-34 89 0,4 2 0,-29 147 0,57-215 0,2-1 0,1 1 0,4 54 0,-3 40 0,0-115 0,-1-1 0,0 0 0,-1 0 0,0-1 0,0 1 0,-1-1 0,0 1 0,-1-1 0,1 0 0,-2 0 0,-9 10 0,-9 10 0,-47 39 0,15-14 0,-26 30-1365,74-72-5461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4.png"/><Relationship Id="rId18" Type="http://schemas.openxmlformats.org/officeDocument/2006/relationships/customXml" Target="../ink/ink8.xml"/><Relationship Id="rId3" Type="http://schemas.openxmlformats.org/officeDocument/2006/relationships/image" Target="../media/image16.png"/><Relationship Id="rId21" Type="http://schemas.openxmlformats.org/officeDocument/2006/relationships/image" Target="../media/image118.png"/><Relationship Id="rId7" Type="http://schemas.openxmlformats.org/officeDocument/2006/relationships/image" Target="../media/image111.png"/><Relationship Id="rId12" Type="http://schemas.openxmlformats.org/officeDocument/2006/relationships/customXml" Target="../ink/ink5.xml"/><Relationship Id="rId17" Type="http://schemas.openxmlformats.org/officeDocument/2006/relationships/image" Target="../media/image116.png"/><Relationship Id="rId2" Type="http://schemas.openxmlformats.org/officeDocument/2006/relationships/image" Target="../media/image15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13.png"/><Relationship Id="rId5" Type="http://schemas.openxmlformats.org/officeDocument/2006/relationships/image" Target="../media/image110.png"/><Relationship Id="rId15" Type="http://schemas.openxmlformats.org/officeDocument/2006/relationships/image" Target="../media/image115.png"/><Relationship Id="rId23" Type="http://schemas.openxmlformats.org/officeDocument/2006/relationships/image" Target="../media/image119.png"/><Relationship Id="rId10" Type="http://schemas.openxmlformats.org/officeDocument/2006/relationships/customXml" Target="../ink/ink4.xml"/><Relationship Id="rId19" Type="http://schemas.openxmlformats.org/officeDocument/2006/relationships/image" Target="../media/image117.png"/><Relationship Id="rId4" Type="http://schemas.openxmlformats.org/officeDocument/2006/relationships/customXml" Target="../ink/ink1.xml"/><Relationship Id="rId9" Type="http://schemas.openxmlformats.org/officeDocument/2006/relationships/image" Target="../media/image112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Extracting Training Data from Diffusion Models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208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the model keeps recreating the same sample over and over,</a:t>
            </a:r>
          </a:p>
          <a:p>
            <a:r>
              <a:rPr lang="en-US" altLang="ko-KR" dirty="0"/>
              <a:t>It is likely a memorized sample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46EB47-8B2A-C55B-B156-469A51417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91655"/>
            <a:ext cx="3861517" cy="3301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957172-E7C6-B96A-52C7-8F4F1367A7A5}"/>
              </a:ext>
            </a:extLst>
          </p:cNvPr>
          <p:cNvSpPr txBox="1"/>
          <p:nvPr/>
        </p:nvSpPr>
        <p:spPr>
          <a:xfrm>
            <a:off x="6651770" y="3790350"/>
            <a:ext cx="3515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350,000 prompts * 500 samples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175 million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930CCB-E67A-4287-B3E9-33640C7DE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5681" y="4827315"/>
            <a:ext cx="6983306" cy="166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97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Other notable results…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A0E1B0-EB13-5ED6-4FB3-6640712AA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50" y="2946491"/>
            <a:ext cx="7238017" cy="314821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4B5511-B6F9-2672-D1F5-61C6D36D9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062" y="2896374"/>
            <a:ext cx="3407233" cy="324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77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There may be samples that the model does not repeatedly create but remember</a:t>
            </a:r>
          </a:p>
          <a:p>
            <a:r>
              <a:rPr lang="en-US" altLang="ko-KR" dirty="0"/>
              <a:t>That is, the likelihood is low but the mode exists in model distribution</a:t>
            </a:r>
          </a:p>
          <a:p>
            <a:r>
              <a:rPr lang="en-US" altLang="ko-KR" dirty="0"/>
              <a:t>The sample is generated with very low probability,</a:t>
            </a:r>
          </a:p>
          <a:p>
            <a:r>
              <a:rPr lang="en-US" altLang="ko-KR" dirty="0"/>
              <a:t>But will be identical to the sample in training data</a:t>
            </a:r>
          </a:p>
          <a:p>
            <a:r>
              <a:rPr lang="en-US" altLang="ko-KR" dirty="0"/>
              <a:t>This is “memorized”, but should we treat them as a problem?</a:t>
            </a:r>
          </a:p>
        </p:txBody>
      </p:sp>
    </p:spTree>
    <p:extLst>
      <p:ext uri="{BB962C8B-B14F-4D97-AF65-F5344CB8AC3E}">
        <p14:creationId xmlns:p14="http://schemas.microsoft.com/office/powerpoint/2010/main" val="3423252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They choose prompts from examples that appear repeatedly</a:t>
            </a:r>
          </a:p>
          <a:p>
            <a:r>
              <a:rPr lang="en-US" altLang="ko-KR" dirty="0"/>
              <a:t>Typical samples will be very difficult to obtain</a:t>
            </a:r>
          </a:p>
          <a:p>
            <a:r>
              <a:rPr lang="en-US" altLang="ko-KR" dirty="0"/>
              <a:t>Must generate a ton of sample to find the cliques</a:t>
            </a:r>
          </a:p>
          <a:p>
            <a:r>
              <a:rPr lang="en-US" altLang="ko-KR" dirty="0"/>
              <a:t>Finding cliques is NP-complete problem</a:t>
            </a:r>
          </a:p>
          <a:p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4CC5143-AC04-27B6-5B4A-286B83AFB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226" y="3359789"/>
            <a:ext cx="3536519" cy="309061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65579D13-63EC-A315-8EE5-6B85583B3EFB}"/>
              </a:ext>
            </a:extLst>
          </p:cNvPr>
          <p:cNvGrpSpPr/>
          <p:nvPr/>
        </p:nvGrpSpPr>
        <p:grpSpPr>
          <a:xfrm>
            <a:off x="4293206" y="3940445"/>
            <a:ext cx="3403240" cy="2552430"/>
            <a:chOff x="6918121" y="3196203"/>
            <a:chExt cx="3861732" cy="2896299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5DCC536-DD88-72D3-565A-72C2340C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8121" y="3196203"/>
              <a:ext cx="3861732" cy="2896299"/>
            </a:xfrm>
            <a:prstGeom prst="rect">
              <a:avLst/>
            </a:prstGeom>
          </p:spPr>
        </p:pic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9C8E1FC-7DDE-C0F2-FBAB-E1FEA1FA6810}"/>
                </a:ext>
              </a:extLst>
            </p:cNvPr>
            <p:cNvGrpSpPr/>
            <p:nvPr/>
          </p:nvGrpSpPr>
          <p:grpSpPr>
            <a:xfrm>
              <a:off x="7659040" y="5360456"/>
              <a:ext cx="1400040" cy="371520"/>
              <a:chOff x="7659040" y="5360456"/>
              <a:chExt cx="1400040" cy="371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A4D7C339-7570-34B7-92CF-B2F4B406CAE6}"/>
                      </a:ext>
                    </a:extLst>
                  </p14:cNvPr>
                  <p14:cNvContentPartPr/>
                  <p14:nvPr/>
                </p14:nvContentPartPr>
                <p14:xfrm>
                  <a:off x="7659040" y="5360456"/>
                  <a:ext cx="1287360" cy="35640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09B3E382-EDF9-AB7D-E4D8-84BBDABAA19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650040" y="5351456"/>
                    <a:ext cx="1305000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7" name="잉크 16">
                    <a:extLst>
                      <a:ext uri="{FF2B5EF4-FFF2-40B4-BE49-F238E27FC236}">
                        <a16:creationId xmlns:a16="http://schemas.microsoft.com/office/drawing/2014/main" id="{4A1B0270-042F-2938-E23A-9C24E5AF928D}"/>
                      </a:ext>
                    </a:extLst>
                  </p14:cNvPr>
                  <p14:cNvContentPartPr/>
                  <p14:nvPr/>
                </p14:nvContentPartPr>
                <p14:xfrm>
                  <a:off x="8817520" y="5653856"/>
                  <a:ext cx="241560" cy="78120"/>
                </p14:xfrm>
              </p:contentPart>
            </mc:Choice>
            <mc:Fallback xmlns="">
              <p:pic>
                <p:nvPicPr>
                  <p:cNvPr id="11" name="잉크 10">
                    <a:extLst>
                      <a:ext uri="{FF2B5EF4-FFF2-40B4-BE49-F238E27FC236}">
                        <a16:creationId xmlns:a16="http://schemas.microsoft.com/office/drawing/2014/main" id="{E10FA23D-28B1-339C-2381-7B2F5240E20E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8808520" y="5645216"/>
                    <a:ext cx="259200" cy="9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DCD3F1E-2745-CEAE-7C47-C72935AC387D}"/>
                </a:ext>
              </a:extLst>
            </p:cNvPr>
            <p:cNvGrpSpPr/>
            <p:nvPr/>
          </p:nvGrpSpPr>
          <p:grpSpPr>
            <a:xfrm>
              <a:off x="7516120" y="4765376"/>
              <a:ext cx="943560" cy="637200"/>
              <a:chOff x="7516120" y="4765376"/>
              <a:chExt cx="943560" cy="637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3" name="잉크 12">
                    <a:extLst>
                      <a:ext uri="{FF2B5EF4-FFF2-40B4-BE49-F238E27FC236}">
                        <a16:creationId xmlns:a16="http://schemas.microsoft.com/office/drawing/2014/main" id="{4622C32E-9D7B-64F8-E9E7-89B3B6915262}"/>
                      </a:ext>
                    </a:extLst>
                  </p14:cNvPr>
                  <p14:cNvContentPartPr/>
                  <p14:nvPr/>
                </p14:nvContentPartPr>
                <p14:xfrm>
                  <a:off x="7516120" y="4779416"/>
                  <a:ext cx="844200" cy="623160"/>
                </p14:xfrm>
              </p:contentPart>
            </mc:Choice>
            <mc:Fallback xmlns="">
              <p:pic>
                <p:nvPicPr>
                  <p:cNvPr id="13" name="잉크 12">
                    <a:extLst>
                      <a:ext uri="{FF2B5EF4-FFF2-40B4-BE49-F238E27FC236}">
                        <a16:creationId xmlns:a16="http://schemas.microsoft.com/office/drawing/2014/main" id="{867D745B-5583-8717-0620-2259CC03577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507480" y="4770416"/>
                    <a:ext cx="861840" cy="64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잉크 13">
                    <a:extLst>
                      <a:ext uri="{FF2B5EF4-FFF2-40B4-BE49-F238E27FC236}">
                        <a16:creationId xmlns:a16="http://schemas.microsoft.com/office/drawing/2014/main" id="{0A40811B-2584-B22B-A1A0-F794C1FC7CA9}"/>
                      </a:ext>
                    </a:extLst>
                  </p14:cNvPr>
                  <p14:cNvContentPartPr/>
                  <p14:nvPr/>
                </p14:nvContentPartPr>
                <p14:xfrm>
                  <a:off x="8194720" y="4765376"/>
                  <a:ext cx="169200" cy="40320"/>
                </p14:xfrm>
              </p:contentPart>
            </mc:Choice>
            <mc:Fallback xmlns="">
              <p:pic>
                <p:nvPicPr>
                  <p:cNvPr id="14" name="잉크 13">
                    <a:extLst>
                      <a:ext uri="{FF2B5EF4-FFF2-40B4-BE49-F238E27FC236}">
                        <a16:creationId xmlns:a16="http://schemas.microsoft.com/office/drawing/2014/main" id="{5F66AC83-567D-6EBA-A5E4-35CB62162112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8186080" y="4756736"/>
                    <a:ext cx="186840" cy="57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B4FC30B5-8EDD-C6B8-2525-57DCB5A98107}"/>
                      </a:ext>
                    </a:extLst>
                  </p14:cNvPr>
                  <p14:cNvContentPartPr/>
                  <p14:nvPr/>
                </p14:nvContentPartPr>
                <p14:xfrm>
                  <a:off x="8321440" y="4789856"/>
                  <a:ext cx="138240" cy="10512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499EC3BD-8729-095B-A15C-EA9CF05BE611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8312800" y="4781216"/>
                    <a:ext cx="155880" cy="122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E1EEF42-6B1C-67B5-4DE4-E505B688CA70}"/>
                </a:ext>
              </a:extLst>
            </p:cNvPr>
            <p:cNvGrpSpPr/>
            <p:nvPr/>
          </p:nvGrpSpPr>
          <p:grpSpPr>
            <a:xfrm>
              <a:off x="7619800" y="4210976"/>
              <a:ext cx="119160" cy="1183320"/>
              <a:chOff x="7619800" y="4210976"/>
              <a:chExt cx="119160" cy="1183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505BB76D-79EA-67C4-2AAE-7614813A9FF7}"/>
                      </a:ext>
                    </a:extLst>
                  </p14:cNvPr>
                  <p14:cNvContentPartPr/>
                  <p14:nvPr/>
                </p14:nvContentPartPr>
                <p14:xfrm>
                  <a:off x="7659040" y="4220336"/>
                  <a:ext cx="25560" cy="1173960"/>
                </p14:xfrm>
              </p:contentPart>
            </mc:Choice>
            <mc:Fallback xmlns="">
              <p:pic>
                <p:nvPicPr>
                  <p:cNvPr id="17" name="잉크 16">
                    <a:extLst>
                      <a:ext uri="{FF2B5EF4-FFF2-40B4-BE49-F238E27FC236}">
                        <a16:creationId xmlns:a16="http://schemas.microsoft.com/office/drawing/2014/main" id="{D117960E-FEE4-C6C3-846D-AB8C6A45CD87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650040" y="4211696"/>
                    <a:ext cx="43200" cy="119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1" name="잉크 10">
                    <a:extLst>
                      <a:ext uri="{FF2B5EF4-FFF2-40B4-BE49-F238E27FC236}">
                        <a16:creationId xmlns:a16="http://schemas.microsoft.com/office/drawing/2014/main" id="{6B42AC5D-42EB-E91F-B738-8269340165AA}"/>
                      </a:ext>
                    </a:extLst>
                  </p14:cNvPr>
                  <p14:cNvContentPartPr/>
                  <p14:nvPr/>
                </p14:nvContentPartPr>
                <p14:xfrm>
                  <a:off x="7619800" y="4210976"/>
                  <a:ext cx="56160" cy="53280"/>
                </p14:xfrm>
              </p:contentPart>
            </mc:Choice>
            <mc:Fallback xmlns="">
              <p:pic>
                <p:nvPicPr>
                  <p:cNvPr id="18" name="잉크 17">
                    <a:extLst>
                      <a:ext uri="{FF2B5EF4-FFF2-40B4-BE49-F238E27FC236}">
                        <a16:creationId xmlns:a16="http://schemas.microsoft.com/office/drawing/2014/main" id="{4746C6F3-A7C7-1B87-5329-82C286345D90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7611160" y="4202336"/>
                    <a:ext cx="73800" cy="7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2" name="잉크 11">
                    <a:extLst>
                      <a:ext uri="{FF2B5EF4-FFF2-40B4-BE49-F238E27FC236}">
                        <a16:creationId xmlns:a16="http://schemas.microsoft.com/office/drawing/2014/main" id="{4D6DD73D-3E95-BFD6-1383-95B013F832B7}"/>
                      </a:ext>
                    </a:extLst>
                  </p14:cNvPr>
                  <p14:cNvContentPartPr/>
                  <p14:nvPr/>
                </p14:nvContentPartPr>
                <p14:xfrm>
                  <a:off x="7659040" y="4236536"/>
                  <a:ext cx="79920" cy="54000"/>
                </p14:xfrm>
              </p:contentPart>
            </mc:Choice>
            <mc:Fallback xmlns="">
              <p:pic>
                <p:nvPicPr>
                  <p:cNvPr id="19" name="잉크 18">
                    <a:extLst>
                      <a:ext uri="{FF2B5EF4-FFF2-40B4-BE49-F238E27FC236}">
                        <a16:creationId xmlns:a16="http://schemas.microsoft.com/office/drawing/2014/main" id="{B857C418-37FF-1391-EE72-27873F7F6C6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650040" y="4227536"/>
                    <a:ext cx="97560" cy="716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C091287-458A-669D-4C91-2F25C73F942D}"/>
              </a:ext>
            </a:extLst>
          </p:cNvPr>
          <p:cNvSpPr txBox="1"/>
          <p:nvPr/>
        </p:nvSpPr>
        <p:spPr>
          <a:xfrm>
            <a:off x="4293206" y="6200357"/>
            <a:ext cx="36499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plane in the data space (no dimensionality reduction!)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2E0FBE-EB32-1137-417F-DE86F4C23194}"/>
              </a:ext>
            </a:extLst>
          </p:cNvPr>
          <p:cNvSpPr txBox="1"/>
          <p:nvPr/>
        </p:nvSpPr>
        <p:spPr>
          <a:xfrm>
            <a:off x="4690349" y="4308070"/>
            <a:ext cx="12465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model’s output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AC9DFAD-FC85-41D3-49E5-B0314A26815C}"/>
              </a:ext>
            </a:extLst>
          </p:cNvPr>
          <p:cNvGrpSpPr/>
          <p:nvPr/>
        </p:nvGrpSpPr>
        <p:grpSpPr>
          <a:xfrm>
            <a:off x="5933721" y="4345186"/>
            <a:ext cx="201600" cy="447120"/>
            <a:chOff x="9546520" y="4051496"/>
            <a:chExt cx="20160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6925E1DF-9A34-CDF3-00A0-61E6249BC4C1}"/>
                    </a:ext>
                  </a:extLst>
                </p14:cNvPr>
                <p14:cNvContentPartPr/>
                <p14:nvPr/>
              </p14:nvContentPartPr>
              <p14:xfrm>
                <a:off x="9574600" y="4051496"/>
                <a:ext cx="173520" cy="4222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784A58D-56C2-7CB9-2876-BC974733CD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65960" y="4042856"/>
                  <a:ext cx="1911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1C531FFF-04CD-94E6-EE77-72A6C1854371}"/>
                    </a:ext>
                  </a:extLst>
                </p14:cNvPr>
                <p14:cNvContentPartPr/>
                <p14:nvPr/>
              </p14:nvContentPartPr>
              <p14:xfrm>
                <a:off x="9546520" y="4437776"/>
                <a:ext cx="99720" cy="6084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BD94F17D-BFF4-5860-06DA-8FE8BD390E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537520" y="4428776"/>
                  <a:ext cx="117360" cy="78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7F40468-A1A0-B151-CBB6-8C9A449316EB}"/>
              </a:ext>
            </a:extLst>
          </p:cNvPr>
          <p:cNvSpPr txBox="1"/>
          <p:nvPr/>
        </p:nvSpPr>
        <p:spPr>
          <a:xfrm>
            <a:off x="4908417" y="4016229"/>
            <a:ext cx="28099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trained data (I thought it’s significant)</a:t>
            </a:r>
          </a:p>
        </p:txBody>
      </p:sp>
    </p:spTree>
    <p:extLst>
      <p:ext uri="{BB962C8B-B14F-4D97-AF65-F5344CB8AC3E}">
        <p14:creationId xmlns:p14="http://schemas.microsoft.com/office/powerpoint/2010/main" val="2831289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Reading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Vitaly Feldman. Does learning require memorization? A short tale about a long tail. In ACM SIGACT Symposium on Theory of Computing, 2020.</a:t>
            </a:r>
          </a:p>
          <a:p>
            <a:r>
              <a:rPr lang="en-US" altLang="ko-KR" dirty="0"/>
              <a:t>Models has no choice but to remember samples to obtain optimal generalization performance</a:t>
            </a:r>
          </a:p>
          <a:p>
            <a:r>
              <a:rPr lang="en-US" altLang="ko-KR" dirty="0"/>
              <a:t>In the case of long-tailed data, the model cannot distinguish whether the tail data is rare or an outlier</a:t>
            </a:r>
          </a:p>
          <a:p>
            <a:r>
              <a:rPr lang="en-US" altLang="ko-KR" dirty="0"/>
              <a:t>So it must be memorized for optimal performance</a:t>
            </a:r>
          </a:p>
          <a:p>
            <a:r>
              <a:rPr lang="en-US" altLang="ko-KR" dirty="0"/>
              <a:t>Including a large amount of mathematical proof </a:t>
            </a:r>
            <a:r>
              <a:rPr lang="ko-KR" altLang="en-US" dirty="0"/>
              <a:t>😭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9EE8AC-7A0E-EF9E-B7E9-BAAE91A0B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164" y="3893184"/>
            <a:ext cx="3499991" cy="28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73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Further Reading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Mart</a:t>
            </a:r>
            <a:r>
              <a:rPr lang="en-US" altLang="ko-KR" sz="1400" b="0" i="0" dirty="0">
                <a:effectLst/>
              </a:rPr>
              <a:t>í</a:t>
            </a:r>
            <a:r>
              <a:rPr lang="en-US" altLang="ko-KR" sz="2000" dirty="0"/>
              <a:t>n Abadi, Andy Chu, Ian Goodfellow, H Brendan McMahan, Ilya Mironov, Kunal Talwar, and Li Zhang. Deep learning with differential privacy. In ACM CCS, 2016.</a:t>
            </a:r>
          </a:p>
          <a:p>
            <a:r>
              <a:rPr lang="en-US" altLang="ko-KR" dirty="0"/>
              <a:t>Differential Privacy – DP is used in the database field</a:t>
            </a:r>
          </a:p>
          <a:p>
            <a:r>
              <a:rPr lang="en-US" altLang="ko-KR" dirty="0"/>
              <a:t>Techniques for preserving privacy</a:t>
            </a:r>
          </a:p>
          <a:p>
            <a:r>
              <a:rPr lang="en-US" altLang="ko-KR" dirty="0"/>
              <a:t>I have not read this paper, but it is interesting</a:t>
            </a:r>
          </a:p>
          <a:p>
            <a:r>
              <a:rPr lang="en-US" altLang="ko-KR" dirty="0"/>
              <a:t>The key idea is that the output ratio of the function for datasets that differs by only one sample must be less than epsilon</a:t>
            </a:r>
          </a:p>
          <a:p>
            <a:endParaRPr lang="en-US" altLang="ko-KR" dirty="0"/>
          </a:p>
        </p:txBody>
      </p:sp>
      <p:pic>
        <p:nvPicPr>
          <p:cNvPr id="1026" name="Picture 2" descr="Differential Privacy | SAP Help Portal">
            <a:extLst>
              <a:ext uri="{FF2B5EF4-FFF2-40B4-BE49-F238E27FC236}">
                <a16:creationId xmlns:a16="http://schemas.microsoft.com/office/drawing/2014/main" id="{791C12B6-B073-8763-1C66-A5ACF365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375" y="5052857"/>
            <a:ext cx="4293249" cy="153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802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AF5AA7-7F5B-24D7-B71F-FC5EB4379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Thank you for listening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C7B6F-3686-B164-88FE-C376C79BC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Presenter: Kim Seung Hwan (overnap@khu.ac.kr)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14:cNvPr>
              <p14:cNvContentPartPr/>
              <p14:nvPr/>
            </p14:nvContentPartPr>
            <p14:xfrm>
              <a:off x="4420840" y="2549936"/>
              <a:ext cx="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29F4752-3F1D-C08C-E46E-5E09A3DC18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11840" y="2540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787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5992-01D9-A818-96C7-3DC39F2E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Models memorize data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49830F-0175-F4FD-50C4-ED1F08DFD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996" y="3355426"/>
            <a:ext cx="4706007" cy="3229426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22D6487-01DA-319C-5523-C37EEBC4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 err="1"/>
              <a:t>Carlini</a:t>
            </a:r>
            <a:r>
              <a:rPr lang="en-US" altLang="ko-KR" dirty="0"/>
              <a:t> et al. </a:t>
            </a:r>
            <a:r>
              <a:rPr lang="en-US" altLang="ko-KR" dirty="0" err="1"/>
              <a:t>arxiv</a:t>
            </a:r>
            <a:r>
              <a:rPr lang="en-US" altLang="ko-KR" dirty="0"/>
              <a:t>: 2301.13188</a:t>
            </a:r>
          </a:p>
          <a:p>
            <a:r>
              <a:rPr lang="en-US" altLang="ko-KR" dirty="0"/>
              <a:t>Diffusion models memorize and regenerate the training data</a:t>
            </a:r>
          </a:p>
          <a:p>
            <a:r>
              <a:rPr lang="en-US" altLang="ko-KR" dirty="0"/>
              <a:t>But in my thought, diffusion is not important</a:t>
            </a:r>
          </a:p>
        </p:txBody>
      </p:sp>
    </p:spTree>
    <p:extLst>
      <p:ext uri="{BB962C8B-B14F-4D97-AF65-F5344CB8AC3E}">
        <p14:creationId xmlns:p14="http://schemas.microsoft.com/office/powerpoint/2010/main" val="2489511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FF5992-01D9-A818-96C7-3DC39F2E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“memorize?”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65D02-5D6F-A5FB-A1F2-B3444AE4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1690688"/>
            <a:ext cx="6077798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0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 Generate many examples in the standard manner</a:t>
            </a:r>
          </a:p>
          <a:p>
            <a:pPr marL="0" indent="0">
              <a:buNone/>
            </a:pPr>
            <a:r>
              <a:rPr lang="en-US" altLang="ko-KR" dirty="0"/>
              <a:t>2. Perform membership inference</a:t>
            </a:r>
          </a:p>
          <a:p>
            <a:r>
              <a:rPr lang="en-US" altLang="ko-KR" sz="2400" i="1" dirty="0"/>
              <a:t>Membership Inference: Check whether the data has been trained or not</a:t>
            </a:r>
          </a:p>
        </p:txBody>
      </p:sp>
    </p:spTree>
    <p:extLst>
      <p:ext uri="{BB962C8B-B14F-4D97-AF65-F5344CB8AC3E}">
        <p14:creationId xmlns:p14="http://schemas.microsoft.com/office/powerpoint/2010/main" val="236238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There are several ways to do membership inference</a:t>
            </a:r>
          </a:p>
          <a:p>
            <a:r>
              <a:rPr lang="en-US" altLang="ko-KR" dirty="0"/>
              <a:t>Easy way: Naively check the output of model</a:t>
            </a:r>
          </a:p>
          <a:p>
            <a:r>
              <a:rPr lang="en-US" altLang="ko-KR" dirty="0"/>
              <a:t>SOTA: Estimate the distribution of ‘shadow models’ trained with and without the target sample (</a:t>
            </a:r>
            <a:r>
              <a:rPr lang="en-US" altLang="ko-KR" dirty="0" err="1"/>
              <a:t>LiRA</a:t>
            </a:r>
            <a:r>
              <a:rPr lang="en-US" altLang="ko-KR" dirty="0"/>
              <a:t>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004046-2D60-EF3D-2F34-0BBBFB43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522" y="3305262"/>
            <a:ext cx="2623603" cy="312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88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The authors use an interesting heuristics</a:t>
            </a:r>
          </a:p>
          <a:p>
            <a:r>
              <a:rPr lang="en-US" altLang="ko-KR" dirty="0"/>
              <a:t>Group samples that are close in metric from each other (form a graph)</a:t>
            </a:r>
          </a:p>
          <a:p>
            <a:r>
              <a:rPr lang="en-US" altLang="ko-KR" dirty="0"/>
              <a:t>Then, find cliques among them</a:t>
            </a:r>
          </a:p>
          <a:p>
            <a:r>
              <a:rPr lang="en-US" altLang="ko-KR" sz="2400" i="1" dirty="0"/>
              <a:t>Clique: complete subgraph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5551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This is an enhancement of the existing ‘paring’ method</a:t>
            </a:r>
          </a:p>
          <a:p>
            <a:r>
              <a:rPr lang="en-US" altLang="ko-KR" dirty="0"/>
              <a:t>Due to the limit of distance metrics such as L2,</a:t>
            </a:r>
          </a:p>
          <a:p>
            <a:r>
              <a:rPr lang="en-US" altLang="ko-KR" dirty="0"/>
              <a:t>Human-cognitively dissimilar samples may be considered the same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2C6AFB-68D3-1D13-F05C-FA6B5BE3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23" y="4779174"/>
            <a:ext cx="466790" cy="419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6229C-B2E4-B369-0C5B-D9C0F53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32" y="4560068"/>
            <a:ext cx="457264" cy="428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EB91F0-4D16-7AB1-D3AB-B94D00432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949" y="3641355"/>
            <a:ext cx="457264" cy="43821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B6CBDE-F8D4-6FC2-1EC9-EADB7EE38AB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473213" y="4774411"/>
            <a:ext cx="1436519" cy="214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E5B0EC0-ECAC-A532-CD62-F8701E4D2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904" y="4788700"/>
            <a:ext cx="485843" cy="409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0C0A2F-ABA8-860F-4ED8-5B8971C0B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315" y="5890911"/>
            <a:ext cx="428685" cy="4382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EA043AC-0B00-21F1-7F09-185CAF15E179}"/>
              </a:ext>
            </a:extLst>
          </p:cNvPr>
          <p:cNvSpPr txBox="1"/>
          <p:nvPr/>
        </p:nvSpPr>
        <p:spPr>
          <a:xfrm>
            <a:off x="5156009" y="4218032"/>
            <a:ext cx="187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in L2 space!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A7FEBF3-E6EB-A810-BE95-28821FED58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79821" y="4737048"/>
            <a:ext cx="3559026" cy="15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Simple paring can group dissimilar samples as same</a:t>
            </a:r>
          </a:p>
          <a:p>
            <a:r>
              <a:rPr lang="en-US" altLang="ko-KR" dirty="0"/>
              <a:t>Predict by cliques, this happens very rarely</a:t>
            </a:r>
          </a:p>
          <a:p>
            <a:r>
              <a:rPr lang="en-US" altLang="ko-KR" dirty="0"/>
              <a:t>This becomes even more so as the size of the clique increase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2C6AFB-68D3-1D13-F05C-FA6B5BE36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423" y="4779174"/>
            <a:ext cx="466790" cy="4191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76229C-B2E4-B369-0C5B-D9C0F535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32" y="4261532"/>
            <a:ext cx="457264" cy="428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EB91F0-4D16-7AB1-D3AB-B94D00432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949" y="3641355"/>
            <a:ext cx="457264" cy="438211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B6CBDE-F8D4-6FC2-1EC9-EADB7EE38AB6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473213" y="4475875"/>
            <a:ext cx="1436519" cy="5128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6E5B0EC0-ECAC-A532-CD62-F8701E4D2B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9904" y="4788700"/>
            <a:ext cx="485843" cy="40963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50C0A2F-ABA8-860F-4ED8-5B8971C0B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7315" y="5890911"/>
            <a:ext cx="428685" cy="438211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C1D89E6-D3FC-A094-23A6-08AB6493AF0E}"/>
              </a:ext>
            </a:extLst>
          </p:cNvPr>
          <p:cNvCxnSpPr>
            <a:cxnSpLocks/>
            <a:stCxn id="5" idx="2"/>
            <a:endCxn id="15" idx="0"/>
          </p:cNvCxnSpPr>
          <p:nvPr/>
        </p:nvCxnSpPr>
        <p:spPr>
          <a:xfrm>
            <a:off x="5239818" y="5198332"/>
            <a:ext cx="641840" cy="692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223F1CA-CBB0-8F3F-4509-0C500B3A0CA6}"/>
              </a:ext>
            </a:extLst>
          </p:cNvPr>
          <p:cNvCxnSpPr>
            <a:cxnSpLocks/>
            <a:stCxn id="15" idx="3"/>
            <a:endCxn id="7" idx="2"/>
          </p:cNvCxnSpPr>
          <p:nvPr/>
        </p:nvCxnSpPr>
        <p:spPr>
          <a:xfrm flipV="1">
            <a:off x="6096000" y="4690217"/>
            <a:ext cx="1042364" cy="141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F879A2-7AFB-F74D-D9D3-652D278AC37D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>
            <a:off x="3812826" y="5198332"/>
            <a:ext cx="1854489" cy="9116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FA2AA4-E373-DD51-46E9-BCADA90A6785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055747" y="4988753"/>
            <a:ext cx="950676" cy="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8C081F0-B0C0-90AA-5AEB-5F36DC3ACAB5}"/>
              </a:ext>
            </a:extLst>
          </p:cNvPr>
          <p:cNvCxnSpPr>
            <a:cxnSpLocks/>
            <a:stCxn id="13" idx="0"/>
            <a:endCxn id="7" idx="1"/>
          </p:cNvCxnSpPr>
          <p:nvPr/>
        </p:nvCxnSpPr>
        <p:spPr>
          <a:xfrm flipV="1">
            <a:off x="3812826" y="4475875"/>
            <a:ext cx="3096906" cy="3128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11C3479-6F4F-69F8-BBE6-E8325BAFFAD0}"/>
              </a:ext>
            </a:extLst>
          </p:cNvPr>
          <p:cNvSpPr txBox="1"/>
          <p:nvPr/>
        </p:nvSpPr>
        <p:spPr>
          <a:xfrm>
            <a:off x="4342278" y="4227871"/>
            <a:ext cx="1879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very rare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58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4759-7E7A-6B11-B52E-F7CA2013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32880A-DE7E-1219-4A2F-59D56279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Still there are limitations</a:t>
            </a:r>
          </a:p>
          <a:p>
            <a:r>
              <a:rPr lang="en-US" altLang="ko-KR" dirty="0"/>
              <a:t>The L2 distance varies greatly depending on backgrounds, etc.</a:t>
            </a:r>
          </a:p>
          <a:p>
            <a:r>
              <a:rPr lang="en-US" altLang="ko-KR" dirty="0"/>
              <a:t>The authors measured L2 for each patch and takes max values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7C7E158-2CEC-3EA5-CCAF-9403FC0A3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731" y="3581343"/>
            <a:ext cx="2680694" cy="291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5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956</TotalTime>
  <Words>575</Words>
  <Application>Microsoft Office PowerPoint</Application>
  <PresentationFormat>와이드스크린</PresentationFormat>
  <Paragraphs>69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Times New Roman</vt:lpstr>
      <vt:lpstr>Office 테마</vt:lpstr>
      <vt:lpstr>Extracting Training Data from Diffusion Models</vt:lpstr>
      <vt:lpstr>Models memorize data</vt:lpstr>
      <vt:lpstr>What is “memorize?”</vt:lpstr>
      <vt:lpstr>Method</vt:lpstr>
      <vt:lpstr>Method</vt:lpstr>
      <vt:lpstr>Method</vt:lpstr>
      <vt:lpstr>Method</vt:lpstr>
      <vt:lpstr>Method</vt:lpstr>
      <vt:lpstr>Method</vt:lpstr>
      <vt:lpstr>Result</vt:lpstr>
      <vt:lpstr>Result</vt:lpstr>
      <vt:lpstr>Limitation</vt:lpstr>
      <vt:lpstr>Limitation</vt:lpstr>
      <vt:lpstr>Further Reading</vt:lpstr>
      <vt:lpstr>Further Reading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86</cp:revision>
  <dcterms:created xsi:type="dcterms:W3CDTF">2023-01-19T17:39:48Z</dcterms:created>
  <dcterms:modified xsi:type="dcterms:W3CDTF">2023-04-06T17:53:20Z</dcterms:modified>
</cp:coreProperties>
</file>