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31" r:id="rId3"/>
    <p:sldId id="332" r:id="rId4"/>
    <p:sldId id="333" r:id="rId5"/>
    <p:sldId id="334" r:id="rId6"/>
    <p:sldId id="335" r:id="rId7"/>
    <p:sldId id="336" r:id="rId8"/>
    <p:sldId id="33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1843D9-BBE1-666A-684E-95A5B3239B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/>
              <a:t>Hello World!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862590-7793-E4DC-9848-D70C57902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DB5594-B36F-550C-87AA-872D160BA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ADF123-83AF-B827-F60D-F07C3431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D8016-B96A-EA99-8CA4-2F07CB35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9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B5BE68-DACB-517B-3599-DEA08575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A12748-1AFA-BCD3-2832-DBC0E015E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7B65E9-6AA9-EA17-BAA6-E2879984F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07831-DE17-1D7C-798E-71E628A65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DE0FA4-F72C-A75A-3309-34C725BD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608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093F05D-9D7F-0113-A82F-B9933690AF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F68516-4C05-0C13-7E89-B7818AA4F4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E97CB8-660C-2EC4-45A1-F733832E1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D62C1-191F-FBBB-783F-30323705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3CC41C-E7FB-5CD5-F05E-F9A0123B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913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641846-A3C4-66BE-C19B-426B1493C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latin typeface="Times New Roman" panose="02020603050405020304" pitchFamily="18" charset="0"/>
                <a:ea typeface="210 굴림OTF 070" panose="02020503020101020101" pitchFamily="18" charset="-127"/>
                <a:cs typeface="Times New Roman" panose="02020603050405020304" pitchFamily="18" charset="0"/>
              </a:defRPr>
            </a:lvl1pPr>
          </a:lstStyle>
          <a:p>
            <a:r>
              <a:rPr lang="en-US" altLang="ko-KR" dirty="0" err="1"/>
              <a:t>Titl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C5572-D860-474C-3FA5-5E30E8F39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210 M고딕OTF 050" panose="02020503020101020101" pitchFamily="18" charset="-127"/>
                <a:cs typeface="Times New Roman" panose="02020603050405020304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FDAD4A-25E5-4A46-10C7-7DC6F9AF9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901BD3-8305-43B3-9923-257FBF170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2B44BB-CE6C-823A-1547-823312779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830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01690-CD05-4B40-37BD-737F6C4BE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424CA2-E3AC-3DB7-5EA0-BCCFBFD70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D75187-6338-EB7F-84C2-A8DFDBA5F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F116DC-C2D2-17FD-0670-4018A045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8D9505-77F3-973A-4A77-407A7D101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223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1688-7777-D341-8BE2-B080030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56C86A-D334-9460-D672-B469FF474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EF012F-B037-6BC0-DCEC-41C4F997C5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074B44-9A1F-1A00-7071-B7A0D8F93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AD2EE9-C27C-2D74-C73E-A37EEB3C0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CC3845-FA21-6B62-D010-5AFE32EA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955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1A7400-0404-7A85-2E7E-032869E17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A737AF-1D5B-C0D9-87FA-4C1B726F8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1BA33EE-9A1D-AB71-3288-76B57DFA94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3D09D-7D5A-ABE8-DE38-113722A78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E84B54F-E9B1-D2C4-EC9A-A7DC1D4588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08A019-7B32-D688-0429-54BDB5A96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1D7954-2837-A14F-9B6C-076BD5F20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5B908F5-F72E-9604-D306-DD32A0420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383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B1B86-EBE2-0F57-090C-C31ACA793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7053E8-F883-E4FE-AE74-EAD091EE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C7B020-F6E2-6C53-D638-67BAA47B2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964D6A-08B3-7E5C-D2B6-F9A83DBD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3140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49B6784-24C4-FD43-CC24-A65B3BF3C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228DAE8-9990-66D8-F5E0-00F83A6E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4574D-AE4B-6ACA-30E6-5BEF9C38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478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A096AC-8778-2324-A216-02EA2B766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06749C-BFA7-E361-D0A8-12DF99A35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BFB7CF-8E79-4D8C-1C94-05BCE7C60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CCADF7-23A1-E5F4-CC89-52E73F542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E85F17-A3BF-7343-5350-697CE9FB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07DA9AE-1B19-89FA-ADAD-7F7E345E8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766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6D8925-5F77-79D9-978F-933303C4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35858C2-0CBE-DB93-826B-B8F0A60A0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7916A2-7F4C-4213-A59D-9A6AC9D24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77B87D-17FA-2955-5560-AF994A7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C195A-05C2-4574-9B7F-0324A4B1A20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5E172-8C53-896B-03D0-18189115F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A806D-5830-CB0B-19AE-8BC7CE3A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68E3F1-AC57-A1DB-19D3-B33ADE935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ABD850F-97E2-EFEC-FA26-4E7BB682DE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F08438-D9C2-83FB-7F99-A83A8D6C8D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C195A-05C2-4574-9B7F-0324A4B1A207}" type="datetimeFigureOut">
              <a:rPr lang="ko-KR" altLang="en-US" smtClean="0"/>
              <a:t>2023-09-01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37D593-7453-216C-9AD2-F38172F88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DA6965-E14F-BC2D-ED1F-9D4D0E79E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F9607-BA5C-406C-B8F1-9CD3498981D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3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Mimic the Diffusion</a:t>
            </a:r>
            <a:endParaRPr lang="ko-KR" altLang="en-US" dirty="0"/>
          </a:p>
        </p:txBody>
      </p:sp>
      <p:pic>
        <p:nvPicPr>
          <p:cNvPr id="6" name="Picture 2" descr="논문 리뷰] Denoising Diffusion Probabilistic Model(2020)">
            <a:extLst>
              <a:ext uri="{FF2B5EF4-FFF2-40B4-BE49-F238E27FC236}">
                <a16:creationId xmlns:a16="http://schemas.microsoft.com/office/drawing/2014/main" id="{4694279E-973D-56D4-2C39-790E9FB0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14" y="2015934"/>
            <a:ext cx="8861571" cy="37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7558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1.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High-noised distribution =&gt; Low-noised distribution (gradually update)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High-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 VAE =&gt; Low-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 VAE</a:t>
                </a:r>
              </a:p>
              <a:p>
                <a:r>
                  <a:rPr lang="en-US" altLang="ko-KR" sz="2400" dirty="0"/>
                  <a:t>This means “high distortion =&gt; low distortion”</a:t>
                </a:r>
              </a:p>
              <a:p>
                <a:r>
                  <a:rPr lang="en-US" altLang="ko-KR" sz="2400" dirty="0"/>
                  <a:t>It may not be perfect, but the meaning is similar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1A10B8A8-64B3-EA85-DB52-4FE4A9942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6203" y="3078759"/>
            <a:ext cx="3905765" cy="330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839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2.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Iterative refinement with “very small step”</a:t>
                </a:r>
              </a:p>
              <a:p>
                <a:endParaRPr lang="en-US" altLang="ko-KR" sz="2400" dirty="0"/>
              </a:p>
              <a:p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-Selectable VAE has the power to perform it</a:t>
                </a:r>
              </a:p>
              <a:p>
                <a:r>
                  <a:rPr lang="en-US" altLang="ko-KR" sz="2400" dirty="0"/>
                  <a:t>It can represent continuous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sz="2400" dirty="0"/>
                  <a:t> intervals,</a:t>
                </a:r>
              </a:p>
              <a:p>
                <a:r>
                  <a:rPr lang="en-US" altLang="ko-KR" sz="2400" dirty="0"/>
                  <a:t>With the same model capacity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6D3E2A6B-5E57-7076-1649-EE403B659C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926" y="3093921"/>
            <a:ext cx="3943944" cy="32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71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Mimic the Diffusion</a:t>
            </a:r>
            <a:endParaRPr lang="ko-KR" altLang="en-US" dirty="0"/>
          </a:p>
        </p:txBody>
      </p:sp>
      <p:pic>
        <p:nvPicPr>
          <p:cNvPr id="6" name="Picture 2" descr="논문 리뷰] Denoising Diffusion Probabilistic Model(2020)">
            <a:extLst>
              <a:ext uri="{FF2B5EF4-FFF2-40B4-BE49-F238E27FC236}">
                <a16:creationId xmlns:a16="http://schemas.microsoft.com/office/drawing/2014/main" id="{4694279E-973D-56D4-2C39-790E9FB0A1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214" y="2015934"/>
            <a:ext cx="8861571" cy="37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715BAFB-010C-BC12-0FC9-8E4754C803C8}"/>
              </a:ext>
            </a:extLst>
          </p:cNvPr>
          <p:cNvCxnSpPr/>
          <p:nvPr/>
        </p:nvCxnSpPr>
        <p:spPr>
          <a:xfrm>
            <a:off x="8053431" y="5226341"/>
            <a:ext cx="83889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CC0E831-DDCC-88E7-7FA3-833DDE685643}"/>
              </a:ext>
            </a:extLst>
          </p:cNvPr>
          <p:cNvSpPr txBox="1"/>
          <p:nvPr/>
        </p:nvSpPr>
        <p:spPr>
          <a:xfrm>
            <a:off x="7348755" y="5234730"/>
            <a:ext cx="2952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Randomness!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B205A61-DA02-7C13-4831-4012791D4A1F}"/>
              </a:ext>
            </a:extLst>
          </p:cNvPr>
          <p:cNvCxnSpPr>
            <a:cxnSpLocks/>
          </p:cNvCxnSpPr>
          <p:nvPr/>
        </p:nvCxnSpPr>
        <p:spPr>
          <a:xfrm flipV="1">
            <a:off x="5217952" y="5234730"/>
            <a:ext cx="1201024" cy="7298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831EDE9-3DC8-BDE6-ADA4-30EE02DC3EF7}"/>
              </a:ext>
            </a:extLst>
          </p:cNvPr>
          <p:cNvSpPr txBox="1"/>
          <p:nvPr/>
        </p:nvSpPr>
        <p:spPr>
          <a:xfrm>
            <a:off x="3801610" y="5964572"/>
            <a:ext cx="29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Model’s target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random</a:t>
            </a:r>
            <a:endParaRPr lang="ko-KR" alt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2373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3.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“Randomness”</a:t>
            </a:r>
          </a:p>
          <a:p>
            <a:endParaRPr lang="en-US" altLang="ko-KR" sz="2400" dirty="0"/>
          </a:p>
          <a:p>
            <a:r>
              <a:rPr lang="en-US" altLang="ko-KR" sz="2400" dirty="0"/>
              <a:t>Recursively re-input to VAE</a:t>
            </a:r>
          </a:p>
          <a:p>
            <a:r>
              <a:rPr lang="en-US" altLang="ko-KR" sz="2400" dirty="0"/>
              <a:t>I think the latent variables on the posteriors with very close beta values,</a:t>
            </a:r>
          </a:p>
          <a:p>
            <a:r>
              <a:rPr lang="en-US" altLang="ko-KR" sz="2400" dirty="0"/>
              <a:t>Would maintain its meaning on the other side well</a:t>
            </a:r>
          </a:p>
          <a:p>
            <a:r>
              <a:rPr lang="en-US" altLang="ko-KR" sz="2400" dirty="0"/>
              <a:t>There will be a small loss of information, i.e. acceptable randomness</a:t>
            </a:r>
          </a:p>
          <a:p>
            <a:r>
              <a:rPr lang="en-US" altLang="ko-KR" sz="2400" dirty="0"/>
              <a:t>This is a logical leap though</a:t>
            </a:r>
          </a:p>
        </p:txBody>
      </p:sp>
    </p:spTree>
    <p:extLst>
      <p:ext uri="{BB962C8B-B14F-4D97-AF65-F5344CB8AC3E}">
        <p14:creationId xmlns:p14="http://schemas.microsoft.com/office/powerpoint/2010/main" val="2237866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 4.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400" dirty="0"/>
                  <a:t>Iterative “refinement” with very small step</a:t>
                </a:r>
              </a:p>
              <a:p>
                <a:endParaRPr lang="en-US" altLang="ko-KR" sz="2400" dirty="0"/>
              </a:p>
              <a:p>
                <a:r>
                  <a:rPr lang="en-US" altLang="ko-KR" sz="2400" dirty="0"/>
                  <a:t>I think that the optimization of ELBO for the latent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ko-KR" sz="2400" dirty="0"/>
                  <a:t> can take over the role</a:t>
                </a:r>
              </a:p>
              <a:p>
                <a:endParaRPr lang="en-US" altLang="ko-KR" sz="2400" dirty="0"/>
              </a:p>
              <a:p>
                <a:r>
                  <a:rPr lang="en-US" altLang="ko-KR" sz="2400" b="1" i="1" dirty="0"/>
                  <a:t>BUT!!</a:t>
                </a:r>
              </a:p>
              <a:p>
                <a:r>
                  <a:rPr lang="en-US" altLang="ko-KR" sz="2400" dirty="0"/>
                  <a:t>Consider a few steps later: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/>
                  <a:t> (modified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400" dirty="0"/>
                  <a:t>)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ko-KR" sz="240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2400" dirty="0"/>
                  <a:t> (reconstructed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sz="2400" dirty="0"/>
                  <a:t>) </a:t>
                </a:r>
              </a:p>
              <a:p>
                <a:r>
                  <a:rPr lang="en-US" altLang="ko-KR" sz="2400" dirty="0"/>
                  <a:t>ELBO means how similar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ko-KR" sz="24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altLang="ko-KR" sz="2400" dirty="0"/>
                  <a:t> are… not likelihood!</a:t>
                </a:r>
              </a:p>
              <a:p>
                <a:r>
                  <a:rPr lang="en-US" altLang="ko-KR" sz="2400" dirty="0"/>
                  <a:t>It loses the meaning as a refinement</a:t>
                </a:r>
              </a:p>
              <a:p>
                <a:endParaRPr lang="en-US" altLang="ko-KR" sz="24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4539314-C840-E6DB-0A2F-C704B806C4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6233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Reflection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This is a huge problem that is </a:t>
            </a:r>
            <a:r>
              <a:rPr lang="en-US" altLang="ko-KR" sz="2400" i="1" dirty="0"/>
              <a:t>easy to spot</a:t>
            </a:r>
          </a:p>
          <a:p>
            <a:r>
              <a:rPr lang="en-US" altLang="ko-KR" sz="2400" dirty="0"/>
              <a:t>I accepted it as the right method</a:t>
            </a:r>
          </a:p>
          <a:p>
            <a:r>
              <a:rPr lang="en-US" altLang="ko-KR" sz="2400" dirty="0"/>
              <a:t>Because some experimental results came out good (e.g. MNIST)</a:t>
            </a:r>
          </a:p>
          <a:p>
            <a:endParaRPr lang="en-US" altLang="ko-KR" sz="2400" dirty="0"/>
          </a:p>
          <a:p>
            <a:r>
              <a:rPr lang="en-US" altLang="ko-KR" sz="2400" dirty="0"/>
              <a:t>Of course, one need to experiment with various variables, but</a:t>
            </a:r>
          </a:p>
          <a:p>
            <a:r>
              <a:rPr lang="en-US" altLang="ko-KR" sz="2400" dirty="0"/>
              <a:t>There is a complacent attitude because that were good in one or two…</a:t>
            </a:r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2795387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십자형 7">
            <a:extLst>
              <a:ext uri="{FF2B5EF4-FFF2-40B4-BE49-F238E27FC236}">
                <a16:creationId xmlns:a16="http://schemas.microsoft.com/office/drawing/2014/main" id="{E0D0C06D-7720-9D2D-93CD-82E2BED4F0E8}"/>
              </a:ext>
            </a:extLst>
          </p:cNvPr>
          <p:cNvSpPr/>
          <p:nvPr/>
        </p:nvSpPr>
        <p:spPr>
          <a:xfrm rot="1800000">
            <a:off x="2808309" y="1470817"/>
            <a:ext cx="877248" cy="838296"/>
          </a:xfrm>
          <a:custGeom>
            <a:avLst/>
            <a:gdLst>
              <a:gd name="connsiteX0" fmla="*/ 0 w 877248"/>
              <a:gd name="connsiteY0" fmla="*/ 335318 h 838296"/>
              <a:gd name="connsiteX1" fmla="*/ 335318 w 877248"/>
              <a:gd name="connsiteY1" fmla="*/ 335318 h 838296"/>
              <a:gd name="connsiteX2" fmla="*/ 335318 w 877248"/>
              <a:gd name="connsiteY2" fmla="*/ 0 h 838296"/>
              <a:gd name="connsiteX3" fmla="*/ 541930 w 877248"/>
              <a:gd name="connsiteY3" fmla="*/ 0 h 838296"/>
              <a:gd name="connsiteX4" fmla="*/ 541930 w 877248"/>
              <a:gd name="connsiteY4" fmla="*/ 335318 h 838296"/>
              <a:gd name="connsiteX5" fmla="*/ 877248 w 877248"/>
              <a:gd name="connsiteY5" fmla="*/ 335318 h 838296"/>
              <a:gd name="connsiteX6" fmla="*/ 877248 w 877248"/>
              <a:gd name="connsiteY6" fmla="*/ 502978 h 838296"/>
              <a:gd name="connsiteX7" fmla="*/ 541930 w 877248"/>
              <a:gd name="connsiteY7" fmla="*/ 502978 h 838296"/>
              <a:gd name="connsiteX8" fmla="*/ 541930 w 877248"/>
              <a:gd name="connsiteY8" fmla="*/ 838296 h 838296"/>
              <a:gd name="connsiteX9" fmla="*/ 335318 w 877248"/>
              <a:gd name="connsiteY9" fmla="*/ 838296 h 838296"/>
              <a:gd name="connsiteX10" fmla="*/ 335318 w 877248"/>
              <a:gd name="connsiteY10" fmla="*/ 502978 h 838296"/>
              <a:gd name="connsiteX11" fmla="*/ 0 w 877248"/>
              <a:gd name="connsiteY11" fmla="*/ 502978 h 838296"/>
              <a:gd name="connsiteX12" fmla="*/ 0 w 877248"/>
              <a:gd name="connsiteY12" fmla="*/ 335318 h 838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877248" h="838296" extrusionOk="0">
                <a:moveTo>
                  <a:pt x="0" y="335318"/>
                </a:moveTo>
                <a:cubicBezTo>
                  <a:pt x="83772" y="347732"/>
                  <a:pt x="181274" y="328571"/>
                  <a:pt x="335318" y="335318"/>
                </a:cubicBezTo>
                <a:cubicBezTo>
                  <a:pt x="341011" y="177171"/>
                  <a:pt x="344269" y="94475"/>
                  <a:pt x="335318" y="0"/>
                </a:cubicBezTo>
                <a:cubicBezTo>
                  <a:pt x="416306" y="-4777"/>
                  <a:pt x="451390" y="4010"/>
                  <a:pt x="541930" y="0"/>
                </a:cubicBezTo>
                <a:cubicBezTo>
                  <a:pt x="528777" y="93034"/>
                  <a:pt x="532611" y="258500"/>
                  <a:pt x="541930" y="335318"/>
                </a:cubicBezTo>
                <a:cubicBezTo>
                  <a:pt x="666359" y="334100"/>
                  <a:pt x="711647" y="322446"/>
                  <a:pt x="877248" y="335318"/>
                </a:cubicBezTo>
                <a:cubicBezTo>
                  <a:pt x="870286" y="419112"/>
                  <a:pt x="872517" y="442360"/>
                  <a:pt x="877248" y="502978"/>
                </a:cubicBezTo>
                <a:cubicBezTo>
                  <a:pt x="735127" y="493788"/>
                  <a:pt x="643448" y="511874"/>
                  <a:pt x="541930" y="502978"/>
                </a:cubicBezTo>
                <a:cubicBezTo>
                  <a:pt x="550524" y="644007"/>
                  <a:pt x="527319" y="719518"/>
                  <a:pt x="541930" y="838296"/>
                </a:cubicBezTo>
                <a:cubicBezTo>
                  <a:pt x="473031" y="835336"/>
                  <a:pt x="397823" y="838009"/>
                  <a:pt x="335318" y="838296"/>
                </a:cubicBezTo>
                <a:cubicBezTo>
                  <a:pt x="329564" y="695856"/>
                  <a:pt x="327660" y="574039"/>
                  <a:pt x="335318" y="502978"/>
                </a:cubicBezTo>
                <a:cubicBezTo>
                  <a:pt x="241194" y="493578"/>
                  <a:pt x="114796" y="501731"/>
                  <a:pt x="0" y="502978"/>
                </a:cubicBezTo>
                <a:cubicBezTo>
                  <a:pt x="5226" y="463180"/>
                  <a:pt x="-4608" y="412939"/>
                  <a:pt x="0" y="335318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52149646">
                  <a:prstGeom prst="plus">
                    <a:avLst>
                      <a:gd name="adj" fmla="val 40000"/>
                    </a:avLst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02C555A-E7FF-587F-4156-834E2D4BD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Features (all)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39314-C840-E6DB-0A2F-C704B806C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Iterative “refinement” with “very small step”</a:t>
            </a:r>
          </a:p>
          <a:p>
            <a:r>
              <a:rPr lang="en-US" altLang="ko-KR" sz="2400" dirty="0"/>
              <a:t>With “gradually noised distribution” and “Randomness”</a:t>
            </a:r>
          </a:p>
          <a:p>
            <a:endParaRPr lang="en-US" altLang="ko-KR" sz="2400" dirty="0"/>
          </a:p>
          <a:p>
            <a:r>
              <a:rPr lang="en-US" altLang="ko-KR" sz="2400" dirty="0"/>
              <a:t>If there is a good way to refine a sample, it could be done 	again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541553A-8C97-1682-CB57-79CD87872614}"/>
              </a:ext>
            </a:extLst>
          </p:cNvPr>
          <p:cNvSpPr/>
          <p:nvPr/>
        </p:nvSpPr>
        <p:spPr>
          <a:xfrm>
            <a:off x="4950903" y="1762315"/>
            <a:ext cx="1240172" cy="561437"/>
          </a:xfrm>
          <a:custGeom>
            <a:avLst/>
            <a:gdLst>
              <a:gd name="connsiteX0" fmla="*/ 0 w 1240172"/>
              <a:gd name="connsiteY0" fmla="*/ 280719 h 561437"/>
              <a:gd name="connsiteX1" fmla="*/ 620086 w 1240172"/>
              <a:gd name="connsiteY1" fmla="*/ 0 h 561437"/>
              <a:gd name="connsiteX2" fmla="*/ 1240172 w 1240172"/>
              <a:gd name="connsiteY2" fmla="*/ 280719 h 561437"/>
              <a:gd name="connsiteX3" fmla="*/ 620086 w 1240172"/>
              <a:gd name="connsiteY3" fmla="*/ 561438 h 561437"/>
              <a:gd name="connsiteX4" fmla="*/ 0 w 1240172"/>
              <a:gd name="connsiteY4" fmla="*/ 280719 h 56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172" h="561437" extrusionOk="0">
                <a:moveTo>
                  <a:pt x="0" y="280719"/>
                </a:moveTo>
                <a:cubicBezTo>
                  <a:pt x="-4491" y="152858"/>
                  <a:pt x="278187" y="25009"/>
                  <a:pt x="620086" y="0"/>
                </a:cubicBezTo>
                <a:cubicBezTo>
                  <a:pt x="968802" y="-3311"/>
                  <a:pt x="1263143" y="114454"/>
                  <a:pt x="1240172" y="280719"/>
                </a:cubicBezTo>
                <a:cubicBezTo>
                  <a:pt x="1259032" y="431510"/>
                  <a:pt x="960514" y="607770"/>
                  <a:pt x="620086" y="561438"/>
                </a:cubicBezTo>
                <a:cubicBezTo>
                  <a:pt x="291298" y="583103"/>
                  <a:pt x="-7184" y="428337"/>
                  <a:pt x="0" y="280719"/>
                </a:cubicBezTo>
                <a:close/>
              </a:path>
            </a:pathLst>
          </a:custGeom>
          <a:noFill/>
          <a:ln w="38100">
            <a:solidFill>
              <a:srgbClr val="FF7C80"/>
            </a:solidFill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B02927CA-EE9E-BAF9-ABBA-772DDF233272}"/>
              </a:ext>
            </a:extLst>
          </p:cNvPr>
          <p:cNvSpPr/>
          <p:nvPr/>
        </p:nvSpPr>
        <p:spPr>
          <a:xfrm>
            <a:off x="6529431" y="2191552"/>
            <a:ext cx="1240172" cy="561437"/>
          </a:xfrm>
          <a:custGeom>
            <a:avLst/>
            <a:gdLst>
              <a:gd name="connsiteX0" fmla="*/ 0 w 1240172"/>
              <a:gd name="connsiteY0" fmla="*/ 280719 h 561437"/>
              <a:gd name="connsiteX1" fmla="*/ 620086 w 1240172"/>
              <a:gd name="connsiteY1" fmla="*/ 0 h 561437"/>
              <a:gd name="connsiteX2" fmla="*/ 1240172 w 1240172"/>
              <a:gd name="connsiteY2" fmla="*/ 280719 h 561437"/>
              <a:gd name="connsiteX3" fmla="*/ 620086 w 1240172"/>
              <a:gd name="connsiteY3" fmla="*/ 561438 h 561437"/>
              <a:gd name="connsiteX4" fmla="*/ 0 w 1240172"/>
              <a:gd name="connsiteY4" fmla="*/ 280719 h 56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0172" h="561437" extrusionOk="0">
                <a:moveTo>
                  <a:pt x="0" y="280719"/>
                </a:moveTo>
                <a:cubicBezTo>
                  <a:pt x="-4491" y="152858"/>
                  <a:pt x="278187" y="25009"/>
                  <a:pt x="620086" y="0"/>
                </a:cubicBezTo>
                <a:cubicBezTo>
                  <a:pt x="968802" y="-3311"/>
                  <a:pt x="1263143" y="114454"/>
                  <a:pt x="1240172" y="280719"/>
                </a:cubicBezTo>
                <a:cubicBezTo>
                  <a:pt x="1259032" y="431510"/>
                  <a:pt x="960514" y="607770"/>
                  <a:pt x="620086" y="561438"/>
                </a:cubicBezTo>
                <a:cubicBezTo>
                  <a:pt x="291298" y="583103"/>
                  <a:pt x="-7184" y="428337"/>
                  <a:pt x="0" y="280719"/>
                </a:cubicBezTo>
                <a:close/>
              </a:path>
            </a:pathLst>
          </a:custGeom>
          <a:noFill/>
          <a:ln w="38100">
            <a:solidFill>
              <a:srgbClr val="FF7C80"/>
            </a:solidFill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63DC209-E108-0489-2977-569B34006795}"/>
              </a:ext>
            </a:extLst>
          </p:cNvPr>
          <p:cNvSpPr/>
          <p:nvPr/>
        </p:nvSpPr>
        <p:spPr>
          <a:xfrm>
            <a:off x="2325147" y="2202054"/>
            <a:ext cx="2850860" cy="561437"/>
          </a:xfrm>
          <a:custGeom>
            <a:avLst/>
            <a:gdLst>
              <a:gd name="connsiteX0" fmla="*/ 0 w 2850860"/>
              <a:gd name="connsiteY0" fmla="*/ 280719 h 561437"/>
              <a:gd name="connsiteX1" fmla="*/ 1425430 w 2850860"/>
              <a:gd name="connsiteY1" fmla="*/ 0 h 561437"/>
              <a:gd name="connsiteX2" fmla="*/ 2850860 w 2850860"/>
              <a:gd name="connsiteY2" fmla="*/ 280719 h 561437"/>
              <a:gd name="connsiteX3" fmla="*/ 1425430 w 2850860"/>
              <a:gd name="connsiteY3" fmla="*/ 561438 h 561437"/>
              <a:gd name="connsiteX4" fmla="*/ 0 w 2850860"/>
              <a:gd name="connsiteY4" fmla="*/ 280719 h 56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0860" h="561437" extrusionOk="0">
                <a:moveTo>
                  <a:pt x="0" y="280719"/>
                </a:moveTo>
                <a:cubicBezTo>
                  <a:pt x="-19737" y="245123"/>
                  <a:pt x="641684" y="154839"/>
                  <a:pt x="1425430" y="0"/>
                </a:cubicBezTo>
                <a:cubicBezTo>
                  <a:pt x="2218925" y="-3311"/>
                  <a:pt x="2873831" y="114454"/>
                  <a:pt x="2850860" y="280719"/>
                </a:cubicBezTo>
                <a:cubicBezTo>
                  <a:pt x="2901490" y="424358"/>
                  <a:pt x="2208871" y="647975"/>
                  <a:pt x="1425430" y="561438"/>
                </a:cubicBezTo>
                <a:cubicBezTo>
                  <a:pt x="651863" y="583103"/>
                  <a:pt x="-7184" y="428337"/>
                  <a:pt x="0" y="280719"/>
                </a:cubicBezTo>
                <a:close/>
              </a:path>
            </a:pathLst>
          </a:custGeom>
          <a:noFill/>
          <a:ln w="38100">
            <a:solidFill>
              <a:srgbClr val="FF7C80"/>
            </a:solidFill>
            <a:extLst>
              <a:ext uri="{C807C97D-BFC1-408E-A445-0C87EB9F89A2}">
                <ask:lineSketchStyleProps xmlns:ask="http://schemas.microsoft.com/office/drawing/2018/sketchyshapes" sd="1634779923">
                  <a:prstGeom prst="ellipse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2948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306</Words>
  <Application>Microsoft Office PowerPoint</Application>
  <PresentationFormat>와이드스크린</PresentationFormat>
  <Paragraphs>47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맑은 고딕</vt:lpstr>
      <vt:lpstr>Arial</vt:lpstr>
      <vt:lpstr>Cambria Math</vt:lpstr>
      <vt:lpstr>Times New Roman</vt:lpstr>
      <vt:lpstr>Office 테마</vt:lpstr>
      <vt:lpstr>Mimic the Diffusion</vt:lpstr>
      <vt:lpstr>Feature 1.</vt:lpstr>
      <vt:lpstr>Feature 2.</vt:lpstr>
      <vt:lpstr>Mimic the Diffusion</vt:lpstr>
      <vt:lpstr>Feature 3.</vt:lpstr>
      <vt:lpstr>Feature 4.</vt:lpstr>
      <vt:lpstr>Reflection</vt:lpstr>
      <vt:lpstr>Features (all)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Diffusion Model &amp; Determining Trained</dc:title>
  <dc:creator>김 승환</dc:creator>
  <cp:lastModifiedBy>김 승환</cp:lastModifiedBy>
  <cp:revision>234</cp:revision>
  <dcterms:created xsi:type="dcterms:W3CDTF">2023-01-19T17:39:48Z</dcterms:created>
  <dcterms:modified xsi:type="dcterms:W3CDTF">2023-08-31T18:15:49Z</dcterms:modified>
</cp:coreProperties>
</file>