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21" r:id="rId4"/>
    <p:sldId id="322" r:id="rId5"/>
    <p:sldId id="323" r:id="rId6"/>
    <p:sldId id="324" r:id="rId7"/>
    <p:sldId id="303" r:id="rId8"/>
    <p:sldId id="325" r:id="rId9"/>
    <p:sldId id="327" r:id="rId10"/>
    <p:sldId id="329" r:id="rId11"/>
    <p:sldId id="326" r:id="rId12"/>
    <p:sldId id="330" r:id="rId13"/>
    <p:sldId id="331" r:id="rId14"/>
    <p:sldId id="337" r:id="rId15"/>
    <p:sldId id="335" r:id="rId16"/>
    <p:sldId id="333" r:id="rId17"/>
    <p:sldId id="334" r:id="rId18"/>
    <p:sldId id="338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Maximum</a:t>
            </a:r>
            <a:r>
              <a:rPr lang="ko-KR" altLang="en-US" b="1" dirty="0"/>
              <a:t> </a:t>
            </a:r>
            <a:r>
              <a:rPr lang="en-US" altLang="ko-KR" b="1" dirty="0"/>
              <a:t>Likelihood</a:t>
            </a:r>
            <a:br>
              <a:rPr lang="en-US" altLang="ko-KR" b="1" dirty="0"/>
            </a:br>
            <a:r>
              <a:rPr lang="en-US" altLang="ko-KR" b="1" dirty="0"/>
              <a:t>Is Meaningless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So, to summarize my claim:</a:t>
            </a:r>
          </a:p>
          <a:p>
            <a:endParaRPr lang="en-US" altLang="ko-KR" sz="2400" dirty="0"/>
          </a:p>
          <a:p>
            <a:r>
              <a:rPr lang="en-US" altLang="ko-KR" sz="2400" dirty="0"/>
              <a:t>Maximum likelihood only does reconstruction</a:t>
            </a:r>
          </a:p>
          <a:p>
            <a:r>
              <a:rPr lang="en-US" altLang="ko-KR" sz="2400" dirty="0"/>
              <a:t>Thus, VAE is a sample-able reconstruction model through variational inference</a:t>
            </a:r>
          </a:p>
          <a:p>
            <a:r>
              <a:rPr lang="en-US" altLang="ko-KR" sz="2400" dirty="0"/>
              <a:t>As for sampling quality, inductive bias does “everything.”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7194-1362-3F3A-9E95-D4498FE4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4997750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4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As I said in my last presentation, I experimented with:</a:t>
            </a:r>
          </a:p>
          <a:p>
            <a:r>
              <a:rPr lang="en-US" altLang="ko-KR" sz="2400" dirty="0"/>
              <a:t>Increasing the sampling quality via diffusion-like method</a:t>
            </a:r>
          </a:p>
          <a:p>
            <a:r>
              <a:rPr lang="en-US" altLang="ko-KR" sz="2400" dirty="0"/>
              <a:t>I implemented a correct ELBO VAE as needed for sigma optimization</a:t>
            </a:r>
          </a:p>
          <a:p>
            <a:r>
              <a:rPr lang="en-US" altLang="ko-KR" sz="2400" dirty="0"/>
              <a:t>However, the performance of this model itself was not good!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15F13-2CE8-82F2-0D63-47C102A33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85" y="4373727"/>
            <a:ext cx="6483249" cy="2257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36FED-A6D0-1D0C-4FAB-32BCA08E54F9}"/>
                  </a:ext>
                </a:extLst>
              </p:cNvPr>
              <p:cNvSpPr txBox="1"/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136FED-A6D0-1D0C-4FAB-32BCA08E5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287" y="4373727"/>
                <a:ext cx="1762200" cy="369332"/>
              </a:xfrm>
              <a:prstGeom prst="rect">
                <a:avLst/>
              </a:prstGeom>
              <a:blipFill>
                <a:blip r:embed="rId3"/>
                <a:stretch>
                  <a:fillRect l="-2768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1C8C7E-0751-E81F-A9BE-8A6011E882F4}"/>
                  </a:ext>
                </a:extLst>
              </p:cNvPr>
              <p:cNvSpPr txBox="1"/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1C8C7E-0751-E81F-A9BE-8A6011E88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0" y="4729560"/>
                <a:ext cx="1762200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68FFD-0D9E-3266-142A-5C1B5A6740F8}"/>
                  </a:ext>
                </a:extLst>
              </p:cNvPr>
              <p:cNvSpPr txBox="1"/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68FFD-0D9E-3266-142A-5C1B5A674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961" y="4743059"/>
                <a:ext cx="1762200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30B89-E118-6291-2547-A26F1BF1EDD1}"/>
                  </a:ext>
                </a:extLst>
              </p:cNvPr>
              <p:cNvSpPr txBox="1"/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530B89-E118-6291-2547-A26F1BF1E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314" y="5502612"/>
                <a:ext cx="1762200" cy="394210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50E74B7-B27D-1C01-C87D-F2D2E526B4D2}"/>
              </a:ext>
            </a:extLst>
          </p:cNvPr>
          <p:cNvSpPr txBox="1"/>
          <p:nvPr/>
        </p:nvSpPr>
        <p:spPr>
          <a:xfrm>
            <a:off x="5048986" y="4850781"/>
            <a:ext cx="2001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unlikely point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(but often sampled)</a:t>
            </a:r>
            <a:endParaRPr lang="ko-KR" altLang="en-US" sz="1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F7A0F24-ABAC-43F4-C346-E85DCEB8E354}"/>
              </a:ext>
            </a:extLst>
          </p:cNvPr>
          <p:cNvCxnSpPr/>
          <p:nvPr/>
        </p:nvCxnSpPr>
        <p:spPr>
          <a:xfrm flipH="1">
            <a:off x="5771626" y="5395506"/>
            <a:ext cx="105583" cy="3928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688396-CAC6-55FC-8BD5-BDC8B619E1C6}"/>
              </a:ext>
            </a:extLst>
          </p:cNvPr>
          <p:cNvCxnSpPr>
            <a:cxnSpLocks/>
          </p:cNvCxnSpPr>
          <p:nvPr/>
        </p:nvCxnSpPr>
        <p:spPr>
          <a:xfrm flipH="1" flipV="1">
            <a:off x="5341021" y="5616163"/>
            <a:ext cx="344843" cy="1604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E40D41E-BA76-0792-A2D0-3470654FE83B}"/>
              </a:ext>
            </a:extLst>
          </p:cNvPr>
          <p:cNvCxnSpPr>
            <a:cxnSpLocks/>
          </p:cNvCxnSpPr>
          <p:nvPr/>
        </p:nvCxnSpPr>
        <p:spPr>
          <a:xfrm flipH="1" flipV="1">
            <a:off x="5106472" y="5436573"/>
            <a:ext cx="225106" cy="15649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6C2E9B-45EF-AA05-A06A-22B442698CDB}"/>
              </a:ext>
            </a:extLst>
          </p:cNvPr>
          <p:cNvCxnSpPr>
            <a:cxnSpLocks/>
          </p:cNvCxnSpPr>
          <p:nvPr/>
        </p:nvCxnSpPr>
        <p:spPr>
          <a:xfrm flipH="1" flipV="1">
            <a:off x="4742036" y="5273904"/>
            <a:ext cx="364436" cy="16266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2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pic>
        <p:nvPicPr>
          <p:cNvPr id="15" name="그림 14" descr="패턴, 흑백, 모노크롬, 예술이(가) 표시된 사진&#10;&#10;자동 생성된 설명">
            <a:extLst>
              <a:ext uri="{FF2B5EF4-FFF2-40B4-BE49-F238E27FC236}">
                <a16:creationId xmlns:a16="http://schemas.microsoft.com/office/drawing/2014/main" id="{EE47EB7F-4A63-CA5C-1AD3-BDB5268D5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783" y="1690690"/>
            <a:ext cx="2319029" cy="4240875"/>
          </a:xfrm>
          <a:prstGeom prst="rect">
            <a:avLst/>
          </a:prstGeom>
        </p:spPr>
      </p:pic>
      <p:pic>
        <p:nvPicPr>
          <p:cNvPr id="17" name="그림 16" descr="패턴, 흑백, 타이포그래피, 예술이(가) 표시된 사진">
            <a:extLst>
              <a:ext uri="{FF2B5EF4-FFF2-40B4-BE49-F238E27FC236}">
                <a16:creationId xmlns:a16="http://schemas.microsoft.com/office/drawing/2014/main" id="{203CD629-2C3B-8A9F-0D5B-F22C9EE02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2319029" cy="4240877"/>
          </a:xfrm>
          <a:prstGeom prst="rect">
            <a:avLst/>
          </a:prstGeom>
        </p:spPr>
      </p:pic>
      <p:pic>
        <p:nvPicPr>
          <p:cNvPr id="21" name="그림 20" descr="패턴, 흑백, 패브릭, 모노크롬이(가) 표시된 사진&#10;&#10;자동 생성된 설명">
            <a:extLst>
              <a:ext uri="{FF2B5EF4-FFF2-40B4-BE49-F238E27FC236}">
                <a16:creationId xmlns:a16="http://schemas.microsoft.com/office/drawing/2014/main" id="{9B932AE2-FA26-79BD-C699-F42FE3E72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772" y="1690687"/>
            <a:ext cx="2319030" cy="4240878"/>
          </a:xfrm>
          <a:prstGeom prst="rect">
            <a:avLst/>
          </a:prstGeom>
        </p:spPr>
      </p:pic>
      <p:pic>
        <p:nvPicPr>
          <p:cNvPr id="23" name="그림 22" descr="패턴, 흑백, 모노크롬, 예술이(가) 표시된 사진&#10;&#10;자동 생성된 설명">
            <a:extLst>
              <a:ext uri="{FF2B5EF4-FFF2-40B4-BE49-F238E27FC236}">
                <a16:creationId xmlns:a16="http://schemas.microsoft.com/office/drawing/2014/main" id="{68860873-E360-B780-CA77-95CE7C38C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190" y="1690687"/>
            <a:ext cx="2319029" cy="42408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5E923B-5BE8-510C-5A75-2B553F63120C}"/>
              </a:ext>
            </a:extLst>
          </p:cNvPr>
          <p:cNvSpPr txBox="1"/>
          <p:nvPr/>
        </p:nvSpPr>
        <p:spPr>
          <a:xfrm>
            <a:off x="838200" y="6048374"/>
            <a:ext cx="48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beta-VAE, recon (left) sample (right)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E7981-1B0A-7837-A56F-6D5138694F6F}"/>
              </a:ext>
            </a:extLst>
          </p:cNvPr>
          <p:cNvSpPr txBox="1"/>
          <p:nvPr/>
        </p:nvSpPr>
        <p:spPr>
          <a:xfrm>
            <a:off x="6529585" y="6048374"/>
            <a:ext cx="48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ELBO VAE, sampling is very poor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82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400" dirty="0"/>
                  <a:t>Why would this happen?</a:t>
                </a:r>
              </a:p>
              <a:p>
                <a:r>
                  <a:rPr lang="en-US" altLang="ko-KR" sz="2400" dirty="0"/>
                  <a:t>Maybe the Gaussian decoder is not well suited to the image dataset?</a:t>
                </a:r>
              </a:p>
              <a:p>
                <a:r>
                  <a:rPr lang="en-US" altLang="ko-KR" sz="2400" dirty="0"/>
                  <a:t>But the typical beta-VAE is pretty much the same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Original VAE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/>
                  <a:t>Beta-VAE loss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𝑀𝑆𝐸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/>
              </a:p>
              <a:p>
                <a:r>
                  <a:rPr lang="en-US" altLang="ko-KR" sz="2400" dirty="0"/>
                  <a:t>Implemented correct ELBO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b="0" dirty="0"/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6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Beta-VAE is a special case where the variance of the decoder is constant</a:t>
                </a:r>
              </a:p>
              <a:p>
                <a:r>
                  <a:rPr lang="en-US" altLang="ko-KR" sz="2400" dirty="0"/>
                  <a:t>In the first place, for a sufficiently flexible function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will have the same (or wider) expressivity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 just increased the expressivity of the model</a:t>
                </a:r>
              </a:p>
              <a:p>
                <a:r>
                  <a:rPr lang="en-US" altLang="ko-KR" sz="2400" dirty="0"/>
                  <a:t>Then the model became good at reconstruction only</a:t>
                </a:r>
              </a:p>
              <a:p>
                <a:r>
                  <a:rPr lang="en-US" altLang="ko-KR" sz="2400" dirty="0"/>
                  <a:t>The most likely suspect is the model is overfitting to the loss function and data</a:t>
                </a:r>
              </a:p>
              <a:p>
                <a:r>
                  <a:rPr lang="en-US" altLang="ko-KR" sz="2400" dirty="0"/>
                  <a:t>This is consistent with the argument that likelihood only induces reconstruction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82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This is hard to see as a local optimum</a:t>
                </a:r>
              </a:p>
              <a:p>
                <a:r>
                  <a:rPr lang="en-US" altLang="ko-KR" sz="2400" dirty="0"/>
                  <a:t>It has very low loss value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The variance of the decoder approached zero</a:t>
                </a:r>
              </a:p>
              <a:p>
                <a:r>
                  <a:rPr lang="en-US" altLang="ko-KR" sz="2400" dirty="0"/>
                  <a:t>i.e., the model could perfectly reconstruct</a:t>
                </a:r>
              </a:p>
              <a:p>
                <a:r>
                  <a:rPr lang="en-US" altLang="ko-KR" sz="2400" dirty="0"/>
                  <a:t>Under the latent distribution allowed by variational inference,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The loss goes zero if only perfect matching is possible</a:t>
                </a:r>
              </a:p>
              <a:p>
                <a:r>
                  <a:rPr lang="en-US" altLang="ko-KR" sz="2400" dirty="0"/>
                  <a:t>The result is empirical proof of it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79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blame the 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This is the paper cited in my last presentation </a:t>
            </a:r>
          </a:p>
          <a:p>
            <a:r>
              <a:rPr lang="en-US" altLang="ko-KR" sz="2400" dirty="0"/>
              <a:t>My claim should blame a likelihood itself </a:t>
            </a:r>
            <a:r>
              <a:rPr lang="ko-KR" altLang="en-US" sz="2400" dirty="0"/>
              <a:t>😂</a:t>
            </a:r>
            <a:endParaRPr lang="en-US" altLang="ko-KR" sz="2400" dirty="0"/>
          </a:p>
          <a:p>
            <a:r>
              <a:rPr lang="en-US" altLang="ko-KR" sz="2400" dirty="0"/>
              <a:t>We do not have to be bound by ELBO or mathematical justification</a:t>
            </a:r>
          </a:p>
          <a:p>
            <a:r>
              <a:rPr lang="en-US" altLang="ko-KR" sz="2400" dirty="0"/>
              <a:t>What matters is the inductive bias</a:t>
            </a:r>
          </a:p>
          <a:p>
            <a:r>
              <a:rPr lang="en-US" altLang="ko-KR" sz="2400" dirty="0"/>
              <a:t>The success of other variants such as WAE seems to have originated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69678-B21C-4AFC-9C91-62FED5C8A84F}"/>
              </a:ext>
            </a:extLst>
          </p:cNvPr>
          <p:cNvSpPr txBox="1"/>
          <p:nvPr/>
        </p:nvSpPr>
        <p:spPr>
          <a:xfrm>
            <a:off x="6560192" y="5684520"/>
            <a:ext cx="51207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Lucas, James, et al. "Don't blame the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elbo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a linear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vae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perspective on posterior collapse." Advances in Neural Information Processing Systems 32 (2019).</a:t>
            </a:r>
          </a:p>
          <a:p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0172934F-B87E-AEB3-29DF-E03BC78B053C}"/>
              </a:ext>
            </a:extLst>
          </p:cNvPr>
          <p:cNvSpPr/>
          <p:nvPr/>
        </p:nvSpPr>
        <p:spPr>
          <a:xfrm>
            <a:off x="1710656" y="4400291"/>
            <a:ext cx="4849536" cy="1124125"/>
          </a:xfrm>
          <a:custGeom>
            <a:avLst/>
            <a:gdLst>
              <a:gd name="connsiteX0" fmla="*/ 0 w 4849536"/>
              <a:gd name="connsiteY0" fmla="*/ 187358 h 1124125"/>
              <a:gd name="connsiteX1" fmla="*/ 187358 w 4849536"/>
              <a:gd name="connsiteY1" fmla="*/ 0 h 1124125"/>
              <a:gd name="connsiteX2" fmla="*/ 689250 w 4849536"/>
              <a:gd name="connsiteY2" fmla="*/ 0 h 1124125"/>
              <a:gd name="connsiteX3" fmla="*/ 1243973 w 4849536"/>
              <a:gd name="connsiteY3" fmla="*/ 0 h 1124125"/>
              <a:gd name="connsiteX4" fmla="*/ 1745865 w 4849536"/>
              <a:gd name="connsiteY4" fmla="*/ 0 h 1124125"/>
              <a:gd name="connsiteX5" fmla="*/ 2300588 w 4849536"/>
              <a:gd name="connsiteY5" fmla="*/ 0 h 1124125"/>
              <a:gd name="connsiteX6" fmla="*/ 2828896 w 4849536"/>
              <a:gd name="connsiteY6" fmla="*/ 0 h 1124125"/>
              <a:gd name="connsiteX7" fmla="*/ 2828896 w 4849536"/>
              <a:gd name="connsiteY7" fmla="*/ 0 h 1124125"/>
              <a:gd name="connsiteX8" fmla="*/ 3220900 w 4849536"/>
              <a:gd name="connsiteY8" fmla="*/ 0 h 1124125"/>
              <a:gd name="connsiteX9" fmla="*/ 3588657 w 4849536"/>
              <a:gd name="connsiteY9" fmla="*/ 0 h 1124125"/>
              <a:gd name="connsiteX10" fmla="*/ 4041280 w 4849536"/>
              <a:gd name="connsiteY10" fmla="*/ 0 h 1124125"/>
              <a:gd name="connsiteX11" fmla="*/ 4357938 w 4849536"/>
              <a:gd name="connsiteY11" fmla="*/ 0 h 1124125"/>
              <a:gd name="connsiteX12" fmla="*/ 4662178 w 4849536"/>
              <a:gd name="connsiteY12" fmla="*/ 0 h 1124125"/>
              <a:gd name="connsiteX13" fmla="*/ 4849536 w 4849536"/>
              <a:gd name="connsiteY13" fmla="*/ 187358 h 1124125"/>
              <a:gd name="connsiteX14" fmla="*/ 4849536 w 4849536"/>
              <a:gd name="connsiteY14" fmla="*/ 655740 h 1124125"/>
              <a:gd name="connsiteX15" fmla="*/ 4849536 w 4849536"/>
              <a:gd name="connsiteY15" fmla="*/ 655740 h 1124125"/>
              <a:gd name="connsiteX16" fmla="*/ 4849536 w 4849536"/>
              <a:gd name="connsiteY16" fmla="*/ 936771 h 1124125"/>
              <a:gd name="connsiteX17" fmla="*/ 4849536 w 4849536"/>
              <a:gd name="connsiteY17" fmla="*/ 936767 h 1124125"/>
              <a:gd name="connsiteX18" fmla="*/ 4662178 w 4849536"/>
              <a:gd name="connsiteY18" fmla="*/ 1124125 h 1124125"/>
              <a:gd name="connsiteX19" fmla="*/ 4345520 w 4849536"/>
              <a:gd name="connsiteY19" fmla="*/ 1124125 h 1124125"/>
              <a:gd name="connsiteX20" fmla="*/ 4041280 w 4849536"/>
              <a:gd name="connsiteY20" fmla="*/ 1124125 h 1124125"/>
              <a:gd name="connsiteX21" fmla="*/ 4467247 w 4849536"/>
              <a:gd name="connsiteY21" fmla="*/ 1523875 h 1124125"/>
              <a:gd name="connsiteX22" fmla="*/ 3921130 w 4849536"/>
              <a:gd name="connsiteY22" fmla="*/ 1390625 h 1124125"/>
              <a:gd name="connsiteX23" fmla="*/ 3391397 w 4849536"/>
              <a:gd name="connsiteY23" fmla="*/ 1261373 h 1124125"/>
              <a:gd name="connsiteX24" fmla="*/ 2828896 w 4849536"/>
              <a:gd name="connsiteY24" fmla="*/ 1124125 h 1124125"/>
              <a:gd name="connsiteX25" fmla="*/ 2353419 w 4849536"/>
              <a:gd name="connsiteY25" fmla="*/ 1124125 h 1124125"/>
              <a:gd name="connsiteX26" fmla="*/ 1825112 w 4849536"/>
              <a:gd name="connsiteY26" fmla="*/ 1124125 h 1124125"/>
              <a:gd name="connsiteX27" fmla="*/ 1323219 w 4849536"/>
              <a:gd name="connsiteY27" fmla="*/ 1124125 h 1124125"/>
              <a:gd name="connsiteX28" fmla="*/ 847742 w 4849536"/>
              <a:gd name="connsiteY28" fmla="*/ 1124125 h 1124125"/>
              <a:gd name="connsiteX29" fmla="*/ 187358 w 4849536"/>
              <a:gd name="connsiteY29" fmla="*/ 1124125 h 1124125"/>
              <a:gd name="connsiteX30" fmla="*/ 0 w 4849536"/>
              <a:gd name="connsiteY30" fmla="*/ 936767 h 1124125"/>
              <a:gd name="connsiteX31" fmla="*/ 0 w 4849536"/>
              <a:gd name="connsiteY31" fmla="*/ 936771 h 1124125"/>
              <a:gd name="connsiteX32" fmla="*/ 0 w 4849536"/>
              <a:gd name="connsiteY32" fmla="*/ 655740 h 1124125"/>
              <a:gd name="connsiteX33" fmla="*/ 0 w 4849536"/>
              <a:gd name="connsiteY33" fmla="*/ 655740 h 1124125"/>
              <a:gd name="connsiteX34" fmla="*/ 0 w 4849536"/>
              <a:gd name="connsiteY34" fmla="*/ 187358 h 1124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849536" h="1124125" extrusionOk="0">
                <a:moveTo>
                  <a:pt x="0" y="187358"/>
                </a:moveTo>
                <a:cubicBezTo>
                  <a:pt x="-15683" y="85429"/>
                  <a:pt x="76554" y="-9870"/>
                  <a:pt x="187358" y="0"/>
                </a:cubicBezTo>
                <a:cubicBezTo>
                  <a:pt x="424977" y="-38358"/>
                  <a:pt x="470779" y="10679"/>
                  <a:pt x="689250" y="0"/>
                </a:cubicBezTo>
                <a:cubicBezTo>
                  <a:pt x="907721" y="-10679"/>
                  <a:pt x="1051701" y="22868"/>
                  <a:pt x="1243973" y="0"/>
                </a:cubicBezTo>
                <a:cubicBezTo>
                  <a:pt x="1436245" y="-22868"/>
                  <a:pt x="1541060" y="4158"/>
                  <a:pt x="1745865" y="0"/>
                </a:cubicBezTo>
                <a:cubicBezTo>
                  <a:pt x="1950670" y="-4158"/>
                  <a:pt x="2177687" y="40994"/>
                  <a:pt x="2300588" y="0"/>
                </a:cubicBezTo>
                <a:cubicBezTo>
                  <a:pt x="2423489" y="-40994"/>
                  <a:pt x="2667048" y="35561"/>
                  <a:pt x="2828896" y="0"/>
                </a:cubicBezTo>
                <a:lnTo>
                  <a:pt x="2828896" y="0"/>
                </a:lnTo>
                <a:cubicBezTo>
                  <a:pt x="2965767" y="-1751"/>
                  <a:pt x="3112603" y="9886"/>
                  <a:pt x="3220900" y="0"/>
                </a:cubicBezTo>
                <a:cubicBezTo>
                  <a:pt x="3329197" y="-9886"/>
                  <a:pt x="3475675" y="28351"/>
                  <a:pt x="3588657" y="0"/>
                </a:cubicBezTo>
                <a:cubicBezTo>
                  <a:pt x="3701639" y="-28351"/>
                  <a:pt x="3821060" y="52848"/>
                  <a:pt x="4041280" y="0"/>
                </a:cubicBezTo>
                <a:cubicBezTo>
                  <a:pt x="4114570" y="-27194"/>
                  <a:pt x="4200874" y="10703"/>
                  <a:pt x="4357938" y="0"/>
                </a:cubicBezTo>
                <a:cubicBezTo>
                  <a:pt x="4515002" y="-10703"/>
                  <a:pt x="4552856" y="12827"/>
                  <a:pt x="4662178" y="0"/>
                </a:cubicBezTo>
                <a:cubicBezTo>
                  <a:pt x="4768534" y="-7458"/>
                  <a:pt x="4839997" y="71019"/>
                  <a:pt x="4849536" y="187358"/>
                </a:cubicBezTo>
                <a:cubicBezTo>
                  <a:pt x="4886085" y="357934"/>
                  <a:pt x="4834696" y="505321"/>
                  <a:pt x="4849536" y="655740"/>
                </a:cubicBezTo>
                <a:lnTo>
                  <a:pt x="4849536" y="655740"/>
                </a:lnTo>
                <a:cubicBezTo>
                  <a:pt x="4865205" y="756584"/>
                  <a:pt x="4840553" y="865285"/>
                  <a:pt x="4849536" y="936771"/>
                </a:cubicBezTo>
                <a:lnTo>
                  <a:pt x="4849536" y="936767"/>
                </a:lnTo>
                <a:cubicBezTo>
                  <a:pt x="4823292" y="1024717"/>
                  <a:pt x="4749842" y="1105247"/>
                  <a:pt x="4662178" y="1124125"/>
                </a:cubicBezTo>
                <a:cubicBezTo>
                  <a:pt x="4554005" y="1128927"/>
                  <a:pt x="4466023" y="1086725"/>
                  <a:pt x="4345520" y="1124125"/>
                </a:cubicBezTo>
                <a:cubicBezTo>
                  <a:pt x="4225017" y="1161525"/>
                  <a:pt x="4187275" y="1110152"/>
                  <a:pt x="4041280" y="1124125"/>
                </a:cubicBezTo>
                <a:cubicBezTo>
                  <a:pt x="4233810" y="1257289"/>
                  <a:pt x="4260703" y="1350576"/>
                  <a:pt x="4467247" y="1523875"/>
                </a:cubicBezTo>
                <a:cubicBezTo>
                  <a:pt x="4305238" y="1543920"/>
                  <a:pt x="4077679" y="1361793"/>
                  <a:pt x="3921130" y="1390625"/>
                </a:cubicBezTo>
                <a:cubicBezTo>
                  <a:pt x="3764581" y="1419457"/>
                  <a:pt x="3558953" y="1264455"/>
                  <a:pt x="3391397" y="1261373"/>
                </a:cubicBezTo>
                <a:cubicBezTo>
                  <a:pt x="3223841" y="1258291"/>
                  <a:pt x="2990304" y="1125877"/>
                  <a:pt x="2828896" y="1124125"/>
                </a:cubicBezTo>
                <a:cubicBezTo>
                  <a:pt x="2596145" y="1173280"/>
                  <a:pt x="2467346" y="1097703"/>
                  <a:pt x="2353419" y="1124125"/>
                </a:cubicBezTo>
                <a:cubicBezTo>
                  <a:pt x="2239492" y="1150547"/>
                  <a:pt x="1970365" y="1075603"/>
                  <a:pt x="1825112" y="1124125"/>
                </a:cubicBezTo>
                <a:cubicBezTo>
                  <a:pt x="1679859" y="1172647"/>
                  <a:pt x="1473182" y="1074747"/>
                  <a:pt x="1323219" y="1124125"/>
                </a:cubicBezTo>
                <a:cubicBezTo>
                  <a:pt x="1173256" y="1173503"/>
                  <a:pt x="1008663" y="1093828"/>
                  <a:pt x="847742" y="1124125"/>
                </a:cubicBezTo>
                <a:cubicBezTo>
                  <a:pt x="686821" y="1154422"/>
                  <a:pt x="426998" y="1122172"/>
                  <a:pt x="187358" y="1124125"/>
                </a:cubicBezTo>
                <a:cubicBezTo>
                  <a:pt x="67444" y="1099124"/>
                  <a:pt x="3232" y="1039479"/>
                  <a:pt x="0" y="936767"/>
                </a:cubicBezTo>
                <a:lnTo>
                  <a:pt x="0" y="936771"/>
                </a:lnTo>
                <a:cubicBezTo>
                  <a:pt x="-28029" y="804413"/>
                  <a:pt x="31221" y="733127"/>
                  <a:pt x="0" y="655740"/>
                </a:cubicBezTo>
                <a:lnTo>
                  <a:pt x="0" y="655740"/>
                </a:lnTo>
                <a:cubicBezTo>
                  <a:pt x="-39906" y="421605"/>
                  <a:pt x="29541" y="296285"/>
                  <a:pt x="0" y="18735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8445971">
                  <a:prstGeom prst="wedgeRoundRectCallout">
                    <a:avLst>
                      <a:gd name="adj1" fmla="val 42117"/>
                      <a:gd name="adj2" fmla="val 85561"/>
                      <a:gd name="adj3" fmla="val 1666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“Unexpectedly, we show that spurious local maxima may arise even in the optimization of exact marginal likelihood, and such local maxima are linked with a collapsed posterior”</a:t>
            </a:r>
          </a:p>
        </p:txBody>
      </p:sp>
    </p:spTree>
    <p:extLst>
      <p:ext uri="{BB962C8B-B14F-4D97-AF65-F5344CB8AC3E}">
        <p14:creationId xmlns:p14="http://schemas.microsoft.com/office/powerpoint/2010/main" val="300562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Don’t blame the 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There are few previous works on this learnable decoder variance of VAE</a:t>
            </a:r>
          </a:p>
          <a:p>
            <a:r>
              <a:rPr lang="en-US" altLang="ko-KR" sz="2400" dirty="0"/>
              <a:t>They believed that an optimal variance exists</a:t>
            </a:r>
          </a:p>
          <a:p>
            <a:endParaRPr lang="en-US" altLang="ko-KR" sz="2400" dirty="0"/>
          </a:p>
          <a:p>
            <a:r>
              <a:rPr lang="en-US" altLang="ko-KR" sz="2400" dirty="0"/>
              <a:t>But I think it is correct that the variance goes zero if it is expressive enough</a:t>
            </a:r>
          </a:p>
          <a:p>
            <a:r>
              <a:rPr lang="en-US" altLang="ko-KR" sz="2400" dirty="0"/>
              <a:t>Rather, depending on how we define sampling quality,</a:t>
            </a:r>
          </a:p>
          <a:p>
            <a:r>
              <a:rPr lang="en-US" altLang="ko-KR" sz="2400" dirty="0"/>
              <a:t>We are looking for sub-optimal variance</a:t>
            </a:r>
          </a:p>
          <a:p>
            <a:r>
              <a:rPr lang="en-US" altLang="ko-KR" sz="2400" dirty="0"/>
              <a:t>I will try to explain previous studies through my claim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6076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More Experiments</a:t>
            </a:r>
            <a:endParaRPr lang="ko-KR" altLang="en-US" dirty="0"/>
          </a:p>
        </p:txBody>
      </p:sp>
      <p:pic>
        <p:nvPicPr>
          <p:cNvPr id="4" name="그림 3" descr="패턴, 흑백, 블랙, 패브릭이(가) 표시된 사진&#10;&#10;자동 생성된 설명">
            <a:extLst>
              <a:ext uri="{FF2B5EF4-FFF2-40B4-BE49-F238E27FC236}">
                <a16:creationId xmlns:a16="http://schemas.microsoft.com/office/drawing/2014/main" id="{07DA7081-A75A-F2CD-3994-9A56F6BF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467" y="1611885"/>
            <a:ext cx="2669060" cy="4880988"/>
          </a:xfrm>
          <a:prstGeom prst="rect">
            <a:avLst/>
          </a:prstGeom>
        </p:spPr>
      </p:pic>
      <p:pic>
        <p:nvPicPr>
          <p:cNvPr id="6" name="그림 5" descr="패턴, 흑백, 블랙, 패브릭이(가) 표시된 사진&#10;&#10;자동 생성된 설명">
            <a:extLst>
              <a:ext uri="{FF2B5EF4-FFF2-40B4-BE49-F238E27FC236}">
                <a16:creationId xmlns:a16="http://schemas.microsoft.com/office/drawing/2014/main" id="{47C31B63-4736-D506-2B00-678A0DDA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01" y="1611885"/>
            <a:ext cx="2669060" cy="4880989"/>
          </a:xfrm>
          <a:prstGeom prst="rect">
            <a:avLst/>
          </a:prstGeom>
        </p:spPr>
      </p:pic>
      <p:pic>
        <p:nvPicPr>
          <p:cNvPr id="8" name="그림 7" descr="패턴, 흑백, 블랙, 패브릭이(가) 표시된 사진&#10;&#10;자동 생성된 설명">
            <a:extLst>
              <a:ext uri="{FF2B5EF4-FFF2-40B4-BE49-F238E27FC236}">
                <a16:creationId xmlns:a16="http://schemas.microsoft.com/office/drawing/2014/main" id="{C412B9DE-9ADF-9A7D-F2FA-07620BA3F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34" y="1611886"/>
            <a:ext cx="2669060" cy="48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7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VAE optimizes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400" dirty="0"/>
                  <a:t> - so what is this?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/>
                  <a:t> </a:t>
                </a:r>
                <a:r>
                  <a:rPr lang="en-US" altLang="ko-KR" sz="2400" dirty="0"/>
                  <a:t>is likelihood: the joint probability of the observed data</a:t>
                </a:r>
              </a:p>
              <a:p>
                <a:r>
                  <a:rPr lang="en-US" altLang="ko-KR" sz="2400" dirty="0"/>
                  <a:t>Note that this is the function of the parameter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In other word, it is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; it means a function of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400" dirty="0"/>
                  <a:t>when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400" dirty="0"/>
                  <a:t> is fixed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55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Maximum likelihood is point estimation for best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VAE is also a type of it</a:t>
                </a:r>
              </a:p>
              <a:p>
                <a:r>
                  <a:rPr lang="en-US" altLang="ko-KR" sz="2400" dirty="0"/>
                  <a:t>What I would claim is that this is (almost) meaningless to generation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62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 Is Meaningless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Imagine a very well-fitted likelihood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Following the typical modeling,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400" dirty="0"/>
                  <a:t> be the decoder of the model</a:t>
                </a:r>
              </a:p>
              <a:p>
                <a:r>
                  <a:rPr lang="en-US" altLang="ko-KR" sz="2400" b="0" dirty="0"/>
                  <a:t>The likelihood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The trivial solution for fitting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400" dirty="0"/>
                  <a:t> is just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 b="0" dirty="0"/>
              </a:p>
              <a:p>
                <a:r>
                  <a:rPr lang="en-US" altLang="ko-KR" sz="2400" dirty="0"/>
                  <a:t>This posterior-collapse-like solution is a global optimum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8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 Is Meaningless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Let us see another case</a:t>
                </a:r>
              </a:p>
              <a:p>
                <a:r>
                  <a:rPr lang="en-US" altLang="ko-KR" sz="24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dirty="0"/>
                  <a:t> be the observed true data distribution (dataset)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This autoencoder-like solution is also an optimum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97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Maximum Likelihood Is Meaningless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We want to generate samples via latent distribution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Intuitively, we would want somewhere between two cases</a:t>
                </a:r>
              </a:p>
              <a:p>
                <a:r>
                  <a:rPr lang="en-US" altLang="ko-KR" sz="2400" dirty="0"/>
                  <a:t>But maximum likelihood only forces reconstruction of the observed data</a:t>
                </a:r>
              </a:p>
              <a:p>
                <a:r>
                  <a:rPr lang="en-US" altLang="ko-KR" sz="2400" dirty="0"/>
                  <a:t>Optimizing sole likelihood does not guarantee “sampling quality”</a:t>
                </a:r>
              </a:p>
              <a:p>
                <a:r>
                  <a:rPr lang="en-US" altLang="ko-KR" sz="2400" dirty="0"/>
                  <a:t>Even in the situation of posterior collapse or autoencoder, </a:t>
                </a:r>
              </a:p>
              <a:p>
                <a:r>
                  <a:rPr lang="en-US" altLang="ko-KR" sz="2400" dirty="0"/>
                  <a:t>Maximum likelihood might have done right job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672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Let us go back to the VAE</a:t>
            </a:r>
          </a:p>
          <a:p>
            <a:r>
              <a:rPr lang="en-US" altLang="ko-KR" sz="2400" dirty="0"/>
              <a:t>Optimizing the ELBO or even exact likelihood is a prerequisite</a:t>
            </a:r>
          </a:p>
          <a:p>
            <a:r>
              <a:rPr lang="en-US" altLang="ko-KR" sz="2400" dirty="0"/>
              <a:t>It just make for good reconstruction, but we also want sampling</a:t>
            </a:r>
          </a:p>
          <a:p>
            <a:r>
              <a:rPr lang="en-US" altLang="ko-KR" sz="2400" dirty="0"/>
              <a:t>Reconstruction may not even be necessary…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837194-1362-3F3A-9E95-D4498FE4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4997750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2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VAE tried to obtain a generative model by fixing the prior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/>
                  <a:t> to gaussian</a:t>
                </a:r>
              </a:p>
              <a:p>
                <a:r>
                  <a:rPr lang="en-US" altLang="ko-KR" sz="2400" dirty="0"/>
                  <a:t>But the chosen loss, the likelihood, is neither more or less than reconstruction loss</a:t>
                </a:r>
              </a:p>
              <a:p>
                <a:r>
                  <a:rPr lang="en-US" altLang="ko-KR" sz="2400" dirty="0"/>
                  <a:t>It does not determine what will be sampled actually!</a:t>
                </a:r>
              </a:p>
              <a:p>
                <a:r>
                  <a:rPr lang="en-US" altLang="ko-KR" sz="2400" dirty="0"/>
                  <a:t>I believe beautiful sampling quality is a side effect of VAE implementation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8837194-1362-3F3A-9E95-D4498FE4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6" y="4997750"/>
            <a:ext cx="753532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4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Specifically, examples of elements of the implementation are:</a:t>
            </a:r>
          </a:p>
          <a:p>
            <a:endParaRPr lang="en-US" altLang="ko-KR" sz="2400" dirty="0"/>
          </a:p>
          <a:p>
            <a:r>
              <a:rPr lang="en-US" altLang="ko-KR" sz="2400" dirty="0"/>
              <a:t>Encoder is a diagonal covariance Gaussian model (this forces independence)</a:t>
            </a:r>
          </a:p>
          <a:p>
            <a:r>
              <a:rPr lang="en-US" altLang="ko-KR" sz="2400" dirty="0"/>
              <a:t>Decoder is a isotropic &amp; constant covariance Gaussian model (to be desc. later)</a:t>
            </a:r>
          </a:p>
          <a:p>
            <a:r>
              <a:rPr lang="en-US" altLang="ko-KR" sz="2400" dirty="0"/>
              <a:t>Using CNN</a:t>
            </a:r>
          </a:p>
          <a:p>
            <a:r>
              <a:rPr lang="en-US" altLang="ko-KR" sz="2400" dirty="0"/>
              <a:t>etc.</a:t>
            </a:r>
          </a:p>
        </p:txBody>
      </p:sp>
      <p:pic>
        <p:nvPicPr>
          <p:cNvPr id="5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36AE7388-6563-C1B1-9B65-1EB923FD2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10" y="3722699"/>
            <a:ext cx="6150180" cy="277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79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6142</TotalTime>
  <Words>982</Words>
  <Application>Microsoft Office PowerPoint</Application>
  <PresentationFormat>와이드스크린</PresentationFormat>
  <Paragraphs>115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Cambria Math</vt:lpstr>
      <vt:lpstr>Times New Roman</vt:lpstr>
      <vt:lpstr>Office 테마</vt:lpstr>
      <vt:lpstr>Maximum Likelihood Is Meaningless</vt:lpstr>
      <vt:lpstr>Maximum Likelihood</vt:lpstr>
      <vt:lpstr>Maximum Likelihood</vt:lpstr>
      <vt:lpstr>Maximum Likelihood Is Meaningless</vt:lpstr>
      <vt:lpstr>Maximum Likelihood Is Meaningless</vt:lpstr>
      <vt:lpstr>Maximum Likelihood Is Meaningless</vt:lpstr>
      <vt:lpstr>ELBO</vt:lpstr>
      <vt:lpstr>ELBO</vt:lpstr>
      <vt:lpstr>ELBO</vt:lpstr>
      <vt:lpstr>ELBO</vt:lpstr>
      <vt:lpstr>Experiments</vt:lpstr>
      <vt:lpstr>Experiments</vt:lpstr>
      <vt:lpstr>Experiments</vt:lpstr>
      <vt:lpstr>Experiments</vt:lpstr>
      <vt:lpstr>Experiments</vt:lpstr>
      <vt:lpstr>Don’t blame the ELBO</vt:lpstr>
      <vt:lpstr>Don’t blame the ELBO</vt:lpstr>
      <vt:lpstr>More Experiments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182</cp:revision>
  <dcterms:created xsi:type="dcterms:W3CDTF">2023-01-19T17:39:48Z</dcterms:created>
  <dcterms:modified xsi:type="dcterms:W3CDTF">2023-07-13T22:32:05Z</dcterms:modified>
</cp:coreProperties>
</file>