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5" r:id="rId4"/>
    <p:sldId id="347" r:id="rId5"/>
    <p:sldId id="348" r:id="rId6"/>
    <p:sldId id="349" r:id="rId7"/>
    <p:sldId id="32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2" r:id="rId17"/>
    <p:sldId id="359" r:id="rId18"/>
    <p:sldId id="363" r:id="rId19"/>
    <p:sldId id="364" r:id="rId20"/>
    <p:sldId id="371" r:id="rId21"/>
    <p:sldId id="365" r:id="rId22"/>
    <p:sldId id="366" r:id="rId23"/>
    <p:sldId id="367" r:id="rId24"/>
    <p:sldId id="368" r:id="rId25"/>
    <p:sldId id="343" r:id="rId26"/>
    <p:sldId id="369" r:id="rId27"/>
    <p:sldId id="29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9AF5AA7-7F5B-24D7-B71F-FC5EB4379F2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Revisiting</a:t>
                </a:r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b="1" dirty="0"/>
                  <a:t>-VAE:</a:t>
                </a:r>
                <a:br>
                  <a:rPr lang="en-US" altLang="ko-KR" b="1" dirty="0"/>
                </a:br>
                <a:r>
                  <a:rPr lang="en-US" altLang="ko-KR" b="1" dirty="0"/>
                  <a:t>Pitfalls in Gaussian VAE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9AF5AA7-7F5B-24D7-B71F-FC5EB4379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Rate-Distortion Curve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So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-VAE is a point on the valid RD curve</a:t>
                </a:r>
              </a:p>
              <a:p>
                <a:r>
                  <a:rPr lang="en-US" altLang="ko-KR" dirty="0"/>
                  <a:t>And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parameter that causes it to move along it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D73962B-D081-5732-F1E5-37622014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9" y="5880590"/>
            <a:ext cx="6094034" cy="612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25EB80-BBA0-A5C3-4010-60341001C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409" y="2798688"/>
            <a:ext cx="3417580" cy="39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VAE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often modeled as Gaussian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the shared diagonal covariance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the diagonal covariance</a:t>
                </a:r>
              </a:p>
              <a:p>
                <a:r>
                  <a:rPr lang="en-US" altLang="ko-KR" sz="1600" dirty="0"/>
                  <a:t>Its diagonal covariance is known as an important assumption; see [9, 10]</a:t>
                </a:r>
              </a:p>
              <a:p>
                <a:r>
                  <a:rPr lang="en-US" altLang="ko-KR" sz="1600" dirty="0"/>
                  <a:t>[10] Kumar, Abhishek, and Ben Poole. "On Implicit Regularization in $ β $-VAEs." International Conference on Machine Learning. PMLR, 2020.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925B997C-6F90-11B1-C59A-EBE3768C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51" y="4286575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1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VAE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usually set to be a </a:t>
                </a:r>
                <a:r>
                  <a:rPr lang="en-US" altLang="ko-KR" i="1" dirty="0"/>
                  <a:t>constant</a:t>
                </a:r>
              </a:p>
              <a:p>
                <a:r>
                  <a:rPr lang="en-US" altLang="ko-KR" dirty="0"/>
                  <a:t>Perhaps because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/>
                  <a:t> introduces instability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sometimes goes to 0 and this makes an infinite gradient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C7962E5-0551-919B-BEE8-9C204928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1" y="4510164"/>
            <a:ext cx="6805565" cy="108867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1A38B5-B65C-E924-9C9A-40FDC1A3FA06}"/>
              </a:ext>
            </a:extLst>
          </p:cNvPr>
          <p:cNvCxnSpPr/>
          <p:nvPr/>
        </p:nvCxnSpPr>
        <p:spPr>
          <a:xfrm>
            <a:off x="3494871" y="5042584"/>
            <a:ext cx="4030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39B7E6-2144-AD37-B5DE-3D17AC4B94A7}"/>
              </a:ext>
            </a:extLst>
          </p:cNvPr>
          <p:cNvCxnSpPr>
            <a:cxnSpLocks/>
          </p:cNvCxnSpPr>
          <p:nvPr/>
        </p:nvCxnSpPr>
        <p:spPr>
          <a:xfrm>
            <a:off x="4048487" y="5581006"/>
            <a:ext cx="48581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85CB25-ADEB-FEC6-0110-84B2A665AF0C}"/>
              </a:ext>
            </a:extLst>
          </p:cNvPr>
          <p:cNvSpPr txBox="1"/>
          <p:nvPr/>
        </p:nvSpPr>
        <p:spPr>
          <a:xfrm>
            <a:off x="3667439" y="4266018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(Distortion)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99523-E148-88E0-4598-D3952DF5027D}"/>
              </a:ext>
            </a:extLst>
          </p:cNvPr>
          <p:cNvSpPr txBox="1"/>
          <p:nvPr/>
        </p:nvSpPr>
        <p:spPr>
          <a:xfrm>
            <a:off x="4873880" y="5598836"/>
            <a:ext cx="36856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loss (Rate)</a:t>
            </a:r>
            <a:endParaRPr lang="ko-KR" alt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2390F9-6E7E-5E36-E5BD-1416012C0172}"/>
              </a:ext>
            </a:extLst>
          </p:cNvPr>
          <p:cNvSpPr/>
          <p:nvPr/>
        </p:nvSpPr>
        <p:spPr>
          <a:xfrm>
            <a:off x="6912529" y="4603663"/>
            <a:ext cx="613167" cy="338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4D6C5-E82A-9104-AB65-01D3506994F2}"/>
              </a:ext>
            </a:extLst>
          </p:cNvPr>
          <p:cNvSpPr/>
          <p:nvPr/>
        </p:nvSpPr>
        <p:spPr>
          <a:xfrm>
            <a:off x="5038106" y="4618103"/>
            <a:ext cx="146292" cy="324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2C3CEF-522C-CE31-79BE-422720026D95}"/>
              </a:ext>
            </a:extLst>
          </p:cNvPr>
          <p:cNvSpPr/>
          <p:nvPr/>
        </p:nvSpPr>
        <p:spPr>
          <a:xfrm>
            <a:off x="5584488" y="5132938"/>
            <a:ext cx="3322137" cy="3476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7FC4B-E4C6-430B-7473-E6E5B20C347F}"/>
              </a:ext>
            </a:extLst>
          </p:cNvPr>
          <p:cNvSpPr txBox="1"/>
          <p:nvPr/>
        </p:nvSpPr>
        <p:spPr>
          <a:xfrm>
            <a:off x="5790985" y="3916692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Greens can be infinitely large or small</a:t>
            </a:r>
            <a:endParaRPr lang="ko-KR" alt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4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between sigma and beta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Look at the formula carefully…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So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 as a constant,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It becomes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-VAE objective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20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between sigma and beta </a:t>
            </a:r>
            <a:r>
              <a:rPr lang="en-US" altLang="ko-KR" sz="4000" dirty="0"/>
              <a:t>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This is an interesting perspective</a:t>
                </a:r>
              </a:p>
              <a:p>
                <a:r>
                  <a:rPr lang="en-US" altLang="ko-KR" b="0" dirty="0"/>
                  <a:t>Previous </a:t>
                </a:r>
                <a:r>
                  <a:rPr lang="en-US" altLang="ko-KR" dirty="0"/>
                  <a:t>studies have focused on this aspect</a:t>
                </a:r>
              </a:p>
              <a:p>
                <a:endParaRPr lang="en-US" altLang="ko-KR" b="0" dirty="0"/>
              </a:p>
              <a:p>
                <a:r>
                  <a:rPr lang="en-US" altLang="ko-KR" b="0" dirty="0"/>
                  <a:t>But,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are definitely different!</a:t>
                </a:r>
              </a:p>
              <a:p>
                <a:r>
                  <a:rPr lang="en-US" altLang="ko-KR" dirty="0"/>
                  <a:t>This has been pointed out before: see [11]</a:t>
                </a:r>
              </a:p>
              <a:p>
                <a:endParaRPr lang="en-US" altLang="ko-KR" dirty="0"/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[11] Lucas, James, et al. "Don't blame the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elbo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a linear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vae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perspective on posterior collapse." Advances in Neural Information Processing Systems 32 (2019).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52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Learnable sigma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The two objectives become the same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 is set as a constant</a:t>
                </a:r>
              </a:p>
              <a:p>
                <a:r>
                  <a:rPr lang="en-US" altLang="ko-KR" dirty="0"/>
                  <a:t>It would be different if it were a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!</a:t>
                </a:r>
              </a:p>
              <a:p>
                <a:r>
                  <a:rPr lang="en-US" altLang="ko-KR" b="0" dirty="0"/>
                  <a:t>The log-sigma term can no longer be the constant C</a:t>
                </a:r>
              </a:p>
              <a:p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15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Learnable sigma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Where does the log-sigma term come from?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comes from the normalizer of the Gaussian pdf</a:t>
                </a:r>
              </a:p>
              <a:p>
                <a:r>
                  <a:rPr lang="en-US" altLang="ko-KR" dirty="0"/>
                  <a:t>Intuitively, leaving the normalizer constant or ignoring it</a:t>
                </a:r>
              </a:p>
              <a:p>
                <a:r>
                  <a:rPr lang="en-US" altLang="ko-KR" dirty="0"/>
                  <a:t>Would lead to pathological prior knowledge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78B9C4-8664-2796-9E89-B8A2554D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518" y="4266551"/>
            <a:ext cx="216247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Learnable sigma is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From a theoretical perspective,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turns out to be important</a:t>
                </a:r>
              </a:p>
              <a:p>
                <a:r>
                  <a:rPr lang="en-US" altLang="ko-KR" b="0" dirty="0"/>
                  <a:t>See [12, 13, 14]</a:t>
                </a:r>
              </a:p>
              <a:p>
                <a:endParaRPr lang="en-US" altLang="ko-KR" dirty="0"/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[12] Dai, Bin, and David Wipf. "Diagnosing and enhancing VAE models."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arXiv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preprint arXiv:1903.05789 (2019).</a:t>
                </a:r>
              </a:p>
              <a:p>
                <a:r>
                  <a:rPr lang="en-US" altLang="ko-KR" sz="1600" dirty="0"/>
                  <a:t>[13] Dai, Bin, Li Wenliang, and David Wipf. "On the value of infinite gradients in variational autoencoder models." Advances in Neural Information Processing Systems 34 (2021): 7180-7192.</a:t>
                </a:r>
              </a:p>
              <a:p>
                <a:r>
                  <a:rPr lang="en-US" altLang="ko-KR" sz="1600" dirty="0"/>
                  <a:t>[14] Koehler, Frederic, et al. "Variational autoencoders in the presence of low-dimensional data: landscape and implicit bias." </a:t>
                </a:r>
                <a:r>
                  <a:rPr lang="en-US" altLang="ko-KR" sz="1600" dirty="0" err="1"/>
                  <a:t>arXiv</a:t>
                </a:r>
                <a:r>
                  <a:rPr lang="en-US" altLang="ko-KR" sz="1600" dirty="0"/>
                  <a:t> preprint arXiv:2112.06868 (2021).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04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Learnable sigma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There are already some practical studies on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[15, 16]</a:t>
                </a:r>
              </a:p>
              <a:p>
                <a:r>
                  <a:rPr lang="en-US" altLang="ko-KR" dirty="0"/>
                  <a:t>These use some novel ideas to reliably introduce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into learning</a:t>
                </a:r>
              </a:p>
              <a:p>
                <a:r>
                  <a:rPr lang="en-US" altLang="ko-KR" b="0" dirty="0"/>
                  <a:t>But </a:t>
                </a:r>
                <a:r>
                  <a:rPr lang="en-US" altLang="ko-KR" i="1" dirty="0"/>
                  <a:t>(even though these are studies of learnable one)</a:t>
                </a:r>
                <a:r>
                  <a:rPr lang="en-US" altLang="ko-KR" dirty="0"/>
                  <a:t> they emphasize that it is related to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[12, 15]</a:t>
                </a:r>
              </a:p>
              <a:p>
                <a:r>
                  <a:rPr lang="en-US" altLang="ko-KR" dirty="0"/>
                  <a:t>Those such as [15] have very good results, but they simplify their work to finding the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[15]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Rybkin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Oleh, Kostas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Daniilidis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Sergey Levine. "Simple and effective VAE training with calibrated decoders." International Conference on Machine Learning. PMLR, 2021.</a:t>
                </a:r>
              </a:p>
              <a:p>
                <a:r>
                  <a:rPr lang="en-US" altLang="ko-KR" sz="1600" dirty="0"/>
                  <a:t>[16] Takahashi, Hiroshi, et al. "Student-t Variational Autoencoder for Robust Density Estimation." IJCAI. 2018.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9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Isolating beta from sigma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 believe that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 are different</a:t>
                </a:r>
              </a:p>
              <a:p>
                <a:r>
                  <a:rPr lang="en-US" altLang="ko-KR" dirty="0"/>
                  <a:t>…when it comes to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I put both together and show the situation that is better than using one</a:t>
                </a:r>
              </a:p>
              <a:p>
                <a:r>
                  <a:rPr lang="en-US" altLang="ko-KR" b="0" dirty="0"/>
                  <a:t>It is tested on several popular computer vision datasets</a:t>
                </a:r>
              </a:p>
              <a:p>
                <a:r>
                  <a:rPr lang="en-US" altLang="ko-KR" dirty="0"/>
                  <a:t>This means that there are situations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are different</a:t>
                </a:r>
              </a:p>
              <a:p>
                <a:r>
                  <a:rPr lang="en-US" altLang="ko-KR" dirty="0"/>
                  <a:t>And good when used correctly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Autoencoder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VAE is a </a:t>
                </a:r>
                <a:r>
                  <a:rPr lang="en-US" altLang="ko-KR" i="1" dirty="0"/>
                  <a:t>Latent Variable Model</a:t>
                </a:r>
              </a:p>
              <a:p>
                <a:r>
                  <a:rPr lang="en-US" altLang="ko-KR" dirty="0"/>
                  <a:t>Statistically speaking, it infers latent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/>
                  <a:t> from observable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will be a dataset in the ML or DL field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925B997C-6F90-11B1-C59A-EBE3768C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61" y="3783236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7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Experiment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215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The design purpose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can be clarify with RD curve</a:t>
                </a:r>
              </a:p>
              <a:p>
                <a:r>
                  <a:rPr lang="en-US" altLang="ko-KR" b="0" dirty="0"/>
                  <a:t>Let us look at two commonly used assumption: </a:t>
                </a:r>
                <a:r>
                  <a:rPr lang="en-US" altLang="ko-KR" b="0" i="1" dirty="0"/>
                  <a:t>(need references!)</a:t>
                </a:r>
              </a:p>
              <a:p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dirty="0"/>
                  <a:t>Let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– the sigma is a constant and the beta is the beta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or something –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5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 </a:t>
            </a:r>
            <a:r>
              <a:rPr lang="en-US" altLang="ko-KR" sz="3200" dirty="0"/>
              <a:t>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– the sigma is a constant and the beta is the beta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or something –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Can you see that the RD value changes in the two cases?</a:t>
                </a:r>
              </a:p>
              <a:p>
                <a:r>
                  <a:rPr lang="en-US" altLang="ko-KR" dirty="0"/>
                  <a:t>Even though the model is the same,</a:t>
                </a:r>
              </a:p>
              <a:p>
                <a:r>
                  <a:rPr lang="en-US" altLang="ko-KR" dirty="0"/>
                  <a:t>it changes depending on how you look at it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02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 </a:t>
            </a:r>
            <a:r>
              <a:rPr lang="en-US" altLang="ko-KR" sz="3200" dirty="0"/>
              <a:t>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 plan to show that applying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separately (decoupled one) is better in terms of RD than in both of previous cases</a:t>
                </a:r>
              </a:p>
              <a:p>
                <a:r>
                  <a:rPr lang="en-US" altLang="ko-KR" dirty="0"/>
                  <a:t>This is the result of a rough experiment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CB1373C8-94FD-110A-9488-CA17AA869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2" y="3429000"/>
            <a:ext cx="4408275" cy="305599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6BB01C-4A01-6A88-6770-19965044383D}"/>
              </a:ext>
            </a:extLst>
          </p:cNvPr>
          <p:cNvCxnSpPr/>
          <p:nvPr/>
        </p:nvCxnSpPr>
        <p:spPr>
          <a:xfrm flipH="1" flipV="1">
            <a:off x="6913984" y="5868955"/>
            <a:ext cx="1054359" cy="65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957A0-E28D-8174-CBD8-2973D7F0AF5B}"/>
              </a:ext>
            </a:extLst>
          </p:cNvPr>
          <p:cNvSpPr txBox="1"/>
          <p:nvPr/>
        </p:nvSpPr>
        <p:spPr>
          <a:xfrm>
            <a:off x="8086986" y="5684649"/>
            <a:ext cx="272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Anyway, it is further down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It performs better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7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2. Proxy Metric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the end, the evaluation of the generative model is based on metrics</a:t>
            </a:r>
          </a:p>
          <a:p>
            <a:r>
              <a:rPr lang="en-US" altLang="ko-KR" dirty="0"/>
              <a:t>I will show that the best decoupled model is better than the best baseline models through proxy metrics e.g. FID score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B0E46-E754-2932-9390-27986960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82"/>
          <a:stretch/>
        </p:blipFill>
        <p:spPr>
          <a:xfrm>
            <a:off x="1175720" y="4058654"/>
            <a:ext cx="3055981" cy="1648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8EF9AC-53AB-2EB5-6E9F-E8CB78117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56"/>
          <a:stretch/>
        </p:blipFill>
        <p:spPr>
          <a:xfrm>
            <a:off x="4684891" y="4181060"/>
            <a:ext cx="3228045" cy="14037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A48C11-8527-DC97-9A92-367B46D8AE8F}"/>
              </a:ext>
            </a:extLst>
          </p:cNvPr>
          <p:cNvSpPr/>
          <p:nvPr/>
        </p:nvSpPr>
        <p:spPr>
          <a:xfrm>
            <a:off x="4682065" y="4421591"/>
            <a:ext cx="3055981" cy="21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55A75C-C032-E2A1-60B3-94AAD59EC226}"/>
              </a:ext>
            </a:extLst>
          </p:cNvPr>
          <p:cNvSpPr/>
          <p:nvPr/>
        </p:nvSpPr>
        <p:spPr>
          <a:xfrm>
            <a:off x="1175720" y="4882951"/>
            <a:ext cx="2976831" cy="393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2DDD90-741D-B245-69E6-83608CBA28DA}"/>
              </a:ext>
            </a:extLst>
          </p:cNvPr>
          <p:cNvCxnSpPr>
            <a:cxnSpLocks/>
          </p:cNvCxnSpPr>
          <p:nvPr/>
        </p:nvCxnSpPr>
        <p:spPr>
          <a:xfrm flipH="1" flipV="1">
            <a:off x="7835317" y="4639111"/>
            <a:ext cx="902697" cy="1108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23C080-59DD-90CE-8498-112A908B2D55}"/>
              </a:ext>
            </a:extLst>
          </p:cNvPr>
          <p:cNvSpPr txBox="1"/>
          <p:nvPr/>
        </p:nvSpPr>
        <p:spPr>
          <a:xfrm>
            <a:off x="8738014" y="5559212"/>
            <a:ext cx="272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is better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Remarkable difference…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55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This is (probably) the final refined version of an argument</a:t>
            </a:r>
          </a:p>
          <a:p>
            <a:r>
              <a:rPr lang="en-US" altLang="ko-KR" dirty="0"/>
              <a:t>… which I have been making for months</a:t>
            </a:r>
          </a:p>
          <a:p>
            <a:endParaRPr lang="en-US" altLang="ko-KR" dirty="0"/>
          </a:p>
          <a:p>
            <a:r>
              <a:rPr lang="en-US" altLang="ko-KR" dirty="0"/>
              <a:t>I am planning to write a paper based on this development</a:t>
            </a:r>
          </a:p>
          <a:p>
            <a:r>
              <a:rPr lang="en-US" altLang="ko-KR" dirty="0"/>
              <a:t>And always thirsty for better mathematical proofs or ingenious experiments</a:t>
            </a:r>
          </a:p>
          <a:p>
            <a:r>
              <a:rPr lang="en-US" altLang="ko-KR" dirty="0"/>
              <a:t>If you have any idea, please discuss it any time</a:t>
            </a:r>
          </a:p>
          <a:p>
            <a:endParaRPr lang="en-US" altLang="ko-KR" dirty="0"/>
          </a:p>
          <a:p>
            <a:r>
              <a:rPr lang="en-US" altLang="ko-KR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10231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600" dirty="0"/>
              <a:t>[1] </a:t>
            </a:r>
            <a:r>
              <a:rPr lang="en-US" altLang="ko-KR" sz="1600" dirty="0" err="1"/>
              <a:t>Kingma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Diederik</a:t>
            </a:r>
            <a:r>
              <a:rPr lang="en-US" altLang="ko-KR" sz="1600" dirty="0"/>
              <a:t> P., and Max Welling. "Auto-encoding variational bayes."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arXiv:1312.6114 (2013).</a:t>
            </a:r>
          </a:p>
          <a:p>
            <a:r>
              <a:rPr lang="en-US" altLang="ko-KR" sz="1600" dirty="0"/>
              <a:t>[2] Bowman, Samuel R., et al. "Generating sentences from a continuous space."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arXiv:1511.06349 (2015).</a:t>
            </a:r>
          </a:p>
          <a:p>
            <a:r>
              <a:rPr lang="en-US" altLang="ko-KR" sz="1600" dirty="0"/>
              <a:t>[3] </a:t>
            </a:r>
            <a:r>
              <a:rPr lang="en-US" altLang="ko-KR" sz="1600" dirty="0" err="1"/>
              <a:t>Ballé</a:t>
            </a:r>
            <a:r>
              <a:rPr lang="en-US" altLang="ko-KR" sz="1600" dirty="0"/>
              <a:t>, Johannes, et al. "Variational image compression with a scale hyperprior."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arXiv:1802.01436 (2018).</a:t>
            </a:r>
          </a:p>
          <a:p>
            <a:r>
              <a:rPr lang="en-US" altLang="ko-KR" sz="1600" dirty="0"/>
              <a:t>[4] An, </a:t>
            </a:r>
            <a:r>
              <a:rPr lang="en-US" altLang="ko-KR" sz="1600" dirty="0" err="1"/>
              <a:t>Jinwon</a:t>
            </a:r>
            <a:r>
              <a:rPr lang="en-US" altLang="ko-KR" sz="1600" dirty="0"/>
              <a:t>, and </a:t>
            </a:r>
            <a:r>
              <a:rPr lang="en-US" altLang="ko-KR" sz="1600" dirty="0" err="1"/>
              <a:t>Sungzoon</a:t>
            </a:r>
            <a:r>
              <a:rPr lang="en-US" altLang="ko-KR" sz="1600" dirty="0"/>
              <a:t> Cho. "Variational autoencoder based anomaly detection using reconstruction probability." Special lecture on IE 2.1 (2015): 1-18.</a:t>
            </a:r>
          </a:p>
          <a:p>
            <a:r>
              <a:rPr lang="en-US" altLang="ko-KR" sz="1600" dirty="0"/>
              <a:t>[5] </a:t>
            </a:r>
            <a:r>
              <a:rPr lang="en-US" altLang="ko-KR" sz="1600" dirty="0" err="1"/>
              <a:t>Jin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Wengong</a:t>
            </a:r>
            <a:r>
              <a:rPr lang="en-US" altLang="ko-KR" sz="1600" dirty="0"/>
              <a:t>, Regina </a:t>
            </a:r>
            <a:r>
              <a:rPr lang="en-US" altLang="ko-KR" sz="1600" dirty="0" err="1"/>
              <a:t>Barzilay</a:t>
            </a:r>
            <a:r>
              <a:rPr lang="en-US" altLang="ko-KR" sz="1600" dirty="0"/>
              <a:t>, and </a:t>
            </a:r>
            <a:r>
              <a:rPr lang="en-US" altLang="ko-KR" sz="1600" dirty="0" err="1"/>
              <a:t>Tommi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Jaakkola</a:t>
            </a:r>
            <a:r>
              <a:rPr lang="en-US" altLang="ko-KR" sz="1600" dirty="0"/>
              <a:t>. "Junction tree variational autoencoder for molecular graph generation." International conference on machine learning. PMLR, 2018.</a:t>
            </a:r>
          </a:p>
          <a:p>
            <a:r>
              <a:rPr lang="en-US" altLang="ko-KR" sz="1600" dirty="0"/>
              <a:t>[6] Lucas, James, et al. "Understanding posterior collapse in generative latent variable models." (2019).</a:t>
            </a:r>
          </a:p>
          <a:p>
            <a:r>
              <a:rPr lang="en-US" altLang="ko-KR" sz="1600" dirty="0"/>
              <a:t>[7] Higgins, Irina, et al. "beta-</a:t>
            </a:r>
            <a:r>
              <a:rPr lang="en-US" altLang="ko-KR" sz="1600" dirty="0" err="1"/>
              <a:t>vae</a:t>
            </a:r>
            <a:r>
              <a:rPr lang="en-US" altLang="ko-KR" sz="1600" dirty="0"/>
              <a:t>: Learning basic visual concepts with a constrained variational framework." International conference on learning representations. 2016.</a:t>
            </a:r>
          </a:p>
          <a:p>
            <a:r>
              <a:rPr lang="en-US" altLang="ko-KR" sz="1600" dirty="0"/>
              <a:t>[8] Alemi, Alexander, et al. "Fixing a broken ELBO." International conference on machine learning. PMLR, 2018.</a:t>
            </a:r>
          </a:p>
          <a:p>
            <a:r>
              <a:rPr lang="en-US" altLang="ko-KR" sz="1600" dirty="0"/>
              <a:t>[9] Burgess, Christopher P., et al. "Understanding disentangling in $\beta $-VAE."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arXiv:1804.03599 (2018).</a:t>
            </a:r>
          </a:p>
          <a:p>
            <a:r>
              <a:rPr lang="en-US" altLang="ko-KR" sz="1600" dirty="0"/>
              <a:t>[10] Kumar, Abhishek, and Ben Poole. "On Implicit Regularization in $ </a:t>
            </a:r>
            <a:r>
              <a:rPr lang="el-GR" altLang="ko-KR" sz="1600" dirty="0"/>
              <a:t>β $-</a:t>
            </a:r>
            <a:r>
              <a:rPr lang="en-US" altLang="ko-KR" sz="1600" dirty="0"/>
              <a:t>VAEs." International Conference on Machine Learning. PMLR, 2020.</a:t>
            </a:r>
          </a:p>
          <a:p>
            <a:r>
              <a:rPr lang="en-US" altLang="ko-KR" sz="1600" dirty="0"/>
              <a:t>[11] Lucas, James, et al. "Don't blame the </a:t>
            </a:r>
            <a:r>
              <a:rPr lang="en-US" altLang="ko-KR" sz="1600" dirty="0" err="1"/>
              <a:t>elbo</a:t>
            </a:r>
            <a:r>
              <a:rPr lang="en-US" altLang="ko-KR" sz="1600" dirty="0"/>
              <a:t>! a linear </a:t>
            </a:r>
            <a:r>
              <a:rPr lang="en-US" altLang="ko-KR" sz="1600" dirty="0" err="1"/>
              <a:t>vae</a:t>
            </a:r>
            <a:r>
              <a:rPr lang="en-US" altLang="ko-KR" sz="1600" dirty="0"/>
              <a:t> perspective on posterior collapse." Advances in Neural Information Processing Systems 32 (2019).</a:t>
            </a:r>
          </a:p>
          <a:p>
            <a:r>
              <a:rPr lang="en-US" altLang="ko-KR" sz="1600" dirty="0"/>
              <a:t>[12] Dai, Bin, and David Wipf. "Diagnosing and enhancing VAE models."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arXiv:1903.05789 (2019).</a:t>
            </a:r>
          </a:p>
          <a:p>
            <a:r>
              <a:rPr lang="en-US" altLang="ko-KR" sz="1600" dirty="0"/>
              <a:t>[13] Dai, Bin, Li Wenliang, and David Wipf. "On the value of infinite gradients in variational autoencoder models." Advances in Neural Information Processing Systems 34 (2021): 7180-7192.</a:t>
            </a:r>
          </a:p>
          <a:p>
            <a:r>
              <a:rPr lang="en-US" altLang="ko-KR" sz="1600" dirty="0"/>
              <a:t>[14] Koehler, Frederic, et al. "Variational autoencoders in the presence of low-dimensional data: landscape and implicit bias."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arXiv:2112.06868 (2021).</a:t>
            </a:r>
          </a:p>
          <a:p>
            <a:r>
              <a:rPr lang="en-US" altLang="ko-KR" sz="1600" dirty="0"/>
              <a:t>[15] </a:t>
            </a:r>
            <a:r>
              <a:rPr lang="en-US" altLang="ko-KR" sz="1600" dirty="0" err="1"/>
              <a:t>Rybkin</a:t>
            </a:r>
            <a:r>
              <a:rPr lang="en-US" altLang="ko-KR" sz="1600" dirty="0"/>
              <a:t>, Oleh, Kostas </a:t>
            </a:r>
            <a:r>
              <a:rPr lang="en-US" altLang="ko-KR" sz="1600" dirty="0" err="1"/>
              <a:t>Daniilidis</a:t>
            </a:r>
            <a:r>
              <a:rPr lang="en-US" altLang="ko-KR" sz="1600" dirty="0"/>
              <a:t>, and Sergey Levine. "Simple and effective VAE training with calibrated decoders." International Conference on Machine Learning. PMLR, 2021.</a:t>
            </a:r>
          </a:p>
          <a:p>
            <a:r>
              <a:rPr lang="en-US" altLang="ko-KR" sz="1600" dirty="0"/>
              <a:t>[16] Takahashi, Hiroshi, et al. "Student-t Variational Autoencoder for Robust Density Estimation." IJCAI. 2018.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900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Autoencoder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Specifically, VAE employs variational inference</a:t>
                </a:r>
              </a:p>
              <a:p>
                <a:r>
                  <a:rPr lang="en-US" altLang="ko-KR" dirty="0"/>
                  <a:t>We can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/>
                  <a:t>, but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will generally be intractable</a:t>
                </a:r>
              </a:p>
              <a:p>
                <a:r>
                  <a:rPr lang="en-US" altLang="ko-KR" dirty="0"/>
                  <a:t>So we train the model using its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It will be a process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r>
                  <a:rPr lang="en-US" altLang="ko-KR" sz="1600" dirty="0"/>
                  <a:t>For special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is tractable, see ‘Flow-based model’</a:t>
                </a:r>
              </a:p>
              <a:p>
                <a:r>
                  <a:rPr lang="en-US" altLang="ko-KR" sz="1600" dirty="0"/>
                  <a:t>[1] </a:t>
                </a:r>
                <a:r>
                  <a:rPr lang="en-US" altLang="ko-KR" sz="1600" dirty="0" err="1"/>
                  <a:t>Kingma</a:t>
                </a:r>
                <a:r>
                  <a:rPr lang="en-US" altLang="ko-KR" sz="1600" dirty="0"/>
                  <a:t>, </a:t>
                </a:r>
                <a:r>
                  <a:rPr lang="en-US" altLang="ko-KR" sz="1600" dirty="0" err="1"/>
                  <a:t>Diederik</a:t>
                </a:r>
                <a:r>
                  <a:rPr lang="en-US" altLang="ko-KR" sz="1600" dirty="0"/>
                  <a:t> P., and Max Welling. "Auto-encoding variational bayes." </a:t>
                </a:r>
                <a:r>
                  <a:rPr lang="en-US" altLang="ko-KR" sz="1600" dirty="0" err="1"/>
                  <a:t>arXiv</a:t>
                </a:r>
                <a:r>
                  <a:rPr lang="en-US" altLang="ko-KR" sz="1600" dirty="0"/>
                  <a:t> preprint arXiv:1312.6114 (2013).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925B997C-6F90-11B1-C59A-EBE3768C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54" y="4840448"/>
            <a:ext cx="3463746" cy="156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8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Autoencoder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It learns the lower bound of the likelihood function as the objective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(ELBO)</a:t>
                </a:r>
              </a:p>
              <a:p>
                <a:r>
                  <a:rPr lang="en-US" altLang="ko-KR" dirty="0"/>
                  <a:t>Red one is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reconstruction loss</a:t>
                </a:r>
                <a:r>
                  <a:rPr lang="en-US" altLang="ko-KR" dirty="0"/>
                  <a:t>, the other is the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regularization loss</a:t>
                </a:r>
              </a:p>
              <a:p>
                <a:r>
                  <a:rPr lang="en-US" altLang="ko-KR" dirty="0"/>
                  <a:t>This equation is completely tractable with a few assumption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VAE can be used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VAE has two main characters: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First, it can be used as generative model</a:t>
                </a:r>
              </a:p>
              <a:p>
                <a:r>
                  <a:rPr lang="en-US" altLang="ko-KR" dirty="0"/>
                  <a:t>We can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if we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be an easy-to-sample distribution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Second, it produces compressed latent information</a:t>
                </a:r>
              </a:p>
              <a:p>
                <a:r>
                  <a:rPr lang="en-US" altLang="ko-KR" dirty="0"/>
                  <a:t>Remember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 and generally we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35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VAE can be used (contd.)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Therefore, VAE can be used to obtain good samples</a:t>
            </a:r>
          </a:p>
          <a:p>
            <a:r>
              <a:rPr lang="en-US" altLang="ko-KR" dirty="0"/>
              <a:t>Or to obtain lower-dimension representation</a:t>
            </a:r>
          </a:p>
          <a:p>
            <a:r>
              <a:rPr lang="en-US" altLang="ko-KR" sz="2400" dirty="0"/>
              <a:t>e.g. Sentence generation[2], Image compressing[3], Outlier detection[4], …</a:t>
            </a:r>
          </a:p>
          <a:p>
            <a:r>
              <a:rPr lang="en-US" altLang="ko-KR" sz="2400" dirty="0"/>
              <a:t>Molecular generation[5], Unsupervised learning (to get representation), etc.</a:t>
            </a:r>
          </a:p>
          <a:p>
            <a:r>
              <a:rPr lang="en-US" altLang="ko-KR" sz="1600" dirty="0"/>
              <a:t>[2] Bowman, Samuel R., et al. "Generating sentences from a continuous space."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arXiv:1511.06349 (2015).</a:t>
            </a:r>
          </a:p>
          <a:p>
            <a:r>
              <a:rPr lang="en-US" altLang="ko-KR" sz="1600" dirty="0"/>
              <a:t>[3] </a:t>
            </a:r>
            <a:r>
              <a:rPr lang="fr-FR" altLang="ko-KR" sz="1600" dirty="0"/>
              <a:t>Ballé, Johannes, et al. "Variational image compression with a scale hyperprior." arXiv preprint arXiv:1802.01436 (2018).</a:t>
            </a:r>
            <a:endParaRPr lang="en-US" altLang="ko-KR" sz="1600" dirty="0"/>
          </a:p>
          <a:p>
            <a:r>
              <a:rPr lang="en-US" altLang="ko-KR" sz="1600" dirty="0"/>
              <a:t>[4] An, </a:t>
            </a:r>
            <a:r>
              <a:rPr lang="en-US" altLang="ko-KR" sz="1600" dirty="0" err="1"/>
              <a:t>Jinwon</a:t>
            </a:r>
            <a:r>
              <a:rPr lang="en-US" altLang="ko-KR" sz="1600" dirty="0"/>
              <a:t>, and </a:t>
            </a:r>
            <a:r>
              <a:rPr lang="en-US" altLang="ko-KR" sz="1600" dirty="0" err="1"/>
              <a:t>Sungzoon</a:t>
            </a:r>
            <a:r>
              <a:rPr lang="en-US" altLang="ko-KR" sz="1600" dirty="0"/>
              <a:t> Cho. "Variational autoencoder based anomaly detection using reconstruction probability." Special lecture on IE 2.1 (2015): 1-18.</a:t>
            </a:r>
          </a:p>
          <a:p>
            <a:r>
              <a:rPr lang="en-US" altLang="ko-KR" sz="1600" dirty="0"/>
              <a:t>[5] </a:t>
            </a:r>
            <a:r>
              <a:rPr lang="en-US" altLang="ko-KR" sz="1600" dirty="0" err="1"/>
              <a:t>Jin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Wengong</a:t>
            </a:r>
            <a:r>
              <a:rPr lang="en-US" altLang="ko-KR" sz="1600" dirty="0"/>
              <a:t>, Regina </a:t>
            </a:r>
            <a:r>
              <a:rPr lang="en-US" altLang="ko-KR" sz="1600" dirty="0" err="1"/>
              <a:t>Barzilay</a:t>
            </a:r>
            <a:r>
              <a:rPr lang="en-US" altLang="ko-KR" sz="1600" dirty="0"/>
              <a:t>, and </a:t>
            </a:r>
            <a:r>
              <a:rPr lang="en-US" altLang="ko-KR" sz="1600" dirty="0" err="1"/>
              <a:t>Tommi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Jaakkola</a:t>
            </a:r>
            <a:r>
              <a:rPr lang="en-US" altLang="ko-KR" sz="1600" dirty="0"/>
              <a:t>. "Junction tree variational autoencoder for molecular graph generation." International conference on machine learning. PMLR, 2018.</a:t>
            </a:r>
          </a:p>
          <a:p>
            <a:r>
              <a:rPr lang="en-US" altLang="ko-KR" sz="1600" dirty="0"/>
              <a:t>These papers are highly cited examples, so read on if you are interested!</a:t>
            </a:r>
          </a:p>
        </p:txBody>
      </p:sp>
    </p:spTree>
    <p:extLst>
      <p:ext uri="{BB962C8B-B14F-4D97-AF65-F5344CB8AC3E}">
        <p14:creationId xmlns:p14="http://schemas.microsoft.com/office/powerpoint/2010/main" val="404947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 and Cons of VAE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Pros</a:t>
            </a:r>
          </a:p>
          <a:p>
            <a:pPr lvl="1"/>
            <a:r>
              <a:rPr lang="en-US" altLang="ko-KR" sz="2000" dirty="0"/>
              <a:t>Solid mathematical background</a:t>
            </a:r>
          </a:p>
          <a:p>
            <a:pPr lvl="1"/>
            <a:r>
              <a:rPr lang="en-US" altLang="ko-KR" sz="2000" dirty="0"/>
              <a:t>Lightweight; simple structure and implementation (compared to the Diffusion)</a:t>
            </a:r>
          </a:p>
          <a:p>
            <a:pPr lvl="1"/>
            <a:r>
              <a:rPr lang="en-US" altLang="ko-KR" sz="2000" dirty="0"/>
              <a:t>No need adversarial strategy (compared to the GAN)</a:t>
            </a:r>
          </a:p>
          <a:p>
            <a:pPr lvl="1"/>
            <a:r>
              <a:rPr lang="en-US" altLang="ko-KR" sz="2000" dirty="0"/>
              <a:t>Low-dimensional latent variable</a:t>
            </a:r>
          </a:p>
          <a:p>
            <a:r>
              <a:rPr lang="en-US" altLang="ko-KR" sz="2400" dirty="0"/>
              <a:t>Cons</a:t>
            </a:r>
          </a:p>
          <a:p>
            <a:pPr lvl="1"/>
            <a:r>
              <a:rPr lang="en-US" altLang="ko-KR" sz="2000" dirty="0"/>
              <a:t>Posterior collapse (</a:t>
            </a:r>
            <a:r>
              <a:rPr lang="en-US" altLang="ko-KR" sz="2000" dirty="0" err="1"/>
              <a:t>autodecoding</a:t>
            </a:r>
            <a:r>
              <a:rPr lang="en-US" altLang="ko-KR" sz="2000" dirty="0"/>
              <a:t>-like behavior – always outputting the same)</a:t>
            </a:r>
          </a:p>
          <a:p>
            <a:pPr lvl="1"/>
            <a:r>
              <a:rPr lang="en-US" altLang="ko-KR" sz="2000" dirty="0"/>
              <a:t>Blurry output (bad reconstruction)</a:t>
            </a:r>
          </a:p>
          <a:p>
            <a:pPr lvl="1"/>
            <a:r>
              <a:rPr lang="en-US" altLang="ko-KR" sz="2000" dirty="0"/>
              <a:t>Poor sampling quality (samples from prior are noticeably worse than reconstruction)</a:t>
            </a:r>
          </a:p>
          <a:p>
            <a:pPr lvl="1"/>
            <a:endParaRPr lang="en-US" altLang="ko-KR" sz="2000" dirty="0"/>
          </a:p>
        </p:txBody>
      </p:sp>
      <p:pic>
        <p:nvPicPr>
          <p:cNvPr id="1026" name="Picture 2" descr="VAE(Variational AutoEncoder) - gaussian37">
            <a:extLst>
              <a:ext uri="{FF2B5EF4-FFF2-40B4-BE49-F238E27FC236}">
                <a16:creationId xmlns:a16="http://schemas.microsoft.com/office/drawing/2014/main" id="{98BEF9A9-9C66-0F30-B726-F106911E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49" y="5243803"/>
            <a:ext cx="1427583" cy="14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learning - VAE generates bad images. due to unbalanced loss  functions? - Data Science Stack Exchange">
            <a:extLst>
              <a:ext uri="{FF2B5EF4-FFF2-40B4-BE49-F238E27FC236}">
                <a16:creationId xmlns:a16="http://schemas.microsoft.com/office/drawing/2014/main" id="{DB681BD9-13CA-1955-A8D2-3881D6F12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17" y="5243803"/>
            <a:ext cx="1427583" cy="14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ndb796/CelebA-HQ-Face-Identity-and-Attributes-Recognition-PyTorch:  CelebA HQ Face Identity and Attributes Recognition using PyTorch">
            <a:extLst>
              <a:ext uri="{FF2B5EF4-FFF2-40B4-BE49-F238E27FC236}">
                <a16:creationId xmlns:a16="http://schemas.microsoft.com/office/drawing/2014/main" id="{61518F3E-7B30-36DE-C1C6-452557DB1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94" y="5246050"/>
            <a:ext cx="2245270" cy="142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54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beta-VAE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-VAE is the most famous improvement of VAE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-VAE: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This balances two losses; manage the trade-off between the two</a:t>
                </a:r>
              </a:p>
              <a:p>
                <a:r>
                  <a:rPr lang="en-US" altLang="ko-KR" dirty="0"/>
                  <a:t>It is known to be able to adjust posterior collapse[6], blurry output[7, 8], poor sampling[7, 8], and latent disentanglement[7, 9]</a:t>
                </a:r>
              </a:p>
              <a:p>
                <a:r>
                  <a:rPr lang="en-US" altLang="ko-KR" sz="1600" dirty="0"/>
                  <a:t>[6] Lucas, James, et al. "Understanding posterior collapse in generative latent variable models." (2019).</a:t>
                </a:r>
              </a:p>
              <a:p>
                <a:r>
                  <a:rPr lang="en-US" altLang="ko-KR" sz="1600" dirty="0"/>
                  <a:t>[7] Higgins, Irina, et al. "beta-</a:t>
                </a:r>
                <a:r>
                  <a:rPr lang="en-US" altLang="ko-KR" sz="1600" dirty="0" err="1"/>
                  <a:t>vae</a:t>
                </a:r>
                <a:r>
                  <a:rPr lang="en-US" altLang="ko-KR" sz="1600" dirty="0"/>
                  <a:t>: Learning basic visual concepts with a constrained variational framework." International conference on learning representations. 2016.</a:t>
                </a:r>
              </a:p>
              <a:p>
                <a:r>
                  <a:rPr lang="en-US" altLang="ko-KR" sz="1600" dirty="0"/>
                  <a:t>[8] Alemi, Alexander, et al. "Fixing a broken ELBO." International conference on machine learning. PMLR, 2018.</a:t>
                </a:r>
              </a:p>
              <a:p>
                <a:r>
                  <a:rPr lang="en-US" altLang="ko-KR" sz="1600" dirty="0"/>
                  <a:t>[9] Burgess, Christopher P., et al. "Understanding disentangling in $\beta $-VAE." </a:t>
                </a:r>
                <a:r>
                  <a:rPr lang="en-US" altLang="ko-KR" sz="1600" dirty="0" err="1"/>
                  <a:t>arXiv</a:t>
                </a:r>
                <a:r>
                  <a:rPr lang="en-US" altLang="ko-KR" sz="1600" dirty="0"/>
                  <a:t> preprint arXiv:1804.03599 (2018).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Rate-Distortion Curve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also looks like compression and decompression</a:t>
                </a:r>
              </a:p>
              <a:p>
                <a:r>
                  <a:rPr lang="en-US" altLang="ko-KR" dirty="0"/>
                  <a:t>We can apply the rate-distortion curve used in information theory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red is the reconstruction loss, so it means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Distortion</a:t>
                </a:r>
              </a:p>
              <a:p>
                <a:r>
                  <a:rPr lang="en-US" altLang="ko-KR" dirty="0"/>
                  <a:t>The blue is the regularization loss, so it means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-VAE is expressed with these two values[8]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95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2410</Words>
  <Application>Microsoft Office PowerPoint</Application>
  <PresentationFormat>와이드스크린</PresentationFormat>
  <Paragraphs>187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Cambria Math</vt:lpstr>
      <vt:lpstr>Times New Roman</vt:lpstr>
      <vt:lpstr>Office 테마</vt:lpstr>
      <vt:lpstr>Revisiting β-VAE: Pitfalls in Gaussian VAE</vt:lpstr>
      <vt:lpstr>Variational Autoencoder</vt:lpstr>
      <vt:lpstr>Variational Autoencoder (contd.)</vt:lpstr>
      <vt:lpstr>Variational Autoencoder (contd.)</vt:lpstr>
      <vt:lpstr>Where VAE can be used</vt:lpstr>
      <vt:lpstr>Where VAE can be used (contd.)</vt:lpstr>
      <vt:lpstr>Pros and Cons of VAE</vt:lpstr>
      <vt:lpstr>beta-VAE</vt:lpstr>
      <vt:lpstr>Rate-Distortion Curve</vt:lpstr>
      <vt:lpstr>Rate-Distortion Curve (contd.)</vt:lpstr>
      <vt:lpstr>Implementation of VAE</vt:lpstr>
      <vt:lpstr>Implementation of VAE (contd.)</vt:lpstr>
      <vt:lpstr>Connection between sigma and beta</vt:lpstr>
      <vt:lpstr>Connection between sigma and beta (contd.)</vt:lpstr>
      <vt:lpstr>Learnable sigma</vt:lpstr>
      <vt:lpstr>Learnable sigma (contd.)</vt:lpstr>
      <vt:lpstr>Learnable sigma is integral</vt:lpstr>
      <vt:lpstr>Implementation of Learnable sigma</vt:lpstr>
      <vt:lpstr>Isolating beta from sigma</vt:lpstr>
      <vt:lpstr>Experiment</vt:lpstr>
      <vt:lpstr>Experiment 1. Rate-Distortion Curve</vt:lpstr>
      <vt:lpstr>Experiment 1. Rate-Distortion Curve (contd.)</vt:lpstr>
      <vt:lpstr>Experiment 1. Rate-Distortion Curve (contd.)</vt:lpstr>
      <vt:lpstr>Experiment 2. Proxy Metric</vt:lpstr>
      <vt:lpstr>Thank you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248</cp:revision>
  <dcterms:created xsi:type="dcterms:W3CDTF">2023-01-19T17:39:48Z</dcterms:created>
  <dcterms:modified xsi:type="dcterms:W3CDTF">2023-11-24T02:43:06Z</dcterms:modified>
</cp:coreProperties>
</file>