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2" r:id="rId3"/>
    <p:sldId id="373" r:id="rId4"/>
    <p:sldId id="347" r:id="rId5"/>
    <p:sldId id="352" r:id="rId6"/>
    <p:sldId id="353" r:id="rId7"/>
    <p:sldId id="354" r:id="rId8"/>
    <p:sldId id="355" r:id="rId9"/>
    <p:sldId id="356" r:id="rId10"/>
    <p:sldId id="357" r:id="rId11"/>
    <p:sldId id="374" r:id="rId12"/>
    <p:sldId id="360" r:id="rId13"/>
    <p:sldId id="362" r:id="rId14"/>
    <p:sldId id="375" r:id="rId15"/>
    <p:sldId id="376" r:id="rId16"/>
    <p:sldId id="377" r:id="rId17"/>
    <p:sldId id="378" r:id="rId18"/>
    <p:sldId id="379" r:id="rId19"/>
    <p:sldId id="363" r:id="rId20"/>
    <p:sldId id="380" r:id="rId21"/>
    <p:sldId id="381" r:id="rId22"/>
    <p:sldId id="382" r:id="rId23"/>
    <p:sldId id="371" r:id="rId24"/>
    <p:sldId id="365" r:id="rId25"/>
    <p:sldId id="366" r:id="rId26"/>
    <p:sldId id="367" r:id="rId27"/>
    <p:sldId id="368" r:id="rId28"/>
    <p:sldId id="383" r:id="rId29"/>
    <p:sldId id="384" r:id="rId30"/>
    <p:sldId id="385" r:id="rId31"/>
    <p:sldId id="386" r:id="rId32"/>
    <p:sldId id="387" r:id="rId33"/>
    <p:sldId id="2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ICIP</a:t>
            </a:r>
            <a:r>
              <a:rPr lang="ko-KR" altLang="en-US" b="1" dirty="0"/>
              <a:t> </a:t>
            </a:r>
            <a:r>
              <a:rPr lang="en-US" altLang="ko-KR" b="1" dirty="0"/>
              <a:t>Submission:</a:t>
            </a:r>
            <a:br>
              <a:rPr lang="en-US" altLang="ko-KR" b="1" dirty="0"/>
            </a:br>
            <a:r>
              <a:rPr lang="en-US" altLang="ko-KR" b="1" dirty="0"/>
              <a:t>Gaussian Decoder In VAE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between sigma and beta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13693-E00B-EB72-17F8-744D12AD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66" y="1816749"/>
            <a:ext cx="3972479" cy="367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57F3BC-FC35-CF31-18AF-52D5A396E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40" y="3493383"/>
            <a:ext cx="3286584" cy="2000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FCBBFD-F116-01C6-9871-551FD398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559" y="5762586"/>
            <a:ext cx="339137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0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between sigma and beta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540D5-57EA-30E9-B7D1-B109CBA8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It is interesting connection indeed</a:t>
            </a:r>
          </a:p>
          <a:p>
            <a:r>
              <a:rPr lang="en-US" altLang="ko-KR" dirty="0"/>
              <a:t>But they are designed to get different effect</a:t>
            </a:r>
          </a:p>
          <a:p>
            <a:r>
              <a:rPr lang="en-US" altLang="ko-KR" dirty="0"/>
              <a:t>And this perspective hinders model analysis</a:t>
            </a:r>
          </a:p>
        </p:txBody>
      </p:sp>
    </p:spTree>
    <p:extLst>
      <p:ext uri="{BB962C8B-B14F-4D97-AF65-F5344CB8AC3E}">
        <p14:creationId xmlns:p14="http://schemas.microsoft.com/office/powerpoint/2010/main" val="392307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 two objectives become the same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is set as a constant</a:t>
                </a:r>
              </a:p>
              <a:p>
                <a:r>
                  <a:rPr lang="en-US" altLang="ko-KR" dirty="0"/>
                  <a:t>It would be different if it were a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!</a:t>
                </a:r>
              </a:p>
              <a:p>
                <a:r>
                  <a:rPr lang="en-US" altLang="ko-KR" b="0" dirty="0"/>
                  <a:t>The log-sigma term can no longer be the constant C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7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Where does the log-sigma term come from?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𝐵𝑂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comes from the normalizer of the Gaussian pdf</a:t>
                </a:r>
              </a:p>
              <a:p>
                <a:r>
                  <a:rPr lang="en-US" altLang="ko-KR" dirty="0"/>
                  <a:t>Intuitively, leaving the normalizer constant or ignoring it</a:t>
                </a:r>
              </a:p>
              <a:p>
                <a:r>
                  <a:rPr lang="en-US" altLang="ko-KR" dirty="0"/>
                  <a:t>Would lead to pathological prior knowledge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78B9C4-8664-2796-9E89-B8A2554D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18" y="4266551"/>
            <a:ext cx="2162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9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Design difference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strongly relative to the ELBO itself</a:t>
                </a:r>
              </a:p>
              <a:p>
                <a:r>
                  <a:rPr lang="en-US" altLang="ko-KR" dirty="0"/>
                  <a:t>When its value changes, the value of the ELBO also changes</a:t>
                </a:r>
              </a:p>
              <a:p>
                <a:r>
                  <a:rPr lang="en-US" altLang="ko-KR" dirty="0"/>
                  <a:t>It is </a:t>
                </a:r>
                <a:r>
                  <a:rPr lang="en-US" altLang="ko-KR" i="1" dirty="0"/>
                  <a:t>the term that determines the likelihood</a:t>
                </a:r>
              </a:p>
              <a:p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𝐵𝑂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  <a:p>
                <a:endParaRPr lang="en-US" altLang="ko-KR" i="1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6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Design difference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On the other hand,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has different purposes</a:t>
                </a:r>
              </a:p>
              <a:p>
                <a:r>
                  <a:rPr lang="en-US" altLang="ko-KR" dirty="0"/>
                  <a:t>It is known to be able to adjust posterior collapse, blurry output, poor sampling, and latent disentanglement</a:t>
                </a:r>
              </a:p>
              <a:p>
                <a:r>
                  <a:rPr lang="en-US" altLang="ko-KR" dirty="0"/>
                  <a:t>In particular, the RD Curve clearly shows that this is </a:t>
                </a:r>
                <a:r>
                  <a:rPr lang="en-US" altLang="ko-KR" i="1" dirty="0"/>
                  <a:t>outside the context of likelihood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0C025AF-5956-2189-6EE1-C8B33A5E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9" y="5880590"/>
            <a:ext cx="6094034" cy="612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251EE-7CB1-6EF1-4D29-6873279D1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61"/>
          <a:stretch/>
        </p:blipFill>
        <p:spPr>
          <a:xfrm>
            <a:off x="8089523" y="4269885"/>
            <a:ext cx="2608207" cy="2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Non-deterministic likelihood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Recall the connection!</a:t>
                </a:r>
              </a:p>
              <a:p>
                <a:r>
                  <a:rPr lang="en-US" altLang="ko-KR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is all we can 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thus has arbitrary value</a:t>
                </a:r>
              </a:p>
              <a:p>
                <a:r>
                  <a:rPr lang="en-US" altLang="ko-KR" dirty="0"/>
                  <a:t>Consequently, the likelihood has arbitrary value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𝐵𝑂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6280072-EC0E-66AE-9744-9B32D269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006" y="1825625"/>
            <a:ext cx="339137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2: Non-deterministic likelihood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The likelihood value is the most important indicator to evaluate VAE</a:t>
                </a:r>
              </a:p>
              <a:p>
                <a:r>
                  <a:rPr lang="en-US" altLang="ko-KR" dirty="0"/>
                  <a:t>It can change arbitrarily depending on how the researcher considers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4FB3579-FD0F-378A-27E5-74108D8E6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61"/>
          <a:stretch/>
        </p:blipFill>
        <p:spPr>
          <a:xfrm>
            <a:off x="8602158" y="3869998"/>
            <a:ext cx="2608207" cy="2222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B79E83-7E7B-3C39-6AFE-6422A68A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5" y="3122512"/>
            <a:ext cx="776395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54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Separate them!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/>
                  <a:t>I argue that this is very bad!</a:t>
                </a:r>
              </a:p>
              <a:p>
                <a:r>
                  <a:rPr lang="en-US" altLang="ko-KR" dirty="0"/>
                  <a:t>The two parameters must be viewed separately</a:t>
                </a:r>
              </a:p>
              <a:p>
                <a:r>
                  <a:rPr lang="en-US" altLang="ko-KR" dirty="0"/>
                  <a:t>However, constant Gaussian VAE has in-separability by nature</a:t>
                </a:r>
              </a:p>
              <a:p>
                <a:r>
                  <a:rPr lang="en-US" altLang="ko-KR" dirty="0"/>
                  <a:t>I already explained the solution: make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learnable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E540D5-57EA-30E9-B7D1-B109CBA8A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8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Learnable sigma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There are already some practical studies on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These use some novel ideas to reliably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into learning</a:t>
                </a:r>
              </a:p>
              <a:p>
                <a:r>
                  <a:rPr lang="en-US" altLang="ko-KR" b="0" dirty="0"/>
                  <a:t>But </a:t>
                </a:r>
                <a:r>
                  <a:rPr lang="en-US" altLang="ko-KR" i="1" dirty="0"/>
                  <a:t>(even though these are studies of learnable one)</a:t>
                </a:r>
                <a:r>
                  <a:rPr lang="en-US" altLang="ko-KR" dirty="0"/>
                  <a:t> they emphasize that it is related to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Those have very good results, but they simplify their work to finding the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VAE?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Variational Autoencoder (VAE)</a:t>
            </a:r>
          </a:p>
          <a:p>
            <a:r>
              <a:rPr lang="en-US" altLang="ko-KR" dirty="0"/>
              <a:t>Compression in generatable way</a:t>
            </a:r>
          </a:p>
          <a:p>
            <a:r>
              <a:rPr lang="en-US" altLang="ko-KR" dirty="0"/>
              <a:t>Data to latent, latent to (reconstructed) data</a:t>
            </a:r>
          </a:p>
        </p:txBody>
      </p:sp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1" y="387059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3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, they are different parameter</a:t>
                </a:r>
              </a:p>
              <a:p>
                <a:r>
                  <a:rPr lang="en-US" altLang="ko-KR" dirty="0"/>
                  <a:t>The (fully) learned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value is not the optimal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value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can be applied to learnable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model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This is the method I proposed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0E6825B-2C60-81F3-92D6-E1DA8E73B0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0E6825B-2C60-81F3-92D6-E1DA8E73B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1A853B0-7850-135E-FA3B-207C1A3C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86" y="1971274"/>
            <a:ext cx="499179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BEA69DA-D313-173C-5176-A5FB1DE7E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Ultimately, the proposed loss applied both Optimal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It is very simple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BEA69DA-D313-173C-5176-A5FB1DE7E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0DD6A51-F007-B8EF-468F-882ED55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06" y="3116511"/>
            <a:ext cx="5421587" cy="118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42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Experiment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215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The design purpose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can be clarify with RD curve</a:t>
                </a:r>
              </a:p>
              <a:p>
                <a:r>
                  <a:rPr lang="en-US" altLang="ko-KR" b="0" dirty="0"/>
                  <a:t>Let us look at two commonly used assumption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Let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5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Can you see that the RD value changes in the two cases?</a:t>
                </a:r>
              </a:p>
              <a:p>
                <a:r>
                  <a:rPr lang="en-US" altLang="ko-KR" dirty="0"/>
                  <a:t>Even though the model is the same,</a:t>
                </a:r>
              </a:p>
              <a:p>
                <a:r>
                  <a:rPr lang="en-US" altLang="ko-KR" dirty="0"/>
                  <a:t>it changes depending on how you look at it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04088557-A4E9-2678-C23A-B482293F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85" y="1751584"/>
            <a:ext cx="10548715" cy="42562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6BB01C-4A01-6A88-6770-19965044383D}"/>
              </a:ext>
            </a:extLst>
          </p:cNvPr>
          <p:cNvCxnSpPr>
            <a:cxnSpLocks/>
          </p:cNvCxnSpPr>
          <p:nvPr/>
        </p:nvCxnSpPr>
        <p:spPr>
          <a:xfrm flipH="1" flipV="1">
            <a:off x="7358601" y="3396343"/>
            <a:ext cx="753552" cy="2666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57A0-E28D-8174-CBD8-2973D7F0AF5B}"/>
              </a:ext>
            </a:extLst>
          </p:cNvPr>
          <p:cNvSpPr txBox="1"/>
          <p:nvPr/>
        </p:nvSpPr>
        <p:spPr>
          <a:xfrm>
            <a:off x="6744749" y="6007814"/>
            <a:ext cx="495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Anyway, it is further down even in the optimal case 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Ours performs better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A5684C1-1248-C0FA-6672-78A5732859BC}"/>
              </a:ext>
            </a:extLst>
          </p:cNvPr>
          <p:cNvCxnSpPr>
            <a:cxnSpLocks/>
          </p:cNvCxnSpPr>
          <p:nvPr/>
        </p:nvCxnSpPr>
        <p:spPr>
          <a:xfrm>
            <a:off x="1048624" y="1778466"/>
            <a:ext cx="824974" cy="478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B469AC-605E-9002-D383-6DEDBECEBCFE}"/>
              </a:ext>
            </a:extLst>
          </p:cNvPr>
          <p:cNvCxnSpPr>
            <a:cxnSpLocks/>
          </p:cNvCxnSpPr>
          <p:nvPr/>
        </p:nvCxnSpPr>
        <p:spPr>
          <a:xfrm>
            <a:off x="1048624" y="1778466"/>
            <a:ext cx="734093" cy="717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FD0C15-CD9D-3C19-7DEB-097CB4AB178D}"/>
              </a:ext>
            </a:extLst>
          </p:cNvPr>
          <p:cNvSpPr txBox="1"/>
          <p:nvPr/>
        </p:nvSpPr>
        <p:spPr>
          <a:xfrm>
            <a:off x="27291" y="1409134"/>
            <a:ext cx="46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common interpretation; they are very bad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7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 Proxy Metric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282B92-3263-521E-0D67-6DE830573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07" y="1838130"/>
            <a:ext cx="10477185" cy="42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3. Sample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2844D4-DC91-CAF7-80DF-EACA3719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3580"/>
            <a:ext cx="10736424" cy="39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33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Next Topic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458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VAE?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key of the VAE is “distribution”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/>
                  <a:t>: Data to latent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/>
                  <a:t>: </a:t>
                </a:r>
                <a:r>
                  <a:rPr lang="en-US" altLang="ko-KR" dirty="0"/>
                  <a:t>Latent to data</a:t>
                </a:r>
              </a:p>
              <a:p>
                <a:r>
                  <a:rPr lang="en-US" altLang="ko-KR" dirty="0"/>
                  <a:t>The latent variable Z is designed to be Gaussian</a:t>
                </a:r>
              </a:p>
              <a:p>
                <a:r>
                  <a:rPr lang="en-US" altLang="ko-KR" dirty="0"/>
                  <a:t>(or something is easy to sample)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99" y="36512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volutional Variational Autoencoder | TensorFlow Core">
            <a:extLst>
              <a:ext uri="{FF2B5EF4-FFF2-40B4-BE49-F238E27FC236}">
                <a16:creationId xmlns:a16="http://schemas.microsoft.com/office/drawing/2014/main" id="{66CF3BEE-7556-8117-DD5F-63791FD1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08" y="3047302"/>
            <a:ext cx="3584619" cy="35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and efficient generative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Quantization of latent variable – VQ-VAE</a:t>
            </a:r>
          </a:p>
          <a:p>
            <a:r>
              <a:rPr lang="en-US" altLang="ko-KR" b="0" dirty="0"/>
              <a:t>Binary representation is good for hierarchical information</a:t>
            </a:r>
          </a:p>
          <a:p>
            <a:r>
              <a:rPr lang="en-US" altLang="ko-KR" b="0" dirty="0"/>
              <a:t>Compatibility with the hyperbolic model?</a:t>
            </a:r>
          </a:p>
          <a:p>
            <a:r>
              <a:rPr lang="en-US" altLang="ko-KR" b="0" dirty="0"/>
              <a:t>...It is my imagination and intuition still</a:t>
            </a:r>
            <a:endParaRPr lang="en-US" altLang="ko-KR" dirty="0"/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646891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and efficient generative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In fact, VAE is fast model</a:t>
            </a:r>
          </a:p>
          <a:p>
            <a:r>
              <a:rPr lang="en-US" altLang="ko-KR" b="0" dirty="0"/>
              <a:t>The slowest generative model: Diffusion</a:t>
            </a:r>
          </a:p>
          <a:p>
            <a:r>
              <a:rPr lang="en-US" altLang="ko-KR" b="0" dirty="0"/>
              <a:t>Previously, I only read representative papers about it</a:t>
            </a:r>
          </a:p>
          <a:p>
            <a:r>
              <a:rPr lang="en-US" altLang="ko-KR" b="0" dirty="0"/>
              <a:t>I am going to read papers that make diffusion 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927212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Papers I missed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0" dirty="0"/>
              <a:t>I am trying to read papers that I could not read because of the writing</a:t>
            </a:r>
          </a:p>
          <a:p>
            <a:r>
              <a:rPr lang="en-US" altLang="ko-KR" b="0" dirty="0"/>
              <a:t>Mainly two things:</a:t>
            </a:r>
          </a:p>
          <a:p>
            <a:endParaRPr lang="en-US" altLang="ko-KR" b="0" dirty="0"/>
          </a:p>
          <a:p>
            <a:r>
              <a:rPr lang="en-US" altLang="ko-KR" b="0" dirty="0"/>
              <a:t>Looking at VAE from a new perspective</a:t>
            </a:r>
          </a:p>
          <a:p>
            <a:r>
              <a:rPr lang="en-US" altLang="ko-KR" dirty="0"/>
              <a:t>e.g., </a:t>
            </a:r>
            <a:r>
              <a:rPr lang="en-US" altLang="ko-KR" b="0" dirty="0"/>
              <a:t> “Variational Autoencoders: A Harmonic Perspective”</a:t>
            </a:r>
          </a:p>
          <a:p>
            <a:endParaRPr lang="en-US" altLang="ko-KR" b="0" dirty="0"/>
          </a:p>
          <a:p>
            <a:r>
              <a:rPr lang="en-US" altLang="ko-KR" b="0" dirty="0"/>
              <a:t>SSM and Mamba (The one surpassed Transformer in December 2023)</a:t>
            </a:r>
          </a:p>
          <a:p>
            <a:r>
              <a:rPr lang="en-US" altLang="ko-KR" b="0" dirty="0"/>
              <a:t>I have been reading these a lot recently</a:t>
            </a:r>
          </a:p>
          <a:p>
            <a:r>
              <a:rPr lang="en-US" altLang="ko-KR" b="0" dirty="0"/>
              <a:t>...I think it is enough to take two seminars</a:t>
            </a:r>
          </a:p>
        </p:txBody>
      </p:sp>
    </p:spTree>
    <p:extLst>
      <p:ext uri="{BB962C8B-B14F-4D97-AF65-F5344CB8AC3E}">
        <p14:creationId xmlns:p14="http://schemas.microsoft.com/office/powerpoint/2010/main" val="4284451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/>
                  <a:t> is generally intractable</a:t>
                </a:r>
              </a:p>
              <a:p>
                <a:r>
                  <a:rPr lang="en-US" altLang="ko-KR" dirty="0"/>
                  <a:t>It learns the lower bound of the likelihood function as the objective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(ELBO)</a:t>
                </a:r>
              </a:p>
              <a:p>
                <a:r>
                  <a:rPr lang="en-US" altLang="ko-KR" dirty="0"/>
                  <a:t>Red one is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reconstruction loss</a:t>
                </a:r>
                <a:r>
                  <a:rPr lang="en-US" altLang="ko-KR" dirty="0"/>
                  <a:t>, the other is the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regularization loss</a:t>
                </a:r>
              </a:p>
              <a:p>
                <a:r>
                  <a:rPr lang="en-US" altLang="ko-KR" dirty="0"/>
                  <a:t>This equation is completely tractable with a few assumption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8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 is the most famous improvement of VAE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This balances two losses; manage the trade-off between the two</a:t>
                </a:r>
              </a:p>
              <a:p>
                <a:r>
                  <a:rPr lang="en-US" altLang="ko-KR" dirty="0"/>
                  <a:t>It is known to be able to adjust posterior collapse, blurry output, poor sampling, and latent disentanglement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also looks like compression and decompression</a:t>
                </a:r>
              </a:p>
              <a:p>
                <a:r>
                  <a:rPr lang="en-US" altLang="ko-KR" dirty="0"/>
                  <a:t>We can apply the rate-distortion curve used in information theory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red is the reconstruction loss, so it means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Distortion</a:t>
                </a:r>
              </a:p>
              <a:p>
                <a:r>
                  <a:rPr lang="en-US" altLang="ko-KR" dirty="0"/>
                  <a:t>The blue is the regularization loss, so it means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expressed with these two values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95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a point on the valid RD curve</a:t>
                </a:r>
              </a:p>
              <a:p>
                <a:r>
                  <a:rPr lang="en-US" altLang="ko-KR" dirty="0"/>
                  <a:t>And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parameter that causes it to move along it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73962B-D081-5732-F1E5-37622014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9" y="5880590"/>
            <a:ext cx="6094034" cy="612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5EB80-BBA0-A5C3-4010-60341001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409" y="2798688"/>
            <a:ext cx="3417580" cy="3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often modeled as Gaussian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shared diagonal 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diagonal covariance</a:t>
                </a:r>
              </a:p>
              <a:p>
                <a:r>
                  <a:rPr lang="en-US" altLang="ko-KR" sz="1600" dirty="0"/>
                  <a:t>Its diagonal covariance is known as an important assumption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1" y="428657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1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usually set to be a </a:t>
                </a:r>
                <a:r>
                  <a:rPr lang="en-US" altLang="ko-KR" i="1" dirty="0"/>
                  <a:t>constant</a:t>
                </a:r>
              </a:p>
              <a:p>
                <a:r>
                  <a:rPr lang="en-US" altLang="ko-KR" dirty="0"/>
                  <a:t>Trainable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/>
                  <a:t> introduces instability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usually goes to 0 and this makes an infinite gradient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C7962E5-0551-919B-BEE8-9C204928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1" y="4510164"/>
            <a:ext cx="6805565" cy="10886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1A38B5-B65C-E924-9C9A-40FDC1A3FA06}"/>
              </a:ext>
            </a:extLst>
          </p:cNvPr>
          <p:cNvCxnSpPr/>
          <p:nvPr/>
        </p:nvCxnSpPr>
        <p:spPr>
          <a:xfrm>
            <a:off x="3494871" y="5042584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39B7E6-2144-AD37-B5DE-3D17AC4B94A7}"/>
              </a:ext>
            </a:extLst>
          </p:cNvPr>
          <p:cNvCxnSpPr>
            <a:cxnSpLocks/>
          </p:cNvCxnSpPr>
          <p:nvPr/>
        </p:nvCxnSpPr>
        <p:spPr>
          <a:xfrm>
            <a:off x="4048487" y="5581006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85CB25-ADEB-FEC6-0110-84B2A665AF0C}"/>
              </a:ext>
            </a:extLst>
          </p:cNvPr>
          <p:cNvSpPr txBox="1"/>
          <p:nvPr/>
        </p:nvSpPr>
        <p:spPr>
          <a:xfrm>
            <a:off x="3667439" y="4266018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9523-E148-88E0-4598-D3952DF5027D}"/>
              </a:ext>
            </a:extLst>
          </p:cNvPr>
          <p:cNvSpPr txBox="1"/>
          <p:nvPr/>
        </p:nvSpPr>
        <p:spPr>
          <a:xfrm>
            <a:off x="4873880" y="5598836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390F9-6E7E-5E36-E5BD-1416012C0172}"/>
              </a:ext>
            </a:extLst>
          </p:cNvPr>
          <p:cNvSpPr/>
          <p:nvPr/>
        </p:nvSpPr>
        <p:spPr>
          <a:xfrm>
            <a:off x="6912529" y="4603663"/>
            <a:ext cx="613167" cy="33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4D6C5-E82A-9104-AB65-01D3506994F2}"/>
              </a:ext>
            </a:extLst>
          </p:cNvPr>
          <p:cNvSpPr/>
          <p:nvPr/>
        </p:nvSpPr>
        <p:spPr>
          <a:xfrm>
            <a:off x="5038106" y="4618103"/>
            <a:ext cx="146292" cy="324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2C3CEF-522C-CE31-79BE-422720026D95}"/>
              </a:ext>
            </a:extLst>
          </p:cNvPr>
          <p:cNvSpPr/>
          <p:nvPr/>
        </p:nvSpPr>
        <p:spPr>
          <a:xfrm>
            <a:off x="5584488" y="5132938"/>
            <a:ext cx="3322137" cy="347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FC4B-E4C6-430B-7473-E6E5B20C347F}"/>
              </a:ext>
            </a:extLst>
          </p:cNvPr>
          <p:cNvSpPr txBox="1"/>
          <p:nvPr/>
        </p:nvSpPr>
        <p:spPr>
          <a:xfrm>
            <a:off x="5790985" y="3916692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 can be infinitely large or small</a:t>
            </a:r>
            <a:endParaRPr lang="ko-KR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1313</Words>
  <Application>Microsoft Office PowerPoint</Application>
  <PresentationFormat>와이드스크린</PresentationFormat>
  <Paragraphs>152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Cambria Math</vt:lpstr>
      <vt:lpstr>Times New Roman</vt:lpstr>
      <vt:lpstr>Office 테마</vt:lpstr>
      <vt:lpstr>ICIP Submission: Gaussian Decoder In VAE</vt:lpstr>
      <vt:lpstr>What is the VAE?</vt:lpstr>
      <vt:lpstr>What is the VAE?</vt:lpstr>
      <vt:lpstr>ELBO</vt:lpstr>
      <vt:lpstr>beta-VAE</vt:lpstr>
      <vt:lpstr>Rate-Distortion Curve</vt:lpstr>
      <vt:lpstr>Rate-Distortion Curve</vt:lpstr>
      <vt:lpstr>Implementation of VAE</vt:lpstr>
      <vt:lpstr>Implementation of VAE</vt:lpstr>
      <vt:lpstr>Connection between sigma and beta</vt:lpstr>
      <vt:lpstr>Connection between sigma and beta</vt:lpstr>
      <vt:lpstr>Learnable sigma</vt:lpstr>
      <vt:lpstr>Learnable sigma</vt:lpstr>
      <vt:lpstr>Problem 1: Design difference</vt:lpstr>
      <vt:lpstr>Problem 1: Design difference</vt:lpstr>
      <vt:lpstr>Problem 2: Non-deterministic likelihood</vt:lpstr>
      <vt:lpstr>Problem 2: Non-deterministic likelihood</vt:lpstr>
      <vt:lpstr>Separate them!</vt:lpstr>
      <vt:lpstr>Implementation of Learnable sigma</vt:lpstr>
      <vt:lpstr>Method</vt:lpstr>
      <vt:lpstr>Optimal σ_x^2</vt:lpstr>
      <vt:lpstr>Loss</vt:lpstr>
      <vt:lpstr>Experiment</vt:lpstr>
      <vt:lpstr>Experiment 1. Rate-Distortion Curve</vt:lpstr>
      <vt:lpstr>Experiment 1. Rate-Distortion Curve</vt:lpstr>
      <vt:lpstr>Experiment 1. Rate-Distortion Curve</vt:lpstr>
      <vt:lpstr>Experiment 2. Proxy Metric</vt:lpstr>
      <vt:lpstr>Experiment 3. Sample</vt:lpstr>
      <vt:lpstr>Next Topic</vt:lpstr>
      <vt:lpstr>Fast and efficient generative model</vt:lpstr>
      <vt:lpstr>Fast and efficient generative model</vt:lpstr>
      <vt:lpstr>Papers I missed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256</cp:revision>
  <dcterms:created xsi:type="dcterms:W3CDTF">2023-01-19T17:39:48Z</dcterms:created>
  <dcterms:modified xsi:type="dcterms:W3CDTF">2024-03-07T20:06:02Z</dcterms:modified>
</cp:coreProperties>
</file>