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3" r:id="rId4"/>
    <p:sldId id="304" r:id="rId5"/>
    <p:sldId id="305" r:id="rId6"/>
    <p:sldId id="306" r:id="rId7"/>
    <p:sldId id="307" r:id="rId8"/>
    <p:sldId id="308" r:id="rId9"/>
    <p:sldId id="302" r:id="rId10"/>
    <p:sldId id="309" r:id="rId11"/>
    <p:sldId id="310" r:id="rId12"/>
    <p:sldId id="311" r:id="rId13"/>
    <p:sldId id="316" r:id="rId14"/>
    <p:sldId id="317" r:id="rId15"/>
    <p:sldId id="318" r:id="rId16"/>
    <p:sldId id="312" r:id="rId17"/>
    <p:sldId id="313" r:id="rId18"/>
    <p:sldId id="314" r:id="rId19"/>
    <p:sldId id="319" r:id="rId20"/>
    <p:sldId id="320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29:3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29:3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VAE and Variance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Approach (contd.)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6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Let’s model the decoder as probabilistic: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0" dirty="0"/>
              </a:p>
              <a:p>
                <a:r>
                  <a:rPr lang="en-US" altLang="ko-KR" sz="2400" b="0" dirty="0"/>
                  <a:t>What kind of distribution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/>
                  <a:t>?</a:t>
                </a:r>
              </a:p>
              <a:p>
                <a:r>
                  <a:rPr lang="en-US" altLang="ko-KR" sz="2400" dirty="0"/>
                  <a:t>It will probably have a large value at an unlikely point </a:t>
                </a:r>
                <a:r>
                  <a:rPr lang="en-US" altLang="ko-KR" sz="2400" i="1" dirty="0"/>
                  <a:t>(need experiments)</a:t>
                </a:r>
              </a:p>
              <a:p>
                <a:r>
                  <a:rPr lang="en-US" altLang="ko-KR" sz="2400" dirty="0"/>
                  <a:t>Because unlikely points have more varieties/possibilities</a:t>
                </a:r>
              </a:p>
              <a:p>
                <a:r>
                  <a:rPr lang="en-US" altLang="ko-KR" sz="2400" dirty="0"/>
                  <a:t>So Sampling is noisier than reconstruction in probabilistic decoder VAE probably </a:t>
                </a:r>
                <a:r>
                  <a:rPr lang="en-US" altLang="ko-KR" sz="2400" i="1" dirty="0"/>
                  <a:t>(need experiments)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61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B32EF7B-D44A-B139-1780-9755AD99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4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37C44-4068-94B2-EB8E-D928DC97A299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37C44-4068-94B2-EB8E-D928DC97A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142ADD-4219-6515-9D56-FA1D0868298F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142ADD-4219-6515-9D56-FA1D08682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A90F8A2-5FAA-3955-9EDC-66F202009283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F64B17-C6A5-BE79-C75E-368D944B9030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0F58AEC-A208-D33E-7F7F-BB7FA7F7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78" y="4268444"/>
            <a:ext cx="5968582" cy="24683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Approach (contd.)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6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Then, how about gradual improvement to a likely point?</a:t>
                </a:r>
              </a:p>
              <a:p>
                <a:r>
                  <a:rPr lang="en-US" altLang="ko-KR" sz="2400" dirty="0"/>
                  <a:t>This is taken from the idea of iterative refinement of the diffusion model</a:t>
                </a:r>
              </a:p>
              <a:p>
                <a:r>
                  <a:rPr lang="en-US" altLang="ko-KR" sz="2400" dirty="0"/>
                  <a:t>We can implement the iterative refinement with SGD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This looks like the act of going back to the training data</a:t>
                </a:r>
              </a:p>
              <a:p>
                <a:r>
                  <a:rPr lang="en-US" altLang="ko-KR" sz="2400" dirty="0"/>
                  <a:t>However, with success in the diffusion model, it is worth experimenting </a:t>
                </a:r>
                <a:r>
                  <a:rPr lang="en-US" altLang="ko-KR" sz="2400" i="1" dirty="0"/>
                  <a:t>(TODO!)</a:t>
                </a:r>
                <a:endParaRPr lang="ko-KR" altLang="en-US" sz="2400" i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61" y="1825625"/>
                <a:ext cx="10515600" cy="4351338"/>
              </a:xfrm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/>
              <p:nvPr/>
            </p:nvSpPr>
            <p:spPr>
              <a:xfrm>
                <a:off x="6140230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230" y="4373727"/>
                <a:ext cx="1762200" cy="369332"/>
              </a:xfrm>
              <a:prstGeom prst="rect">
                <a:avLst/>
              </a:prstGeom>
              <a:blipFill>
                <a:blip r:embed="rId4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/>
              <p:nvPr/>
            </p:nvSpPr>
            <p:spPr>
              <a:xfrm>
                <a:off x="7683257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7" y="5502612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A90F8A2-5FAA-3955-9EDC-66F202009283}"/>
              </a:ext>
            </a:extLst>
          </p:cNvPr>
          <p:cNvSpPr txBox="1"/>
          <p:nvPr/>
        </p:nvSpPr>
        <p:spPr>
          <a:xfrm>
            <a:off x="4939929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F64B17-C6A5-BE79-C75E-368D944B9030}"/>
              </a:ext>
            </a:extLst>
          </p:cNvPr>
          <p:cNvCxnSpPr/>
          <p:nvPr/>
        </p:nvCxnSpPr>
        <p:spPr>
          <a:xfrm flipH="1">
            <a:off x="5662569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8F5425-FEFB-3105-0078-054293B22EEF}"/>
              </a:ext>
            </a:extLst>
          </p:cNvPr>
          <p:cNvCxnSpPr>
            <a:cxnSpLocks/>
          </p:cNvCxnSpPr>
          <p:nvPr/>
        </p:nvCxnSpPr>
        <p:spPr>
          <a:xfrm flipH="1" flipV="1">
            <a:off x="5226889" y="5615046"/>
            <a:ext cx="344843" cy="160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9BDEB3-F803-20EE-46C8-CF9351618B20}"/>
              </a:ext>
            </a:extLst>
          </p:cNvPr>
          <p:cNvCxnSpPr>
            <a:cxnSpLocks/>
          </p:cNvCxnSpPr>
          <p:nvPr/>
        </p:nvCxnSpPr>
        <p:spPr>
          <a:xfrm flipH="1" flipV="1">
            <a:off x="4992340" y="5435456"/>
            <a:ext cx="225106" cy="156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32581C-21E9-8AFF-A65B-25BBF3228B98}"/>
              </a:ext>
            </a:extLst>
          </p:cNvPr>
          <p:cNvCxnSpPr>
            <a:cxnSpLocks/>
          </p:cNvCxnSpPr>
          <p:nvPr/>
        </p:nvCxnSpPr>
        <p:spPr>
          <a:xfrm flipH="1" flipV="1">
            <a:off x="4627904" y="5272787"/>
            <a:ext cx="364436" cy="1626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6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0F58AEC-A208-D33E-7F7F-BB7FA7F7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17" y="4389665"/>
            <a:ext cx="5968582" cy="24683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Approach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6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Note the difference with the diffusion model</a:t>
            </a:r>
          </a:p>
          <a:p>
            <a:pPr lvl="1"/>
            <a:r>
              <a:rPr lang="en-US" altLang="ko-KR" sz="2000" dirty="0"/>
              <a:t>Diffusion is performed on data (and its gradual noised) distributions</a:t>
            </a:r>
          </a:p>
          <a:p>
            <a:pPr lvl="1"/>
            <a:r>
              <a:rPr lang="en-US" altLang="ko-KR" sz="2000" dirty="0"/>
              <a:t>Whereas VAE operates on the latent (but 1-step various noised) distribution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Diffusion directly approximates the score, the gradient-log of the distribution</a:t>
            </a:r>
          </a:p>
          <a:p>
            <a:pPr lvl="1"/>
            <a:r>
              <a:rPr lang="en-US" altLang="ko-KR" sz="2000" dirty="0"/>
              <a:t>While VAE only knows the variance, the proxy for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/>
              <p:nvPr/>
            </p:nvSpPr>
            <p:spPr>
              <a:xfrm>
                <a:off x="9386769" y="4494948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69" y="4494948"/>
                <a:ext cx="1762200" cy="369332"/>
              </a:xfrm>
              <a:prstGeom prst="rect">
                <a:avLst/>
              </a:prstGeom>
              <a:blipFill>
                <a:blip r:embed="rId3"/>
                <a:stretch>
                  <a:fillRect l="-31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/>
              <p:nvPr/>
            </p:nvSpPr>
            <p:spPr>
              <a:xfrm>
                <a:off x="10929796" y="5623833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796" y="5623833"/>
                <a:ext cx="1762200" cy="394210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A90F8A2-5FAA-3955-9EDC-66F202009283}"/>
              </a:ext>
            </a:extLst>
          </p:cNvPr>
          <p:cNvSpPr txBox="1"/>
          <p:nvPr/>
        </p:nvSpPr>
        <p:spPr>
          <a:xfrm>
            <a:off x="8186468" y="4972002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F64B17-C6A5-BE79-C75E-368D944B9030}"/>
              </a:ext>
            </a:extLst>
          </p:cNvPr>
          <p:cNvCxnSpPr>
            <a:cxnSpLocks/>
          </p:cNvCxnSpPr>
          <p:nvPr/>
        </p:nvCxnSpPr>
        <p:spPr>
          <a:xfrm flipH="1">
            <a:off x="8909108" y="5516727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8F5425-FEFB-3105-0078-054293B22EEF}"/>
              </a:ext>
            </a:extLst>
          </p:cNvPr>
          <p:cNvCxnSpPr>
            <a:cxnSpLocks/>
          </p:cNvCxnSpPr>
          <p:nvPr/>
        </p:nvCxnSpPr>
        <p:spPr>
          <a:xfrm flipH="1" flipV="1">
            <a:off x="8473428" y="5736267"/>
            <a:ext cx="344843" cy="160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9BDEB3-F803-20EE-46C8-CF9351618B20}"/>
              </a:ext>
            </a:extLst>
          </p:cNvPr>
          <p:cNvCxnSpPr>
            <a:cxnSpLocks/>
          </p:cNvCxnSpPr>
          <p:nvPr/>
        </p:nvCxnSpPr>
        <p:spPr>
          <a:xfrm flipH="1" flipV="1">
            <a:off x="8238879" y="5556677"/>
            <a:ext cx="225106" cy="156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32581C-21E9-8AFF-A65B-25BBF3228B98}"/>
              </a:ext>
            </a:extLst>
          </p:cNvPr>
          <p:cNvCxnSpPr>
            <a:cxnSpLocks/>
          </p:cNvCxnSpPr>
          <p:nvPr/>
        </p:nvCxnSpPr>
        <p:spPr>
          <a:xfrm flipH="1" flipV="1">
            <a:off x="7874443" y="5394008"/>
            <a:ext cx="364436" cy="1626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96C9C9-E5A8-5C58-465C-6C5C053C3688}"/>
              </a:ext>
            </a:extLst>
          </p:cNvPr>
          <p:cNvSpPr txBox="1"/>
          <p:nvPr/>
        </p:nvSpPr>
        <p:spPr>
          <a:xfrm>
            <a:off x="6208452" y="4125616"/>
            <a:ext cx="13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8AAE6-9010-87FD-3C28-78CC62DA8EA8}"/>
              </a:ext>
            </a:extLst>
          </p:cNvPr>
          <p:cNvSpPr txBox="1"/>
          <p:nvPr/>
        </p:nvSpPr>
        <p:spPr>
          <a:xfrm>
            <a:off x="6254218" y="4494948"/>
            <a:ext cx="17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latent space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580A73-C7AB-F48C-CCE7-58035342A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21" y="4657514"/>
            <a:ext cx="5432400" cy="1835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928EC0-B99C-D92C-7371-72CE65435F8E}"/>
              </a:ext>
            </a:extLst>
          </p:cNvPr>
          <p:cNvSpPr txBox="1"/>
          <p:nvPr/>
        </p:nvSpPr>
        <p:spPr>
          <a:xfrm>
            <a:off x="4587402" y="5128329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BEE814-A97D-7B97-4498-A428FACFCF09}"/>
              </a:ext>
            </a:extLst>
          </p:cNvPr>
          <p:cNvCxnSpPr>
            <a:cxnSpLocks/>
          </p:cNvCxnSpPr>
          <p:nvPr/>
        </p:nvCxnSpPr>
        <p:spPr>
          <a:xfrm flipH="1" flipV="1">
            <a:off x="3054038" y="4972002"/>
            <a:ext cx="1584814" cy="422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51C1F0-79E9-1B8F-7CB1-80D73BD0B1DD}"/>
              </a:ext>
            </a:extLst>
          </p:cNvPr>
          <p:cNvCxnSpPr>
            <a:cxnSpLocks/>
          </p:cNvCxnSpPr>
          <p:nvPr/>
        </p:nvCxnSpPr>
        <p:spPr>
          <a:xfrm flipH="1">
            <a:off x="2794545" y="4972002"/>
            <a:ext cx="259493" cy="636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9678D3-B7C8-DEAA-8CAA-3057E0307CC4}"/>
              </a:ext>
            </a:extLst>
          </p:cNvPr>
          <p:cNvCxnSpPr>
            <a:cxnSpLocks/>
          </p:cNvCxnSpPr>
          <p:nvPr/>
        </p:nvCxnSpPr>
        <p:spPr>
          <a:xfrm flipH="1">
            <a:off x="2451020" y="5608728"/>
            <a:ext cx="343525" cy="86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0BE05F-9E13-DCC0-5A67-8F58EF95E732}"/>
              </a:ext>
            </a:extLst>
          </p:cNvPr>
          <p:cNvCxnSpPr>
            <a:cxnSpLocks/>
          </p:cNvCxnSpPr>
          <p:nvPr/>
        </p:nvCxnSpPr>
        <p:spPr>
          <a:xfrm flipH="1" flipV="1">
            <a:off x="2171516" y="4934513"/>
            <a:ext cx="331071" cy="801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E3376E-EB62-707F-DAFF-85187746A234}"/>
              </a:ext>
            </a:extLst>
          </p:cNvPr>
          <p:cNvSpPr txBox="1"/>
          <p:nvPr/>
        </p:nvSpPr>
        <p:spPr>
          <a:xfrm>
            <a:off x="420705" y="4103516"/>
            <a:ext cx="241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E630B-A9E5-6665-5803-5271F8BD7FB8}"/>
              </a:ext>
            </a:extLst>
          </p:cNvPr>
          <p:cNvSpPr txBox="1"/>
          <p:nvPr/>
        </p:nvSpPr>
        <p:spPr>
          <a:xfrm>
            <a:off x="466470" y="4472848"/>
            <a:ext cx="2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noised data space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C1427-5E46-E1AC-5A35-4B0B41CE9E83}"/>
              </a:ext>
            </a:extLst>
          </p:cNvPr>
          <p:cNvSpPr txBox="1"/>
          <p:nvPr/>
        </p:nvSpPr>
        <p:spPr>
          <a:xfrm>
            <a:off x="2581470" y="6307632"/>
            <a:ext cx="306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redder the line, the lighter the noise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50F4DA-7FAA-A472-6A8A-D0F7983136D8}"/>
                  </a:ext>
                </a:extLst>
              </p:cNvPr>
              <p:cNvSpPr txBox="1"/>
              <p:nvPr/>
            </p:nvSpPr>
            <p:spPr>
              <a:xfrm>
                <a:off x="2751701" y="4290965"/>
                <a:ext cx="35341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at the same time the final noised dist.</a:t>
                </a:r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50F4DA-7FAA-A472-6A8A-D0F79831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01" y="4290965"/>
                <a:ext cx="3534112" cy="615553"/>
              </a:xfrm>
              <a:prstGeom prst="rect">
                <a:avLst/>
              </a:prstGeom>
              <a:blipFill>
                <a:blip r:embed="rId6"/>
                <a:stretch>
                  <a:fillRect l="-1379" t="-5941" r="-2069" b="-11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14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is going to be smaller at the likely point (this helps improve loss)</a:t>
                </a:r>
              </a:p>
              <a:p>
                <a:r>
                  <a:rPr lang="en-US" altLang="ko-KR" sz="2400" dirty="0"/>
                  <a:t>But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bigger at the unlikely point?</a:t>
                </a:r>
              </a:p>
              <a:p>
                <a:r>
                  <a:rPr lang="en-US" altLang="ko-KR" sz="2400" dirty="0"/>
                  <a:t>Looks like some mathematical proof or additional loss is needed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C1E7E9C-1AA5-313E-FD2A-DD0DE67C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A3FDD-C6F2-6905-682B-DB85367CF919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A3FDD-C6F2-6905-682B-DB85367C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4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3D377-2020-7607-39F1-90A416C0A2AB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3D377-2020-7607-39F1-90A416C0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EAD17-A224-CBEF-050E-898E6F31C36A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EAD17-A224-CBEF-050E-898E6F31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737294-14D4-0FDA-5ACD-9F3A550FAF04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737294-14D4-0FDA-5ACD-9F3A550F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215A58B-70B9-6D0C-0516-11F101205657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831995-752D-8DF4-A36E-5328DA5F8C0B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6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Problems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VAE is good for logically clean normal-sampling with variational inference</a:t>
                </a:r>
              </a:p>
              <a:p>
                <a:r>
                  <a:rPr lang="en-US" altLang="ko-KR" sz="2400" dirty="0"/>
                  <a:t>Refinement of the latent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/>
                  <a:t> means making a sampling method</a:t>
                </a:r>
              </a:p>
              <a:p>
                <a:r>
                  <a:rPr lang="en-US" altLang="ko-KR" sz="2400" dirty="0"/>
                  <a:t>It is just like a different structure than ordinary VAE</a:t>
                </a:r>
              </a:p>
              <a:p>
                <a:r>
                  <a:rPr lang="en-US" altLang="ko-KR" sz="2400" dirty="0"/>
                  <a:t>Would not this dilute the advantage of VAE?</a:t>
                </a:r>
              </a:p>
              <a:p>
                <a:r>
                  <a:rPr lang="en-US" altLang="ko-KR" sz="2400" dirty="0"/>
                  <a:t>Why not just use diffusion?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B7CDEA0-3206-752C-08A0-227F873AD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17" y="4389665"/>
            <a:ext cx="5968582" cy="246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D18E58-09EE-95C2-1F43-070C6961EF9F}"/>
                  </a:ext>
                </a:extLst>
              </p:cNvPr>
              <p:cNvSpPr txBox="1"/>
              <p:nvPr/>
            </p:nvSpPr>
            <p:spPr>
              <a:xfrm>
                <a:off x="9386769" y="4494948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D18E58-09EE-95C2-1F43-070C6961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69" y="4494948"/>
                <a:ext cx="1762200" cy="369332"/>
              </a:xfrm>
              <a:prstGeom prst="rect">
                <a:avLst/>
              </a:prstGeom>
              <a:blipFill>
                <a:blip r:embed="rId4"/>
                <a:stretch>
                  <a:fillRect l="-31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835497-E631-933C-6F30-3C886D75B20E}"/>
                  </a:ext>
                </a:extLst>
              </p:cNvPr>
              <p:cNvSpPr txBox="1"/>
              <p:nvPr/>
            </p:nvSpPr>
            <p:spPr>
              <a:xfrm>
                <a:off x="10929796" y="5623833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835497-E631-933C-6F30-3C886D75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796" y="5623833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2F5E01-5994-7CE3-80FE-80EC46EB0E04}"/>
              </a:ext>
            </a:extLst>
          </p:cNvPr>
          <p:cNvSpPr txBox="1"/>
          <p:nvPr/>
        </p:nvSpPr>
        <p:spPr>
          <a:xfrm>
            <a:off x="8186468" y="4972002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DFD2FB-A1BA-894E-871D-19409AFE6528}"/>
              </a:ext>
            </a:extLst>
          </p:cNvPr>
          <p:cNvCxnSpPr>
            <a:cxnSpLocks/>
          </p:cNvCxnSpPr>
          <p:nvPr/>
        </p:nvCxnSpPr>
        <p:spPr>
          <a:xfrm flipH="1">
            <a:off x="8909108" y="5516727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D6BD43-D6F5-4D03-AF41-1DC7A8978F2C}"/>
              </a:ext>
            </a:extLst>
          </p:cNvPr>
          <p:cNvCxnSpPr>
            <a:cxnSpLocks/>
          </p:cNvCxnSpPr>
          <p:nvPr/>
        </p:nvCxnSpPr>
        <p:spPr>
          <a:xfrm flipH="1" flipV="1">
            <a:off x="8473428" y="5736267"/>
            <a:ext cx="344843" cy="160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DB144B-FCB1-25D1-16EA-A1A733C993A0}"/>
              </a:ext>
            </a:extLst>
          </p:cNvPr>
          <p:cNvCxnSpPr>
            <a:cxnSpLocks/>
          </p:cNvCxnSpPr>
          <p:nvPr/>
        </p:nvCxnSpPr>
        <p:spPr>
          <a:xfrm flipH="1" flipV="1">
            <a:off x="8238879" y="5556677"/>
            <a:ext cx="225106" cy="156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33D6B1-3A16-A310-D2F5-EF7DF0F15BAD}"/>
              </a:ext>
            </a:extLst>
          </p:cNvPr>
          <p:cNvCxnSpPr>
            <a:cxnSpLocks/>
          </p:cNvCxnSpPr>
          <p:nvPr/>
        </p:nvCxnSpPr>
        <p:spPr>
          <a:xfrm flipH="1" flipV="1">
            <a:off x="7874443" y="5394008"/>
            <a:ext cx="364436" cy="1626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C0FCCA-6C77-80E0-F820-C7FFE74DBE7E}"/>
              </a:ext>
            </a:extLst>
          </p:cNvPr>
          <p:cNvSpPr txBox="1"/>
          <p:nvPr/>
        </p:nvSpPr>
        <p:spPr>
          <a:xfrm>
            <a:off x="6208452" y="4125616"/>
            <a:ext cx="13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9787B-BAF8-0F3F-14F8-DD4D9D81322C}"/>
              </a:ext>
            </a:extLst>
          </p:cNvPr>
          <p:cNvSpPr txBox="1"/>
          <p:nvPr/>
        </p:nvSpPr>
        <p:spPr>
          <a:xfrm>
            <a:off x="6254218" y="4494948"/>
            <a:ext cx="17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latent space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6572E55-14E6-AB29-C27B-5CCB07DED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1" y="4657514"/>
            <a:ext cx="5432400" cy="18353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2FA850-1906-046D-2C5B-42A42DCBE667}"/>
              </a:ext>
            </a:extLst>
          </p:cNvPr>
          <p:cNvSpPr txBox="1"/>
          <p:nvPr/>
        </p:nvSpPr>
        <p:spPr>
          <a:xfrm>
            <a:off x="4587402" y="5128329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6BEB4F-E82A-50FE-2DE0-C9CCD8F65A81}"/>
              </a:ext>
            </a:extLst>
          </p:cNvPr>
          <p:cNvCxnSpPr>
            <a:cxnSpLocks/>
          </p:cNvCxnSpPr>
          <p:nvPr/>
        </p:nvCxnSpPr>
        <p:spPr>
          <a:xfrm flipH="1" flipV="1">
            <a:off x="3054038" y="4972002"/>
            <a:ext cx="1584814" cy="422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D6D798-9CE5-1804-FC83-2583638F8DD0}"/>
              </a:ext>
            </a:extLst>
          </p:cNvPr>
          <p:cNvCxnSpPr>
            <a:cxnSpLocks/>
          </p:cNvCxnSpPr>
          <p:nvPr/>
        </p:nvCxnSpPr>
        <p:spPr>
          <a:xfrm flipH="1">
            <a:off x="2794545" y="4972002"/>
            <a:ext cx="259493" cy="636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AF6F5F-D88F-454B-AD13-A0CCAB36F6F0}"/>
              </a:ext>
            </a:extLst>
          </p:cNvPr>
          <p:cNvCxnSpPr>
            <a:cxnSpLocks/>
          </p:cNvCxnSpPr>
          <p:nvPr/>
        </p:nvCxnSpPr>
        <p:spPr>
          <a:xfrm flipH="1">
            <a:off x="2451020" y="5608728"/>
            <a:ext cx="343525" cy="86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5049E7-87DA-23F3-187C-428B42657E98}"/>
              </a:ext>
            </a:extLst>
          </p:cNvPr>
          <p:cNvCxnSpPr>
            <a:cxnSpLocks/>
          </p:cNvCxnSpPr>
          <p:nvPr/>
        </p:nvCxnSpPr>
        <p:spPr>
          <a:xfrm flipH="1" flipV="1">
            <a:off x="2171516" y="4934513"/>
            <a:ext cx="331071" cy="801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F81711-C8C4-72EE-FC42-E92681BDAEFC}"/>
              </a:ext>
            </a:extLst>
          </p:cNvPr>
          <p:cNvSpPr txBox="1"/>
          <p:nvPr/>
        </p:nvSpPr>
        <p:spPr>
          <a:xfrm>
            <a:off x="420705" y="4103516"/>
            <a:ext cx="241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FC77E-D427-8364-C2E9-BC5F4A767806}"/>
              </a:ext>
            </a:extLst>
          </p:cNvPr>
          <p:cNvSpPr txBox="1"/>
          <p:nvPr/>
        </p:nvSpPr>
        <p:spPr>
          <a:xfrm>
            <a:off x="466470" y="4472848"/>
            <a:ext cx="2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noised data space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5D8D6-F271-0602-1BE2-B333EF4372E8}"/>
              </a:ext>
            </a:extLst>
          </p:cNvPr>
          <p:cNvSpPr txBox="1"/>
          <p:nvPr/>
        </p:nvSpPr>
        <p:spPr>
          <a:xfrm>
            <a:off x="2581470" y="6307632"/>
            <a:ext cx="306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redder the line, the lighter the noise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8CCDD1-0611-A5C7-D91D-6EC7F38B205D}"/>
                  </a:ext>
                </a:extLst>
              </p:cNvPr>
              <p:cNvSpPr txBox="1"/>
              <p:nvPr/>
            </p:nvSpPr>
            <p:spPr>
              <a:xfrm>
                <a:off x="2751701" y="4290965"/>
                <a:ext cx="35341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at the same time the final noised dist.</a:t>
                </a:r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8CCDD1-0611-A5C7-D91D-6EC7F38B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01" y="4290965"/>
                <a:ext cx="3534112" cy="615553"/>
              </a:xfrm>
              <a:prstGeom prst="rect">
                <a:avLst/>
              </a:prstGeom>
              <a:blipFill>
                <a:blip r:embed="rId7"/>
                <a:stretch>
                  <a:fillRect l="-1379" t="-5941" r="-2069" b="-11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46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Problems (contd.)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means the expected variance in the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Output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has very large dimension compared to the input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Can this be optimized well? </a:t>
                </a:r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7AA27E7-9688-8350-ED41-E52954B0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A2D59-9873-650A-A15B-B5B0E79A5A16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A2D59-9873-650A-A15B-B5B0E79A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4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10B3E6-9462-DE4D-A02E-9000E0F4A653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10B3E6-9462-DE4D-A02E-9000E0F4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47A391-FB1E-9A40-3E1B-E7EF42EF6F68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47A391-FB1E-9A40-3E1B-E7EF42EF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271FC-BEDA-457F-2992-51B296827DD2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271FC-BEDA-457F-2992-51B29682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B63992-F639-ACDB-24CD-C81B8B266E66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6A8D71-E5F6-B44E-2979-E49B5163BBF6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8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Discussions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 thought the variance of an encoder’s output (i.e.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) was:</a:t>
                </a:r>
              </a:p>
              <a:p>
                <a:r>
                  <a:rPr lang="en-US" altLang="ko-KR" sz="2400" dirty="0"/>
                  <a:t>“How common a sample is in that feature channel”</a:t>
                </a:r>
              </a:p>
              <a:p>
                <a:r>
                  <a:rPr lang="en-US" altLang="ko-KR" sz="2400" dirty="0"/>
                  <a:t>But “common” is more like having a small average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)≈0</m:t>
                    </m:r>
                  </m:oMath>
                </a14:m>
                <a:r>
                  <a:rPr lang="en-US" altLang="ko-KR" sz="2400" dirty="0"/>
                  <a:t>) exactly</a:t>
                </a:r>
              </a:p>
              <a:p>
                <a:r>
                  <a:rPr lang="en-US" altLang="ko-KR" sz="2400" dirty="0"/>
                  <a:t>What does the variance mean?!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2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Discussions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 the first place, is the variance an important information to reconstruct/sampling?</a:t>
            </a:r>
          </a:p>
          <a:p>
            <a:r>
              <a:rPr lang="en-US" altLang="ko-KR" sz="2400" dirty="0"/>
              <a:t>Already only diagonal covariance are assumed in VAE in general</a:t>
            </a:r>
          </a:p>
          <a:p>
            <a:r>
              <a:rPr lang="en-US" altLang="ko-KR" sz="2400" dirty="0"/>
              <a:t>So each channel in the latent space is independent</a:t>
            </a:r>
          </a:p>
          <a:p>
            <a:r>
              <a:rPr lang="en-US" altLang="ko-KR" sz="2400" dirty="0"/>
              <a:t>This is very strong assumption, but VAE works quite well...</a:t>
            </a:r>
          </a:p>
        </p:txBody>
      </p:sp>
    </p:spTree>
    <p:extLst>
      <p:ext uri="{BB962C8B-B14F-4D97-AF65-F5344CB8AC3E}">
        <p14:creationId xmlns:p14="http://schemas.microsoft.com/office/powerpoint/2010/main" val="66794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Discussions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Theoretically, VAE with isotropic variance can represent any normalizing flow model (the computational cost for optimization is inefficient though)</a:t>
            </a:r>
          </a:p>
          <a:p>
            <a:r>
              <a:rPr lang="en-US" altLang="ko-KR" sz="2400" dirty="0"/>
              <a:t>What if we just removed the degrees-of-freedom of the variance?</a:t>
            </a:r>
          </a:p>
          <a:p>
            <a:r>
              <a:rPr lang="en-US" altLang="ko-KR" sz="2400" dirty="0"/>
              <a:t>Maybe we can manually set the variance per channel</a:t>
            </a:r>
          </a:p>
          <a:p>
            <a:r>
              <a:rPr lang="en-US" altLang="ko-KR" sz="2400" dirty="0"/>
              <a:t>If we put it in gradual variance, can we get the benefit of the gradual noise we took in diffusion model? </a:t>
            </a:r>
            <a:r>
              <a:rPr lang="en-US" altLang="ko-KR" sz="2400" i="1" dirty="0"/>
              <a:t>(very naïve idea)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5259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and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Siggraph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asia</a:t>
            </a:r>
            <a:r>
              <a:rPr lang="en-US" altLang="ko-KR" sz="2400" dirty="0"/>
              <a:t> 2023 poster Submission Deadline: 14 August 2023, 23:59 </a:t>
            </a:r>
            <a:r>
              <a:rPr lang="en-US" altLang="ko-KR" sz="2400" dirty="0" err="1"/>
              <a:t>AoE</a:t>
            </a:r>
            <a:endParaRPr lang="en-US" altLang="ko-KR" sz="2400" dirty="0"/>
          </a:p>
          <a:p>
            <a:r>
              <a:rPr lang="en-US" altLang="ko-KR" sz="2400" dirty="0"/>
              <a:t>The deadline is very tight, and (light) VAE is very fast to experiment with</a:t>
            </a:r>
          </a:p>
          <a:p>
            <a:r>
              <a:rPr lang="en-US" altLang="ko-KR" sz="2400" dirty="0"/>
              <a:t>Plan to finish all implementation and initial experiments within June (~next week)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If the results are not promising…</a:t>
            </a:r>
          </a:p>
          <a:p>
            <a:r>
              <a:rPr lang="en-US" altLang="ko-KR" sz="2400" dirty="0"/>
              <a:t>Somehow produce ideas related to VAE or diffusion</a:t>
            </a:r>
          </a:p>
          <a:p>
            <a:r>
              <a:rPr lang="en-US" altLang="ko-KR" sz="2400" dirty="0"/>
              <a:t>Even if it is a bad topic, the goal is to write a paper as an experience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90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Architecture (recall)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encoder inferences the mean and variance in the latent space of a sample</a:t>
            </a:r>
          </a:p>
          <a:p>
            <a:r>
              <a:rPr lang="en-US" altLang="ko-KR" sz="2400" dirty="0"/>
              <a:t>From its (estimated) latent distribution, Decoder reconstruct the sample</a:t>
            </a:r>
          </a:p>
          <a:p>
            <a:r>
              <a:rPr lang="en-US" altLang="ko-KR" sz="2400" dirty="0"/>
              <a:t>The latent space is set to a prior (e.g. normal or uniform)</a:t>
            </a:r>
          </a:p>
          <a:p>
            <a:r>
              <a:rPr lang="en-US" altLang="ko-KR" sz="2400" dirty="0"/>
              <a:t>So the decoder can generate samples</a:t>
            </a:r>
          </a:p>
          <a:p>
            <a:endParaRPr lang="ko-KR" altLang="en-US" sz="2400" dirty="0"/>
          </a:p>
        </p:txBody>
      </p:sp>
      <p:pic>
        <p:nvPicPr>
          <p:cNvPr id="1026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59A6D6A0-E95B-50C9-7569-4F04695B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10" y="3722699"/>
            <a:ext cx="6150180" cy="27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5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and Plan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If the results are good,</a:t>
            </a:r>
          </a:p>
          <a:p>
            <a:r>
              <a:rPr lang="en-US" altLang="ko-KR" sz="2400" dirty="0"/>
              <a:t>Continue the experiment and write a poster in July</a:t>
            </a:r>
          </a:p>
          <a:p>
            <a:r>
              <a:rPr lang="en-US" altLang="ko-KR" sz="2400" dirty="0"/>
              <a:t>And have to go through the previous research very meticulously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5317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ELBO (recall)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It is optimized by ELBO (Evidence Lower Bound)</a:t>
            </a:r>
          </a:p>
          <a:p>
            <a:r>
              <a:rPr lang="en-US" altLang="ko-KR" sz="2400" dirty="0"/>
              <a:t>ELBO consists of the reconstruction term and regularization term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Since ELBO is the bound of the negative log-likelihood,</a:t>
            </a:r>
          </a:p>
          <a:p>
            <a:r>
              <a:rPr lang="en-US" altLang="ko-KR" sz="2400" dirty="0"/>
              <a:t>VAE is viewed as a deep maximum likelihood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7194-1362-3F3A-9E95-D4498FE4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2866947"/>
            <a:ext cx="75353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blame the ELBO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ELBO has been blamed for many of the issues the VAE has</a:t>
            </a:r>
          </a:p>
          <a:p>
            <a:r>
              <a:rPr lang="en-US" altLang="ko-KR" sz="2400" dirty="0"/>
              <a:t>Numerous studies claim the term-balance problem of ELBO</a:t>
            </a:r>
          </a:p>
          <a:p>
            <a:r>
              <a:rPr lang="en-US" altLang="ko-KR" sz="2400" dirty="0"/>
              <a:t>Or/and the problem of the term itself</a:t>
            </a:r>
          </a:p>
          <a:p>
            <a:endParaRPr lang="en-US" altLang="ko-KR" sz="2400" dirty="0"/>
          </a:p>
          <a:p>
            <a:r>
              <a:rPr lang="en-US" altLang="ko-KR" sz="2400" dirty="0"/>
              <a:t>But the local maxima issue also occurs exact log-likelihood optimization: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3619A39C-6FBC-5472-0867-C2108BFA2287}"/>
              </a:ext>
            </a:extLst>
          </p:cNvPr>
          <p:cNvSpPr/>
          <p:nvPr/>
        </p:nvSpPr>
        <p:spPr>
          <a:xfrm>
            <a:off x="1710656" y="4400291"/>
            <a:ext cx="4849536" cy="1124125"/>
          </a:xfrm>
          <a:custGeom>
            <a:avLst/>
            <a:gdLst>
              <a:gd name="connsiteX0" fmla="*/ 0 w 4849536"/>
              <a:gd name="connsiteY0" fmla="*/ 187358 h 1124125"/>
              <a:gd name="connsiteX1" fmla="*/ 187358 w 4849536"/>
              <a:gd name="connsiteY1" fmla="*/ 0 h 1124125"/>
              <a:gd name="connsiteX2" fmla="*/ 689250 w 4849536"/>
              <a:gd name="connsiteY2" fmla="*/ 0 h 1124125"/>
              <a:gd name="connsiteX3" fmla="*/ 1243973 w 4849536"/>
              <a:gd name="connsiteY3" fmla="*/ 0 h 1124125"/>
              <a:gd name="connsiteX4" fmla="*/ 1745865 w 4849536"/>
              <a:gd name="connsiteY4" fmla="*/ 0 h 1124125"/>
              <a:gd name="connsiteX5" fmla="*/ 2300588 w 4849536"/>
              <a:gd name="connsiteY5" fmla="*/ 0 h 1124125"/>
              <a:gd name="connsiteX6" fmla="*/ 2828896 w 4849536"/>
              <a:gd name="connsiteY6" fmla="*/ 0 h 1124125"/>
              <a:gd name="connsiteX7" fmla="*/ 2828896 w 4849536"/>
              <a:gd name="connsiteY7" fmla="*/ 0 h 1124125"/>
              <a:gd name="connsiteX8" fmla="*/ 3220900 w 4849536"/>
              <a:gd name="connsiteY8" fmla="*/ 0 h 1124125"/>
              <a:gd name="connsiteX9" fmla="*/ 3588657 w 4849536"/>
              <a:gd name="connsiteY9" fmla="*/ 0 h 1124125"/>
              <a:gd name="connsiteX10" fmla="*/ 4041280 w 4849536"/>
              <a:gd name="connsiteY10" fmla="*/ 0 h 1124125"/>
              <a:gd name="connsiteX11" fmla="*/ 4357938 w 4849536"/>
              <a:gd name="connsiteY11" fmla="*/ 0 h 1124125"/>
              <a:gd name="connsiteX12" fmla="*/ 4662178 w 4849536"/>
              <a:gd name="connsiteY12" fmla="*/ 0 h 1124125"/>
              <a:gd name="connsiteX13" fmla="*/ 4849536 w 4849536"/>
              <a:gd name="connsiteY13" fmla="*/ 187358 h 1124125"/>
              <a:gd name="connsiteX14" fmla="*/ 4849536 w 4849536"/>
              <a:gd name="connsiteY14" fmla="*/ 655740 h 1124125"/>
              <a:gd name="connsiteX15" fmla="*/ 4849536 w 4849536"/>
              <a:gd name="connsiteY15" fmla="*/ 655740 h 1124125"/>
              <a:gd name="connsiteX16" fmla="*/ 4849536 w 4849536"/>
              <a:gd name="connsiteY16" fmla="*/ 936771 h 1124125"/>
              <a:gd name="connsiteX17" fmla="*/ 4849536 w 4849536"/>
              <a:gd name="connsiteY17" fmla="*/ 936767 h 1124125"/>
              <a:gd name="connsiteX18" fmla="*/ 4662178 w 4849536"/>
              <a:gd name="connsiteY18" fmla="*/ 1124125 h 1124125"/>
              <a:gd name="connsiteX19" fmla="*/ 4345520 w 4849536"/>
              <a:gd name="connsiteY19" fmla="*/ 1124125 h 1124125"/>
              <a:gd name="connsiteX20" fmla="*/ 4041280 w 4849536"/>
              <a:gd name="connsiteY20" fmla="*/ 1124125 h 1124125"/>
              <a:gd name="connsiteX21" fmla="*/ 4467247 w 4849536"/>
              <a:gd name="connsiteY21" fmla="*/ 1523875 h 1124125"/>
              <a:gd name="connsiteX22" fmla="*/ 3921130 w 4849536"/>
              <a:gd name="connsiteY22" fmla="*/ 1390625 h 1124125"/>
              <a:gd name="connsiteX23" fmla="*/ 3391397 w 4849536"/>
              <a:gd name="connsiteY23" fmla="*/ 1261373 h 1124125"/>
              <a:gd name="connsiteX24" fmla="*/ 2828896 w 4849536"/>
              <a:gd name="connsiteY24" fmla="*/ 1124125 h 1124125"/>
              <a:gd name="connsiteX25" fmla="*/ 2353419 w 4849536"/>
              <a:gd name="connsiteY25" fmla="*/ 1124125 h 1124125"/>
              <a:gd name="connsiteX26" fmla="*/ 1825112 w 4849536"/>
              <a:gd name="connsiteY26" fmla="*/ 1124125 h 1124125"/>
              <a:gd name="connsiteX27" fmla="*/ 1323219 w 4849536"/>
              <a:gd name="connsiteY27" fmla="*/ 1124125 h 1124125"/>
              <a:gd name="connsiteX28" fmla="*/ 847742 w 4849536"/>
              <a:gd name="connsiteY28" fmla="*/ 1124125 h 1124125"/>
              <a:gd name="connsiteX29" fmla="*/ 187358 w 4849536"/>
              <a:gd name="connsiteY29" fmla="*/ 1124125 h 1124125"/>
              <a:gd name="connsiteX30" fmla="*/ 0 w 4849536"/>
              <a:gd name="connsiteY30" fmla="*/ 936767 h 1124125"/>
              <a:gd name="connsiteX31" fmla="*/ 0 w 4849536"/>
              <a:gd name="connsiteY31" fmla="*/ 936771 h 1124125"/>
              <a:gd name="connsiteX32" fmla="*/ 0 w 4849536"/>
              <a:gd name="connsiteY32" fmla="*/ 655740 h 1124125"/>
              <a:gd name="connsiteX33" fmla="*/ 0 w 4849536"/>
              <a:gd name="connsiteY33" fmla="*/ 655740 h 1124125"/>
              <a:gd name="connsiteX34" fmla="*/ 0 w 4849536"/>
              <a:gd name="connsiteY34" fmla="*/ 187358 h 11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49536" h="1124125" extrusionOk="0">
                <a:moveTo>
                  <a:pt x="0" y="187358"/>
                </a:moveTo>
                <a:cubicBezTo>
                  <a:pt x="-15683" y="85429"/>
                  <a:pt x="76554" y="-9870"/>
                  <a:pt x="187358" y="0"/>
                </a:cubicBezTo>
                <a:cubicBezTo>
                  <a:pt x="424977" y="-38358"/>
                  <a:pt x="470779" y="10679"/>
                  <a:pt x="689250" y="0"/>
                </a:cubicBezTo>
                <a:cubicBezTo>
                  <a:pt x="907721" y="-10679"/>
                  <a:pt x="1051701" y="22868"/>
                  <a:pt x="1243973" y="0"/>
                </a:cubicBezTo>
                <a:cubicBezTo>
                  <a:pt x="1436245" y="-22868"/>
                  <a:pt x="1541060" y="4158"/>
                  <a:pt x="1745865" y="0"/>
                </a:cubicBezTo>
                <a:cubicBezTo>
                  <a:pt x="1950670" y="-4158"/>
                  <a:pt x="2177687" y="40994"/>
                  <a:pt x="2300588" y="0"/>
                </a:cubicBezTo>
                <a:cubicBezTo>
                  <a:pt x="2423489" y="-40994"/>
                  <a:pt x="2667048" y="35561"/>
                  <a:pt x="2828896" y="0"/>
                </a:cubicBezTo>
                <a:lnTo>
                  <a:pt x="2828896" y="0"/>
                </a:lnTo>
                <a:cubicBezTo>
                  <a:pt x="2965767" y="-1751"/>
                  <a:pt x="3112603" y="9886"/>
                  <a:pt x="3220900" y="0"/>
                </a:cubicBezTo>
                <a:cubicBezTo>
                  <a:pt x="3329197" y="-9886"/>
                  <a:pt x="3475675" y="28351"/>
                  <a:pt x="3588657" y="0"/>
                </a:cubicBezTo>
                <a:cubicBezTo>
                  <a:pt x="3701639" y="-28351"/>
                  <a:pt x="3821060" y="52848"/>
                  <a:pt x="4041280" y="0"/>
                </a:cubicBezTo>
                <a:cubicBezTo>
                  <a:pt x="4114570" y="-27194"/>
                  <a:pt x="4200874" y="10703"/>
                  <a:pt x="4357938" y="0"/>
                </a:cubicBezTo>
                <a:cubicBezTo>
                  <a:pt x="4515002" y="-10703"/>
                  <a:pt x="4552856" y="12827"/>
                  <a:pt x="4662178" y="0"/>
                </a:cubicBezTo>
                <a:cubicBezTo>
                  <a:pt x="4768534" y="-7458"/>
                  <a:pt x="4839997" y="71019"/>
                  <a:pt x="4849536" y="187358"/>
                </a:cubicBezTo>
                <a:cubicBezTo>
                  <a:pt x="4886085" y="357934"/>
                  <a:pt x="4834696" y="505321"/>
                  <a:pt x="4849536" y="655740"/>
                </a:cubicBezTo>
                <a:lnTo>
                  <a:pt x="4849536" y="655740"/>
                </a:lnTo>
                <a:cubicBezTo>
                  <a:pt x="4865205" y="756584"/>
                  <a:pt x="4840553" y="865285"/>
                  <a:pt x="4849536" y="936771"/>
                </a:cubicBezTo>
                <a:lnTo>
                  <a:pt x="4849536" y="936767"/>
                </a:lnTo>
                <a:cubicBezTo>
                  <a:pt x="4823292" y="1024717"/>
                  <a:pt x="4749842" y="1105247"/>
                  <a:pt x="4662178" y="1124125"/>
                </a:cubicBezTo>
                <a:cubicBezTo>
                  <a:pt x="4554005" y="1128927"/>
                  <a:pt x="4466023" y="1086725"/>
                  <a:pt x="4345520" y="1124125"/>
                </a:cubicBezTo>
                <a:cubicBezTo>
                  <a:pt x="4225017" y="1161525"/>
                  <a:pt x="4187275" y="1110152"/>
                  <a:pt x="4041280" y="1124125"/>
                </a:cubicBezTo>
                <a:cubicBezTo>
                  <a:pt x="4233810" y="1257289"/>
                  <a:pt x="4260703" y="1350576"/>
                  <a:pt x="4467247" y="1523875"/>
                </a:cubicBezTo>
                <a:cubicBezTo>
                  <a:pt x="4305238" y="1543920"/>
                  <a:pt x="4077679" y="1361793"/>
                  <a:pt x="3921130" y="1390625"/>
                </a:cubicBezTo>
                <a:cubicBezTo>
                  <a:pt x="3764581" y="1419457"/>
                  <a:pt x="3558953" y="1264455"/>
                  <a:pt x="3391397" y="1261373"/>
                </a:cubicBezTo>
                <a:cubicBezTo>
                  <a:pt x="3223841" y="1258291"/>
                  <a:pt x="2990304" y="1125877"/>
                  <a:pt x="2828896" y="1124125"/>
                </a:cubicBezTo>
                <a:cubicBezTo>
                  <a:pt x="2596145" y="1173280"/>
                  <a:pt x="2467346" y="1097703"/>
                  <a:pt x="2353419" y="1124125"/>
                </a:cubicBezTo>
                <a:cubicBezTo>
                  <a:pt x="2239492" y="1150547"/>
                  <a:pt x="1970365" y="1075603"/>
                  <a:pt x="1825112" y="1124125"/>
                </a:cubicBezTo>
                <a:cubicBezTo>
                  <a:pt x="1679859" y="1172647"/>
                  <a:pt x="1473182" y="1074747"/>
                  <a:pt x="1323219" y="1124125"/>
                </a:cubicBezTo>
                <a:cubicBezTo>
                  <a:pt x="1173256" y="1173503"/>
                  <a:pt x="1008663" y="1093828"/>
                  <a:pt x="847742" y="1124125"/>
                </a:cubicBezTo>
                <a:cubicBezTo>
                  <a:pt x="686821" y="1154422"/>
                  <a:pt x="426998" y="1122172"/>
                  <a:pt x="187358" y="1124125"/>
                </a:cubicBezTo>
                <a:cubicBezTo>
                  <a:pt x="67444" y="1099124"/>
                  <a:pt x="3232" y="1039479"/>
                  <a:pt x="0" y="936767"/>
                </a:cubicBezTo>
                <a:lnTo>
                  <a:pt x="0" y="936771"/>
                </a:lnTo>
                <a:cubicBezTo>
                  <a:pt x="-28029" y="804413"/>
                  <a:pt x="31221" y="733127"/>
                  <a:pt x="0" y="655740"/>
                </a:cubicBezTo>
                <a:lnTo>
                  <a:pt x="0" y="655740"/>
                </a:lnTo>
                <a:cubicBezTo>
                  <a:pt x="-39906" y="421605"/>
                  <a:pt x="29541" y="296285"/>
                  <a:pt x="0" y="1873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28445971">
                  <a:prstGeom prst="wedgeRoundRectCallout">
                    <a:avLst>
                      <a:gd name="adj1" fmla="val 42117"/>
                      <a:gd name="adj2" fmla="val 85561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“Unexpectedly, we show that spurious local maxima may arise even in the optimization of exact marginal likelihood, and such local maxima are linked with a collapsed posterior”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9678-B21C-4AFC-9C91-62FED5C8A84F}"/>
              </a:ext>
            </a:extLst>
          </p:cNvPr>
          <p:cNvSpPr txBox="1"/>
          <p:nvPr/>
        </p:nvSpPr>
        <p:spPr>
          <a:xfrm>
            <a:off x="6560192" y="5684520"/>
            <a:ext cx="51207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Lucas, James, et al. "Don't blame the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a linear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perspective on posterior collapse." Advances in Neural Information Processing Systems 32 (2019).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Blame the 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 think ELBO is both mathematically and intuitively correct</a:t>
            </a:r>
          </a:p>
          <a:p>
            <a:r>
              <a:rPr lang="en-US" altLang="ko-KR" sz="2400" dirty="0"/>
              <a:t>If there is enough sampling(i.e. training data), ELBO can estimate the distribution</a:t>
            </a:r>
          </a:p>
          <a:p>
            <a:r>
              <a:rPr lang="en-US" altLang="ko-KR" sz="2400" dirty="0"/>
              <a:t>I pay attention to the implementation of a VAE</a:t>
            </a:r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1C86E72A-D4E1-8B2D-A9E0-8CA5F07A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10" y="3722699"/>
            <a:ext cx="6150180" cy="27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Blame the Encoder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We sample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/>
                  <a:t> from a 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for the generation</a:t>
                </a:r>
              </a:p>
              <a:p>
                <a:r>
                  <a:rPr lang="en-US" altLang="ko-KR" sz="2400" b="0" dirty="0"/>
                  <a:t>Thus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/>
                  <a:t> of the encoder must be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If it is different, it would not be good sampling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 (typical) VAE estimates the mean and variance in the latent space of a sample</a:t>
                </a:r>
              </a:p>
              <a:p>
                <a:r>
                  <a:rPr lang="en-US" altLang="ko-KR" sz="2400" dirty="0"/>
                  <a:t>Formally, The Encoder of the VAE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400" b="0" dirty="0"/>
              </a:p>
              <a:p>
                <a:r>
                  <a:rPr lang="en-US" altLang="ko-KR" sz="2400" dirty="0"/>
                  <a:t>It is parameterized as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),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2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Blame the Encoder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b="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 is modeled as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), 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/>
                  <a:t> is closer to a Gaussian Mixture than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This means that 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/>
                  <a:t> sampled during generation may not be sufficiently likely (from the encoder’s point of view)</a:t>
                </a:r>
              </a:p>
              <a:p>
                <a:r>
                  <a:rPr lang="en-US" altLang="ko-KR" sz="2400" dirty="0"/>
                  <a:t>i.e., it can be the latent which is difficult to exist in practice</a:t>
                </a:r>
              </a:p>
              <a:p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787" r="-1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5663062-DBCC-E03F-E47E-2D9A13798578}"/>
                  </a:ext>
                </a:extLst>
              </p14:cNvPr>
              <p14:cNvContentPartPr/>
              <p14:nvPr/>
            </p14:nvContentPartPr>
            <p14:xfrm>
              <a:off x="402160" y="5066696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5663062-DBCC-E03F-E47E-2D9A13798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520" y="50576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81F45E4-A94A-05C6-4933-7AA678B81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E969C-FD76-7361-268E-C23BA831804E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E969C-FD76-7361-268E-C23BA83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6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2D0417-BD15-1206-ED5B-0253881124A9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2D0417-BD15-1206-ED5B-02538811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6B7E9-2B1F-C2F2-FB1E-FC6850E5A470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6B7E9-2B1F-C2F2-FB1E-FC6850E5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3282E-A716-2DE9-B237-A5210D83E126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3282E-A716-2DE9-B237-A5210D83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DD9959-AA06-37EF-5847-1E0C458E26A4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F536DD-8D2B-0EBA-3FB8-90CC59FC5406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7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Blame the Encoder (contd.)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Therefore, rather than modifying ELBO as before,</a:t>
                </a:r>
              </a:p>
              <a:p>
                <a:r>
                  <a:rPr lang="en-US" altLang="ko-KR" sz="2400" dirty="0"/>
                  <a:t>The divergence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should be added to the loss</a:t>
                </a:r>
              </a:p>
              <a:p>
                <a:r>
                  <a:rPr lang="en-US" altLang="ko-KR" sz="2400" dirty="0"/>
                  <a:t>It seems very difficult…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5663062-DBCC-E03F-E47E-2D9A13798578}"/>
                  </a:ext>
                </a:extLst>
              </p14:cNvPr>
              <p14:cNvContentPartPr/>
              <p14:nvPr/>
            </p14:nvContentPartPr>
            <p14:xfrm>
              <a:off x="402160" y="5066696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5663062-DBCC-E03F-E47E-2D9A13798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520" y="50576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81F45E4-A94A-05C6-4933-7AA678B81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E969C-FD76-7361-268E-C23BA831804E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E969C-FD76-7361-268E-C23BA83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6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2D0417-BD15-1206-ED5B-0253881124A9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2D0417-BD15-1206-ED5B-02538811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6B7E9-2B1F-C2F2-FB1E-FC6850E5A470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6B7E9-2B1F-C2F2-FB1E-FC6850E5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3282E-A716-2DE9-B237-A5210D83E126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3282E-A716-2DE9-B237-A5210D83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DD9959-AA06-37EF-5847-1E0C458E26A4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F536DD-8D2B-0EBA-3FB8-90CC59FC5406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7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decoder is usually implemented as deterministic</a:t>
            </a:r>
          </a:p>
          <a:p>
            <a:r>
              <a:rPr lang="en-US" altLang="ko-KR" sz="2400" dirty="0"/>
              <a:t>At another perspective, the generated one can be thought as “the mean point” that would result from the sampled latent</a:t>
            </a:r>
          </a:p>
          <a:p>
            <a:r>
              <a:rPr lang="en-US" altLang="ko-KR" sz="2400" dirty="0"/>
              <a:t>This is why VAEs with deterministic decoders are blurred,</a:t>
            </a:r>
          </a:p>
          <a:p>
            <a:r>
              <a:rPr lang="en-US" altLang="ko-KR" sz="2400" dirty="0"/>
              <a:t>While probabilistic decoders are noisy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32EF7B-D44A-B139-1780-9755AD9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BDA2BA-63F9-03B8-97DA-7CC7C9F9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3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37C44-4068-94B2-EB8E-D928DC97A299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37C44-4068-94B2-EB8E-D928DC97A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142ADD-4219-6515-9D56-FA1D0868298F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142ADD-4219-6515-9D56-FA1D08682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29857C-6CE8-A6A3-4A01-50B70E51C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A90F8A2-5FAA-3955-9EDC-66F202009283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F64B17-C6A5-BE79-C75E-368D944B9030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3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1467</Words>
  <Application>Microsoft Office PowerPoint</Application>
  <PresentationFormat>와이드스크린</PresentationFormat>
  <Paragraphs>176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Times New Roman</vt:lpstr>
      <vt:lpstr>Office 테마</vt:lpstr>
      <vt:lpstr>VAE and Variance</vt:lpstr>
      <vt:lpstr>VAE Architecture (recall)</vt:lpstr>
      <vt:lpstr>ELBO (recall)</vt:lpstr>
      <vt:lpstr>Don’t blame the ELBO</vt:lpstr>
      <vt:lpstr>Blame the Encoder</vt:lpstr>
      <vt:lpstr>Blame the Encoder (contd.)</vt:lpstr>
      <vt:lpstr>Blame the Encoder (contd.)</vt:lpstr>
      <vt:lpstr>Blame the Encoder (contd.)</vt:lpstr>
      <vt:lpstr>Alternative Approach</vt:lpstr>
      <vt:lpstr>Alternative Approach (contd.)</vt:lpstr>
      <vt:lpstr>Alternative Approach (contd.)</vt:lpstr>
      <vt:lpstr>Alternative Approach (contd.)</vt:lpstr>
      <vt:lpstr>Expected Problems</vt:lpstr>
      <vt:lpstr>Expected Problems (contd.)</vt:lpstr>
      <vt:lpstr>Expected Problems (contd.)</vt:lpstr>
      <vt:lpstr>Other Discussions</vt:lpstr>
      <vt:lpstr>Other Discussions (contd.)</vt:lpstr>
      <vt:lpstr>Other Discussions (contd.)</vt:lpstr>
      <vt:lpstr>Schedule and Plan</vt:lpstr>
      <vt:lpstr>Schedule and Plan (contd.)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138</cp:revision>
  <dcterms:created xsi:type="dcterms:W3CDTF">2023-01-19T17:39:48Z</dcterms:created>
  <dcterms:modified xsi:type="dcterms:W3CDTF">2023-06-23T00:03:27Z</dcterms:modified>
</cp:coreProperties>
</file>