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0" r:id="rId3"/>
    <p:sldId id="339" r:id="rId4"/>
    <p:sldId id="340" r:id="rId5"/>
    <p:sldId id="341" r:id="rId6"/>
    <p:sldId id="342" r:id="rId7"/>
    <p:sldId id="343" r:id="rId8"/>
    <p:sldId id="344" r:id="rId9"/>
    <p:sldId id="321" r:id="rId10"/>
    <p:sldId id="345" r:id="rId11"/>
    <p:sldId id="349" r:id="rId12"/>
    <p:sldId id="350" r:id="rId13"/>
    <p:sldId id="351" r:id="rId14"/>
    <p:sldId id="352" r:id="rId15"/>
    <p:sldId id="292"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6"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0T01:07:18.220"/>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11843D9-BBE1-666A-684E-95A5B3239BE2}"/>
              </a:ext>
            </a:extLst>
          </p:cNvPr>
          <p:cNvSpPr>
            <a:spLocks noGrp="1"/>
          </p:cNvSpPr>
          <p:nvPr>
            <p:ph type="ctrTitle" hasCustomPrompt="1"/>
          </p:nvPr>
        </p:nvSpPr>
        <p:spPr>
          <a:xfrm>
            <a:off x="1524000" y="1122363"/>
            <a:ext cx="9144000" cy="2387600"/>
          </a:xfrm>
        </p:spPr>
        <p:txBody>
          <a:bodyPr anchor="b"/>
          <a:lstStyle>
            <a:lvl1pPr algn="ctr">
              <a:defRPr sz="6000">
                <a:latin typeface="Times New Roman" panose="02020603050405020304" pitchFamily="18" charset="0"/>
                <a:ea typeface="210 굴림OTF 070" panose="02020503020101020101" pitchFamily="18" charset="-127"/>
                <a:cs typeface="Times New Roman" panose="02020603050405020304" pitchFamily="18" charset="0"/>
              </a:defRPr>
            </a:lvl1pPr>
          </a:lstStyle>
          <a:p>
            <a:r>
              <a:rPr lang="en-US" altLang="ko-KR" dirty="0"/>
              <a:t>Hello World!</a:t>
            </a:r>
            <a:endParaRPr lang="ko-KR" altLang="en-US" dirty="0"/>
          </a:p>
        </p:txBody>
      </p:sp>
      <p:sp>
        <p:nvSpPr>
          <p:cNvPr id="3" name="부제목 2">
            <a:extLst>
              <a:ext uri="{FF2B5EF4-FFF2-40B4-BE49-F238E27FC236}">
                <a16:creationId xmlns:a16="http://schemas.microsoft.com/office/drawing/2014/main" id="{76862590-7793-E4DC-9848-D70C57902244}"/>
              </a:ext>
            </a:extLst>
          </p:cNvPr>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ea typeface="210 M고딕OTF 050" panose="02020503020101020101" pitchFamily="18" charset="-127"/>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dirty="0"/>
              <a:t>클릭하여 마스터 부제목 스타일 편집</a:t>
            </a:r>
          </a:p>
        </p:txBody>
      </p:sp>
      <p:sp>
        <p:nvSpPr>
          <p:cNvPr id="4" name="날짜 개체 틀 3">
            <a:extLst>
              <a:ext uri="{FF2B5EF4-FFF2-40B4-BE49-F238E27FC236}">
                <a16:creationId xmlns:a16="http://schemas.microsoft.com/office/drawing/2014/main" id="{24DB5594-B36F-550C-87AA-872D160BA374}"/>
              </a:ext>
            </a:extLst>
          </p:cNvPr>
          <p:cNvSpPr>
            <a:spLocks noGrp="1"/>
          </p:cNvSpPr>
          <p:nvPr>
            <p:ph type="dt" sz="half" idx="10"/>
          </p:nvPr>
        </p:nvSpPr>
        <p:spPr/>
        <p:txBody>
          <a:bodyPr/>
          <a:lstStyle/>
          <a:p>
            <a:fld id="{AEDC195A-05C2-4574-9B7F-0324A4B1A207}" type="datetimeFigureOut">
              <a:rPr lang="ko-KR" altLang="en-US" smtClean="0"/>
              <a:t>2023-07-14</a:t>
            </a:fld>
            <a:endParaRPr lang="ko-KR" altLang="en-US"/>
          </a:p>
        </p:txBody>
      </p:sp>
      <p:sp>
        <p:nvSpPr>
          <p:cNvPr id="5" name="바닥글 개체 틀 4">
            <a:extLst>
              <a:ext uri="{FF2B5EF4-FFF2-40B4-BE49-F238E27FC236}">
                <a16:creationId xmlns:a16="http://schemas.microsoft.com/office/drawing/2014/main" id="{00ADF123-83AF-B827-F60D-F07C3431D39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2FD8016-B96A-EA99-8CA4-2F07CB35FE85}"/>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694249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B5BE68-DACB-517B-3599-DEA085758B7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A6A12748-1AFA-BCD3-2832-DBC0E015E59A}"/>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C7B65E9-6AA9-EA17-BAA6-E2879984F53D}"/>
              </a:ext>
            </a:extLst>
          </p:cNvPr>
          <p:cNvSpPr>
            <a:spLocks noGrp="1"/>
          </p:cNvSpPr>
          <p:nvPr>
            <p:ph type="dt" sz="half" idx="10"/>
          </p:nvPr>
        </p:nvSpPr>
        <p:spPr/>
        <p:txBody>
          <a:bodyPr/>
          <a:lstStyle/>
          <a:p>
            <a:fld id="{AEDC195A-05C2-4574-9B7F-0324A4B1A207}" type="datetimeFigureOut">
              <a:rPr lang="ko-KR" altLang="en-US" smtClean="0"/>
              <a:t>2023-07-14</a:t>
            </a:fld>
            <a:endParaRPr lang="ko-KR" altLang="en-US"/>
          </a:p>
        </p:txBody>
      </p:sp>
      <p:sp>
        <p:nvSpPr>
          <p:cNvPr id="5" name="바닥글 개체 틀 4">
            <a:extLst>
              <a:ext uri="{FF2B5EF4-FFF2-40B4-BE49-F238E27FC236}">
                <a16:creationId xmlns:a16="http://schemas.microsoft.com/office/drawing/2014/main" id="{6F807831-DE17-1D7C-798E-71E628A6571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DDE0FA4-F72C-A75A-3309-34C725BD6D13}"/>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421560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093F05D-9D7F-0113-A82F-B9933690AFC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D4F68516-4C05-0C13-7E89-B7818AA4F418}"/>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DE97CB8-660C-2EC4-45A1-F733832E1522}"/>
              </a:ext>
            </a:extLst>
          </p:cNvPr>
          <p:cNvSpPr>
            <a:spLocks noGrp="1"/>
          </p:cNvSpPr>
          <p:nvPr>
            <p:ph type="dt" sz="half" idx="10"/>
          </p:nvPr>
        </p:nvSpPr>
        <p:spPr/>
        <p:txBody>
          <a:bodyPr/>
          <a:lstStyle/>
          <a:p>
            <a:fld id="{AEDC195A-05C2-4574-9B7F-0324A4B1A207}" type="datetimeFigureOut">
              <a:rPr lang="ko-KR" altLang="en-US" smtClean="0"/>
              <a:t>2023-07-14</a:t>
            </a:fld>
            <a:endParaRPr lang="ko-KR" altLang="en-US"/>
          </a:p>
        </p:txBody>
      </p:sp>
      <p:sp>
        <p:nvSpPr>
          <p:cNvPr id="5" name="바닥글 개체 틀 4">
            <a:extLst>
              <a:ext uri="{FF2B5EF4-FFF2-40B4-BE49-F238E27FC236}">
                <a16:creationId xmlns:a16="http://schemas.microsoft.com/office/drawing/2014/main" id="{B2BD62C1-191F-FBBB-783F-303237055B8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53CC41C-E7FB-5CD5-F05E-F9A0123B2AD3}"/>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529132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B641846-A3C4-66BE-C19B-426B1493C7F5}"/>
              </a:ext>
            </a:extLst>
          </p:cNvPr>
          <p:cNvSpPr>
            <a:spLocks noGrp="1"/>
          </p:cNvSpPr>
          <p:nvPr>
            <p:ph type="title" hasCustomPrompt="1"/>
          </p:nvPr>
        </p:nvSpPr>
        <p:spPr/>
        <p:txBody>
          <a:bodyPr/>
          <a:lstStyle>
            <a:lvl1pPr>
              <a:defRPr b="1">
                <a:latin typeface="Times New Roman" panose="02020603050405020304" pitchFamily="18" charset="0"/>
                <a:ea typeface="210 굴림OTF 070" panose="02020503020101020101" pitchFamily="18" charset="-127"/>
                <a:cs typeface="Times New Roman" panose="02020603050405020304" pitchFamily="18" charset="0"/>
              </a:defRPr>
            </a:lvl1pPr>
          </a:lstStyle>
          <a:p>
            <a:r>
              <a:rPr lang="en-US" altLang="ko-KR" dirty="0" err="1"/>
              <a:t>Titl</a:t>
            </a:r>
            <a:endParaRPr lang="ko-KR" altLang="en-US" dirty="0"/>
          </a:p>
        </p:txBody>
      </p:sp>
      <p:sp>
        <p:nvSpPr>
          <p:cNvPr id="3" name="내용 개체 틀 2">
            <a:extLst>
              <a:ext uri="{FF2B5EF4-FFF2-40B4-BE49-F238E27FC236}">
                <a16:creationId xmlns:a16="http://schemas.microsoft.com/office/drawing/2014/main" id="{711C5572-D860-474C-3FA5-5E30E8F39F1A}"/>
              </a:ext>
            </a:extLst>
          </p:cNvPr>
          <p:cNvSpPr>
            <a:spLocks noGrp="1"/>
          </p:cNvSpPr>
          <p:nvPr>
            <p:ph idx="1"/>
          </p:nvPr>
        </p:nvSpPr>
        <p:spPr/>
        <p:txBody>
          <a:bodyPr/>
          <a:lstStyle>
            <a:lvl1pPr>
              <a:defRPr>
                <a:latin typeface="Times New Roman" panose="02020603050405020304" pitchFamily="18" charset="0"/>
                <a:ea typeface="210 M고딕OTF 050" panose="02020503020101020101" pitchFamily="18" charset="-127"/>
                <a:cs typeface="Times New Roman" panose="02020603050405020304" pitchFamily="18" charset="0"/>
              </a:defRPr>
            </a:lvl1pPr>
            <a:lvl2pPr>
              <a:defRPr>
                <a:latin typeface="Times New Roman" panose="02020603050405020304" pitchFamily="18" charset="0"/>
                <a:ea typeface="210 M고딕OTF 050" panose="02020503020101020101" pitchFamily="18" charset="-127"/>
                <a:cs typeface="Times New Roman" panose="02020603050405020304" pitchFamily="18" charset="0"/>
              </a:defRPr>
            </a:lvl2pPr>
            <a:lvl3pPr>
              <a:defRPr>
                <a:latin typeface="Times New Roman" panose="02020603050405020304" pitchFamily="18" charset="0"/>
                <a:ea typeface="210 M고딕OTF 050" panose="02020503020101020101" pitchFamily="18" charset="-127"/>
                <a:cs typeface="Times New Roman" panose="02020603050405020304" pitchFamily="18" charset="0"/>
              </a:defRPr>
            </a:lvl3pPr>
            <a:lvl4pPr>
              <a:defRPr>
                <a:latin typeface="Times New Roman" panose="02020603050405020304" pitchFamily="18" charset="0"/>
                <a:ea typeface="210 M고딕OTF 050" panose="02020503020101020101" pitchFamily="18" charset="-127"/>
                <a:cs typeface="Times New Roman" panose="02020603050405020304" pitchFamily="18" charset="0"/>
              </a:defRPr>
            </a:lvl4pPr>
            <a:lvl5pPr>
              <a:defRPr>
                <a:latin typeface="Times New Roman" panose="02020603050405020304" pitchFamily="18" charset="0"/>
                <a:ea typeface="210 M고딕OTF 050" panose="02020503020101020101" pitchFamily="18" charset="-127"/>
                <a:cs typeface="Times New Roman" panose="02020603050405020304" pitchFamily="18" charset="0"/>
              </a:defRPr>
            </a:lvl5p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sp>
        <p:nvSpPr>
          <p:cNvPr id="4" name="날짜 개체 틀 3">
            <a:extLst>
              <a:ext uri="{FF2B5EF4-FFF2-40B4-BE49-F238E27FC236}">
                <a16:creationId xmlns:a16="http://schemas.microsoft.com/office/drawing/2014/main" id="{8EFDAD4A-25E5-4A46-10C7-7DC6F9AF94D7}"/>
              </a:ext>
            </a:extLst>
          </p:cNvPr>
          <p:cNvSpPr>
            <a:spLocks noGrp="1"/>
          </p:cNvSpPr>
          <p:nvPr>
            <p:ph type="dt" sz="half" idx="10"/>
          </p:nvPr>
        </p:nvSpPr>
        <p:spPr/>
        <p:txBody>
          <a:bodyPr/>
          <a:lstStyle/>
          <a:p>
            <a:fld id="{AEDC195A-05C2-4574-9B7F-0324A4B1A207}" type="datetimeFigureOut">
              <a:rPr lang="ko-KR" altLang="en-US" smtClean="0"/>
              <a:t>2023-07-14</a:t>
            </a:fld>
            <a:endParaRPr lang="ko-KR" altLang="en-US"/>
          </a:p>
        </p:txBody>
      </p:sp>
      <p:sp>
        <p:nvSpPr>
          <p:cNvPr id="5" name="바닥글 개체 틀 4">
            <a:extLst>
              <a:ext uri="{FF2B5EF4-FFF2-40B4-BE49-F238E27FC236}">
                <a16:creationId xmlns:a16="http://schemas.microsoft.com/office/drawing/2014/main" id="{24901BD3-8305-43B3-9923-257FBF1709D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22B44BB-CE6C-823A-1547-8233127794DC}"/>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1901830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F001690-CD05-4B40-37BD-737F6C4BE473}"/>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5D424CA2-E3AC-3DB7-5EA0-BCCFBFD70F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BD75187-6338-EB7F-84C2-A8DFDBA5FFB3}"/>
              </a:ext>
            </a:extLst>
          </p:cNvPr>
          <p:cNvSpPr>
            <a:spLocks noGrp="1"/>
          </p:cNvSpPr>
          <p:nvPr>
            <p:ph type="dt" sz="half" idx="10"/>
          </p:nvPr>
        </p:nvSpPr>
        <p:spPr/>
        <p:txBody>
          <a:bodyPr/>
          <a:lstStyle/>
          <a:p>
            <a:fld id="{AEDC195A-05C2-4574-9B7F-0324A4B1A207}" type="datetimeFigureOut">
              <a:rPr lang="ko-KR" altLang="en-US" smtClean="0"/>
              <a:t>2023-07-14</a:t>
            </a:fld>
            <a:endParaRPr lang="ko-KR" altLang="en-US"/>
          </a:p>
        </p:txBody>
      </p:sp>
      <p:sp>
        <p:nvSpPr>
          <p:cNvPr id="5" name="바닥글 개체 틀 4">
            <a:extLst>
              <a:ext uri="{FF2B5EF4-FFF2-40B4-BE49-F238E27FC236}">
                <a16:creationId xmlns:a16="http://schemas.microsoft.com/office/drawing/2014/main" id="{15F116DC-C2D2-17FD-0670-4018A0457AD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D8D9505-77F3-973A-4A77-407A7D1011FB}"/>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320722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271688-7777-D341-8BE2-B080030C2C8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256C86A-D334-9460-D672-B469FF47468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1EF012F-B037-6BC0-DCEC-41C4F997C5C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14074B44-9A1F-1A00-7071-B7A0D8F93BF3}"/>
              </a:ext>
            </a:extLst>
          </p:cNvPr>
          <p:cNvSpPr>
            <a:spLocks noGrp="1"/>
          </p:cNvSpPr>
          <p:nvPr>
            <p:ph type="dt" sz="half" idx="10"/>
          </p:nvPr>
        </p:nvSpPr>
        <p:spPr/>
        <p:txBody>
          <a:bodyPr/>
          <a:lstStyle/>
          <a:p>
            <a:fld id="{AEDC195A-05C2-4574-9B7F-0324A4B1A207}" type="datetimeFigureOut">
              <a:rPr lang="ko-KR" altLang="en-US" smtClean="0"/>
              <a:t>2023-07-14</a:t>
            </a:fld>
            <a:endParaRPr lang="ko-KR" altLang="en-US"/>
          </a:p>
        </p:txBody>
      </p:sp>
      <p:sp>
        <p:nvSpPr>
          <p:cNvPr id="6" name="바닥글 개체 틀 5">
            <a:extLst>
              <a:ext uri="{FF2B5EF4-FFF2-40B4-BE49-F238E27FC236}">
                <a16:creationId xmlns:a16="http://schemas.microsoft.com/office/drawing/2014/main" id="{00AD2EE9-C27C-2D74-C73E-A37EEB3C0CA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BCC3845-FA21-6B62-D010-5AFE32EA6EDC}"/>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1118955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1A7400-0404-7A85-2E7E-032869E17469}"/>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5CA737AF-1D5B-C0D9-87FA-4C1B726F8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A1BA33EE-9A1D-AB71-3288-76B57DFA944C}"/>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6153D09D-7D5A-ABE8-DE38-113722A78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3E84B54F-E9B1-D2C4-EC9A-A7DC1D4588A3}"/>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2908A019-7B32-D688-0429-54BDB5A961E1}"/>
              </a:ext>
            </a:extLst>
          </p:cNvPr>
          <p:cNvSpPr>
            <a:spLocks noGrp="1"/>
          </p:cNvSpPr>
          <p:nvPr>
            <p:ph type="dt" sz="half" idx="10"/>
          </p:nvPr>
        </p:nvSpPr>
        <p:spPr/>
        <p:txBody>
          <a:bodyPr/>
          <a:lstStyle/>
          <a:p>
            <a:fld id="{AEDC195A-05C2-4574-9B7F-0324A4B1A207}" type="datetimeFigureOut">
              <a:rPr lang="ko-KR" altLang="en-US" smtClean="0"/>
              <a:t>2023-07-14</a:t>
            </a:fld>
            <a:endParaRPr lang="ko-KR" altLang="en-US"/>
          </a:p>
        </p:txBody>
      </p:sp>
      <p:sp>
        <p:nvSpPr>
          <p:cNvPr id="8" name="바닥글 개체 틀 7">
            <a:extLst>
              <a:ext uri="{FF2B5EF4-FFF2-40B4-BE49-F238E27FC236}">
                <a16:creationId xmlns:a16="http://schemas.microsoft.com/office/drawing/2014/main" id="{671D7954-2837-A14F-9B6C-076BD5F20501}"/>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85B908F5-F72E-9604-D306-DD32A042085E}"/>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29438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6B1B86-EBE2-0F57-090C-C31ACA7939A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47053E8-F883-E4FE-AE74-EAD091EE7958}"/>
              </a:ext>
            </a:extLst>
          </p:cNvPr>
          <p:cNvSpPr>
            <a:spLocks noGrp="1"/>
          </p:cNvSpPr>
          <p:nvPr>
            <p:ph type="dt" sz="half" idx="10"/>
          </p:nvPr>
        </p:nvSpPr>
        <p:spPr/>
        <p:txBody>
          <a:bodyPr/>
          <a:lstStyle/>
          <a:p>
            <a:fld id="{AEDC195A-05C2-4574-9B7F-0324A4B1A207}" type="datetimeFigureOut">
              <a:rPr lang="ko-KR" altLang="en-US" smtClean="0"/>
              <a:t>2023-07-14</a:t>
            </a:fld>
            <a:endParaRPr lang="ko-KR" altLang="en-US"/>
          </a:p>
        </p:txBody>
      </p:sp>
      <p:sp>
        <p:nvSpPr>
          <p:cNvPr id="4" name="바닥글 개체 틀 3">
            <a:extLst>
              <a:ext uri="{FF2B5EF4-FFF2-40B4-BE49-F238E27FC236}">
                <a16:creationId xmlns:a16="http://schemas.microsoft.com/office/drawing/2014/main" id="{1FC7B020-F6E2-6C53-D638-67BAA47B260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FD964D6A-08B3-7E5C-D2B6-F9A83DBD5560}"/>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1463140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49B6784-24C4-FD43-CC24-A65B3BF3CE46}"/>
              </a:ext>
            </a:extLst>
          </p:cNvPr>
          <p:cNvSpPr>
            <a:spLocks noGrp="1"/>
          </p:cNvSpPr>
          <p:nvPr>
            <p:ph type="dt" sz="half" idx="10"/>
          </p:nvPr>
        </p:nvSpPr>
        <p:spPr/>
        <p:txBody>
          <a:bodyPr/>
          <a:lstStyle/>
          <a:p>
            <a:fld id="{AEDC195A-05C2-4574-9B7F-0324A4B1A207}" type="datetimeFigureOut">
              <a:rPr lang="ko-KR" altLang="en-US" smtClean="0"/>
              <a:t>2023-07-14</a:t>
            </a:fld>
            <a:endParaRPr lang="ko-KR" altLang="en-US"/>
          </a:p>
        </p:txBody>
      </p:sp>
      <p:sp>
        <p:nvSpPr>
          <p:cNvPr id="3" name="바닥글 개체 틀 2">
            <a:extLst>
              <a:ext uri="{FF2B5EF4-FFF2-40B4-BE49-F238E27FC236}">
                <a16:creationId xmlns:a16="http://schemas.microsoft.com/office/drawing/2014/main" id="{8228DAE8-9990-66D8-F5E0-00F83A6E49F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5C4574D-AE4B-6ACA-30E6-5BEF9C383AC8}"/>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4101478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A096AC-8778-2324-A216-02EA2B76659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2106749C-BFA7-E361-D0A8-12DF99A35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74BFB7CF-8E79-4D8C-1C94-05BCE7C60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02CCADF7-23A1-E5F4-CC89-52E73F542447}"/>
              </a:ext>
            </a:extLst>
          </p:cNvPr>
          <p:cNvSpPr>
            <a:spLocks noGrp="1"/>
          </p:cNvSpPr>
          <p:nvPr>
            <p:ph type="dt" sz="half" idx="10"/>
          </p:nvPr>
        </p:nvSpPr>
        <p:spPr/>
        <p:txBody>
          <a:bodyPr/>
          <a:lstStyle/>
          <a:p>
            <a:fld id="{AEDC195A-05C2-4574-9B7F-0324A4B1A207}" type="datetimeFigureOut">
              <a:rPr lang="ko-KR" altLang="en-US" smtClean="0"/>
              <a:t>2023-07-14</a:t>
            </a:fld>
            <a:endParaRPr lang="ko-KR" altLang="en-US"/>
          </a:p>
        </p:txBody>
      </p:sp>
      <p:sp>
        <p:nvSpPr>
          <p:cNvPr id="6" name="바닥글 개체 틀 5">
            <a:extLst>
              <a:ext uri="{FF2B5EF4-FFF2-40B4-BE49-F238E27FC236}">
                <a16:creationId xmlns:a16="http://schemas.microsoft.com/office/drawing/2014/main" id="{B5E85F17-A3BF-7343-5350-697CE9FB23F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07DA9AE-1B19-89FA-ADAD-7F7E345E88EE}"/>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3193766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C6D8925-5F77-79D9-978F-933303C4691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35858C2-0CBE-DB93-826B-B8F0A60A08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2D7916A2-7F4C-4213-A59D-9A6AC9D24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A077B87D-17FA-2955-5560-AF994A738E8F}"/>
              </a:ext>
            </a:extLst>
          </p:cNvPr>
          <p:cNvSpPr>
            <a:spLocks noGrp="1"/>
          </p:cNvSpPr>
          <p:nvPr>
            <p:ph type="dt" sz="half" idx="10"/>
          </p:nvPr>
        </p:nvSpPr>
        <p:spPr/>
        <p:txBody>
          <a:bodyPr/>
          <a:lstStyle/>
          <a:p>
            <a:fld id="{AEDC195A-05C2-4574-9B7F-0324A4B1A207}" type="datetimeFigureOut">
              <a:rPr lang="ko-KR" altLang="en-US" smtClean="0"/>
              <a:t>2023-07-14</a:t>
            </a:fld>
            <a:endParaRPr lang="ko-KR" altLang="en-US"/>
          </a:p>
        </p:txBody>
      </p:sp>
      <p:sp>
        <p:nvSpPr>
          <p:cNvPr id="6" name="바닥글 개체 틀 5">
            <a:extLst>
              <a:ext uri="{FF2B5EF4-FFF2-40B4-BE49-F238E27FC236}">
                <a16:creationId xmlns:a16="http://schemas.microsoft.com/office/drawing/2014/main" id="{36B5E172-8C53-896B-03D0-18189115F9A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B5A806D-5830-CB0B-19AE-8BC7CE3ADF76}"/>
              </a:ext>
            </a:extLst>
          </p:cNvPr>
          <p:cNvSpPr>
            <a:spLocks noGrp="1"/>
          </p:cNvSpPr>
          <p:nvPr>
            <p:ph type="sldNum" sz="quarter" idx="12"/>
          </p:nvPr>
        </p:nvSpPr>
        <p:spPr/>
        <p:txBody>
          <a:body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814941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D68E3F1-AC57-A1DB-19D3-B33ADE935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ABD850F-97E2-EFEC-FA26-4E7BB682DE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EF08438-D9C2-83FB-7F99-A83A8D6C8D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C195A-05C2-4574-9B7F-0324A4B1A207}" type="datetimeFigureOut">
              <a:rPr lang="ko-KR" altLang="en-US" smtClean="0"/>
              <a:t>2023-07-14</a:t>
            </a:fld>
            <a:endParaRPr lang="ko-KR" altLang="en-US"/>
          </a:p>
        </p:txBody>
      </p:sp>
      <p:sp>
        <p:nvSpPr>
          <p:cNvPr id="5" name="바닥글 개체 틀 4">
            <a:extLst>
              <a:ext uri="{FF2B5EF4-FFF2-40B4-BE49-F238E27FC236}">
                <a16:creationId xmlns:a16="http://schemas.microsoft.com/office/drawing/2014/main" id="{BB37D593-7453-216C-9AD2-F38172F8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2CDA6965-E14F-BC2D-ED1F-9D4D0E79E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7F9607-BA5C-406C-B8F1-9CD3498981D2}" type="slidenum">
              <a:rPr lang="ko-KR" altLang="en-US" smtClean="0"/>
              <a:t>‹#›</a:t>
            </a:fld>
            <a:endParaRPr lang="ko-KR" altLang="en-US"/>
          </a:p>
        </p:txBody>
      </p:sp>
    </p:spTree>
    <p:extLst>
      <p:ext uri="{BB962C8B-B14F-4D97-AF65-F5344CB8AC3E}">
        <p14:creationId xmlns:p14="http://schemas.microsoft.com/office/powerpoint/2010/main" val="4281394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AF5AA7-7F5B-24D7-B71F-FC5EB4379F2B}"/>
              </a:ext>
            </a:extLst>
          </p:cNvPr>
          <p:cNvSpPr>
            <a:spLocks noGrp="1"/>
          </p:cNvSpPr>
          <p:nvPr>
            <p:ph type="ctrTitle"/>
          </p:nvPr>
        </p:nvSpPr>
        <p:spPr/>
        <p:txBody>
          <a:bodyPr>
            <a:normAutofit fontScale="90000"/>
          </a:bodyPr>
          <a:lstStyle/>
          <a:p>
            <a:r>
              <a:rPr lang="en-US" altLang="ko-KR" b="1" dirty="0"/>
              <a:t>Ideas</a:t>
            </a:r>
            <a:r>
              <a:rPr lang="ko-KR" altLang="en-US" b="1" dirty="0"/>
              <a:t> </a:t>
            </a:r>
            <a:r>
              <a:rPr lang="en-US" altLang="ko-KR" b="1" dirty="0"/>
              <a:t>From</a:t>
            </a:r>
            <a:br>
              <a:rPr lang="en-US" altLang="ko-KR" b="1" dirty="0"/>
            </a:br>
            <a:r>
              <a:rPr lang="en-US" altLang="ko-KR" b="1" dirty="0"/>
              <a:t>Deep Reinforcement Learning</a:t>
            </a:r>
            <a:endParaRPr lang="ko-KR" altLang="en-US" b="1" dirty="0"/>
          </a:p>
        </p:txBody>
      </p:sp>
      <p:sp>
        <p:nvSpPr>
          <p:cNvPr id="3" name="부제목 2">
            <a:extLst>
              <a:ext uri="{FF2B5EF4-FFF2-40B4-BE49-F238E27FC236}">
                <a16:creationId xmlns:a16="http://schemas.microsoft.com/office/drawing/2014/main" id="{F97C7B6F-3686-B164-88FE-C376C79BC3B6}"/>
              </a:ext>
            </a:extLst>
          </p:cNvPr>
          <p:cNvSpPr>
            <a:spLocks noGrp="1"/>
          </p:cNvSpPr>
          <p:nvPr>
            <p:ph type="subTitle" idx="1"/>
          </p:nvPr>
        </p:nvSpPr>
        <p:spPr/>
        <p:txBody>
          <a:bodyPr/>
          <a:lstStyle/>
          <a:p>
            <a:r>
              <a:rPr lang="en-US" altLang="ko-KR" dirty="0"/>
              <a:t>Presenter: Kim Seung Hwan (overnap@khu.ac.kr)</a:t>
            </a:r>
            <a:endParaRPr lang="ko-KR" altLang="en-US" dirty="0"/>
          </a:p>
        </p:txBody>
      </p:sp>
    </p:spTree>
    <p:extLst>
      <p:ext uri="{BB962C8B-B14F-4D97-AF65-F5344CB8AC3E}">
        <p14:creationId xmlns:p14="http://schemas.microsoft.com/office/powerpoint/2010/main" val="3317208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2C555A-E7FF-587F-4156-834E2D4BD1A5}"/>
              </a:ext>
            </a:extLst>
          </p:cNvPr>
          <p:cNvSpPr>
            <a:spLocks noGrp="1"/>
          </p:cNvSpPr>
          <p:nvPr>
            <p:ph type="title"/>
          </p:nvPr>
        </p:nvSpPr>
        <p:spPr/>
        <p:txBody>
          <a:bodyPr/>
          <a:lstStyle/>
          <a:p>
            <a:r>
              <a:rPr lang="en-US" altLang="ko-KR" dirty="0"/>
              <a:t>Actor Critic</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B4539314-C840-E6DB-0A2F-C704B806C476}"/>
                  </a:ext>
                </a:extLst>
              </p:cNvPr>
              <p:cNvSpPr>
                <a:spLocks noGrp="1"/>
              </p:cNvSpPr>
              <p:nvPr>
                <p:ph idx="1"/>
              </p:nvPr>
            </p:nvSpPr>
            <p:spPr/>
            <p:txBody>
              <a:bodyPr>
                <a:normAutofit/>
              </a:bodyPr>
              <a:lstStyle/>
              <a:p>
                <a:r>
                  <a:rPr lang="en-US" altLang="ko-KR" sz="2400" dirty="0"/>
                  <a:t>The variance explodes when both learn from each other in unstable states</a:t>
                </a:r>
              </a:p>
              <a:p>
                <a:r>
                  <a:rPr lang="en-US" altLang="ko-KR" sz="2400" dirty="0"/>
                  <a:t>At least one of them should be stabilized</a:t>
                </a:r>
              </a:p>
              <a:p>
                <a:endParaRPr lang="en-US" altLang="ko-KR" sz="2400" dirty="0"/>
              </a:p>
              <a:p>
                <a:r>
                  <a:rPr lang="en-US" altLang="ko-KR" sz="2400" dirty="0"/>
                  <a:t>Updates </a:t>
                </a:r>
                <a14:m>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𝑄</m:t>
                        </m:r>
                      </m:e>
                      <m:sub>
                        <m:r>
                          <a:rPr lang="en-US" altLang="ko-KR" sz="2400" b="0" i="1" smtClean="0">
                            <a:latin typeface="Cambria Math" panose="02040503050406030204" pitchFamily="18" charset="0"/>
                          </a:rPr>
                          <m:t>𝜙</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oMath>
                </a14:m>
                <a:r>
                  <a:rPr lang="en-US" altLang="ko-KR" sz="2400" dirty="0"/>
                  <a:t> continuously, but </a:t>
                </a:r>
                <a14:m>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𝜋</m:t>
                        </m:r>
                      </m:e>
                      <m:sub>
                        <m:r>
                          <a:rPr lang="en-US" altLang="ko-KR" sz="2400" b="0" i="1" smtClean="0">
                            <a:latin typeface="Cambria Math" panose="02040503050406030204" pitchFamily="18" charset="0"/>
                          </a:rPr>
                          <m:t>𝜃</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oMath>
                </a14:m>
                <a:r>
                  <a:rPr lang="en-US" altLang="ko-KR" sz="2400" dirty="0"/>
                  <a:t> at intervals</a:t>
                </a:r>
              </a:p>
              <a:p>
                <a:r>
                  <a:rPr lang="en-US" altLang="ko-KR" sz="2400" dirty="0"/>
                  <a:t>It just seems like it would slow down the training process</a:t>
                </a:r>
              </a:p>
              <a:p>
                <a:r>
                  <a:rPr lang="en-US" altLang="ko-KR" sz="2400" dirty="0"/>
                  <a:t>But it works great anyway</a:t>
                </a:r>
              </a:p>
            </p:txBody>
          </p:sp>
        </mc:Choice>
        <mc:Fallback>
          <p:sp>
            <p:nvSpPr>
              <p:cNvPr id="3" name="내용 개체 틀 2">
                <a:extLst>
                  <a:ext uri="{FF2B5EF4-FFF2-40B4-BE49-F238E27FC236}">
                    <a16:creationId xmlns:a16="http://schemas.microsoft.com/office/drawing/2014/main" id="{B4539314-C840-E6DB-0A2F-C704B806C476}"/>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14863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2C555A-E7FF-587F-4156-834E2D4BD1A5}"/>
              </a:ext>
            </a:extLst>
          </p:cNvPr>
          <p:cNvSpPr>
            <a:spLocks noGrp="1"/>
          </p:cNvSpPr>
          <p:nvPr>
            <p:ph type="title"/>
          </p:nvPr>
        </p:nvSpPr>
        <p:spPr/>
        <p:txBody>
          <a:bodyPr/>
          <a:lstStyle/>
          <a:p>
            <a:r>
              <a:rPr lang="en-US" altLang="ko-KR" dirty="0"/>
              <a:t>Training Dynamics</a:t>
            </a:r>
            <a:endParaRPr lang="ko-KR" altLang="en-US" dirty="0"/>
          </a:p>
        </p:txBody>
      </p:sp>
      <p:sp>
        <p:nvSpPr>
          <p:cNvPr id="3" name="내용 개체 틀 2">
            <a:extLst>
              <a:ext uri="{FF2B5EF4-FFF2-40B4-BE49-F238E27FC236}">
                <a16:creationId xmlns:a16="http://schemas.microsoft.com/office/drawing/2014/main" id="{B4539314-C840-E6DB-0A2F-C704B806C476}"/>
              </a:ext>
            </a:extLst>
          </p:cNvPr>
          <p:cNvSpPr>
            <a:spLocks noGrp="1"/>
          </p:cNvSpPr>
          <p:nvPr>
            <p:ph idx="1"/>
          </p:nvPr>
        </p:nvSpPr>
        <p:spPr/>
        <p:txBody>
          <a:bodyPr>
            <a:normAutofit/>
          </a:bodyPr>
          <a:lstStyle/>
          <a:p>
            <a:r>
              <a:rPr lang="en-US" altLang="ko-KR" sz="2400" dirty="0"/>
              <a:t>Complex models for high-level tasks</a:t>
            </a:r>
          </a:p>
          <a:p>
            <a:r>
              <a:rPr lang="en-US" altLang="ko-KR" sz="2400" dirty="0"/>
              <a:t>Generation models e.g. VAE, GAN</a:t>
            </a:r>
          </a:p>
        </p:txBody>
      </p:sp>
      <p:pic>
        <p:nvPicPr>
          <p:cNvPr id="1026" name="Picture 2" descr="VAE 설명 (Variational autoencoder란? VAE ELBO 증명) - 유니의 공부">
            <a:extLst>
              <a:ext uri="{FF2B5EF4-FFF2-40B4-BE49-F238E27FC236}">
                <a16:creationId xmlns:a16="http://schemas.microsoft.com/office/drawing/2014/main" id="{F96A0111-1405-0C6A-3A61-F03E8E021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0076" y="2973441"/>
            <a:ext cx="7411848" cy="3338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704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2C555A-E7FF-587F-4156-834E2D4BD1A5}"/>
              </a:ext>
            </a:extLst>
          </p:cNvPr>
          <p:cNvSpPr>
            <a:spLocks noGrp="1"/>
          </p:cNvSpPr>
          <p:nvPr>
            <p:ph type="title"/>
          </p:nvPr>
        </p:nvSpPr>
        <p:spPr/>
        <p:txBody>
          <a:bodyPr/>
          <a:lstStyle/>
          <a:p>
            <a:r>
              <a:rPr lang="en-US" altLang="ko-KR" dirty="0"/>
              <a:t>Training Dynamics</a:t>
            </a:r>
            <a:endParaRPr lang="ko-KR" altLang="en-US" dirty="0"/>
          </a:p>
        </p:txBody>
      </p:sp>
      <p:sp>
        <p:nvSpPr>
          <p:cNvPr id="3" name="내용 개체 틀 2">
            <a:extLst>
              <a:ext uri="{FF2B5EF4-FFF2-40B4-BE49-F238E27FC236}">
                <a16:creationId xmlns:a16="http://schemas.microsoft.com/office/drawing/2014/main" id="{B4539314-C840-E6DB-0A2F-C704B806C476}"/>
              </a:ext>
            </a:extLst>
          </p:cNvPr>
          <p:cNvSpPr>
            <a:spLocks noGrp="1"/>
          </p:cNvSpPr>
          <p:nvPr>
            <p:ph idx="1"/>
          </p:nvPr>
        </p:nvSpPr>
        <p:spPr/>
        <p:txBody>
          <a:bodyPr>
            <a:normAutofit/>
          </a:bodyPr>
          <a:lstStyle/>
          <a:p>
            <a:r>
              <a:rPr lang="en-US" altLang="ko-KR" sz="2400" dirty="0"/>
              <a:t>Lagging Inference Networks And Posterior Collapse In Variational Autoencoders</a:t>
            </a:r>
          </a:p>
          <a:p>
            <a:endParaRPr lang="en-US" altLang="ko-KR" sz="2400" dirty="0"/>
          </a:p>
        </p:txBody>
      </p:sp>
      <p:pic>
        <p:nvPicPr>
          <p:cNvPr id="5" name="그림 4">
            <a:extLst>
              <a:ext uri="{FF2B5EF4-FFF2-40B4-BE49-F238E27FC236}">
                <a16:creationId xmlns:a16="http://schemas.microsoft.com/office/drawing/2014/main" id="{A621ADD0-2C31-9027-FDC0-425ED523E0F1}"/>
              </a:ext>
            </a:extLst>
          </p:cNvPr>
          <p:cNvPicPr>
            <a:picLocks noChangeAspect="1"/>
          </p:cNvPicPr>
          <p:nvPr/>
        </p:nvPicPr>
        <p:blipFill>
          <a:blip r:embed="rId2"/>
          <a:stretch>
            <a:fillRect/>
          </a:stretch>
        </p:blipFill>
        <p:spPr>
          <a:xfrm>
            <a:off x="2715976" y="2498778"/>
            <a:ext cx="6760048" cy="3994097"/>
          </a:xfrm>
          <a:prstGeom prst="rect">
            <a:avLst/>
          </a:prstGeom>
        </p:spPr>
      </p:pic>
    </p:spTree>
    <p:extLst>
      <p:ext uri="{BB962C8B-B14F-4D97-AF65-F5344CB8AC3E}">
        <p14:creationId xmlns:p14="http://schemas.microsoft.com/office/powerpoint/2010/main" val="4065888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2C555A-E7FF-587F-4156-834E2D4BD1A5}"/>
              </a:ext>
            </a:extLst>
          </p:cNvPr>
          <p:cNvSpPr>
            <a:spLocks noGrp="1"/>
          </p:cNvSpPr>
          <p:nvPr>
            <p:ph type="title"/>
          </p:nvPr>
        </p:nvSpPr>
        <p:spPr/>
        <p:txBody>
          <a:bodyPr/>
          <a:lstStyle/>
          <a:p>
            <a:r>
              <a:rPr lang="en-US" altLang="ko-KR" dirty="0"/>
              <a:t>Training Dynamics</a:t>
            </a:r>
            <a:endParaRPr lang="ko-KR" altLang="en-US" dirty="0"/>
          </a:p>
        </p:txBody>
      </p:sp>
      <p:sp>
        <p:nvSpPr>
          <p:cNvPr id="3" name="내용 개체 틀 2">
            <a:extLst>
              <a:ext uri="{FF2B5EF4-FFF2-40B4-BE49-F238E27FC236}">
                <a16:creationId xmlns:a16="http://schemas.microsoft.com/office/drawing/2014/main" id="{B4539314-C840-E6DB-0A2F-C704B806C476}"/>
              </a:ext>
            </a:extLst>
          </p:cNvPr>
          <p:cNvSpPr>
            <a:spLocks noGrp="1"/>
          </p:cNvSpPr>
          <p:nvPr>
            <p:ph idx="1"/>
          </p:nvPr>
        </p:nvSpPr>
        <p:spPr/>
        <p:txBody>
          <a:bodyPr>
            <a:normAutofit/>
          </a:bodyPr>
          <a:lstStyle/>
          <a:p>
            <a:r>
              <a:rPr lang="en-US" altLang="ko-KR" sz="2400" dirty="0"/>
              <a:t>Lagging Inference Networks And Posterior Collapse In Variational Autoencoders</a:t>
            </a:r>
          </a:p>
          <a:p>
            <a:endParaRPr lang="en-US" altLang="ko-KR" sz="2400" dirty="0"/>
          </a:p>
        </p:txBody>
      </p:sp>
      <p:pic>
        <p:nvPicPr>
          <p:cNvPr id="6" name="그림 5">
            <a:extLst>
              <a:ext uri="{FF2B5EF4-FFF2-40B4-BE49-F238E27FC236}">
                <a16:creationId xmlns:a16="http://schemas.microsoft.com/office/drawing/2014/main" id="{EA82F365-8640-E841-77C7-B0313AE0E17F}"/>
              </a:ext>
            </a:extLst>
          </p:cNvPr>
          <p:cNvPicPr>
            <a:picLocks noChangeAspect="1"/>
          </p:cNvPicPr>
          <p:nvPr/>
        </p:nvPicPr>
        <p:blipFill>
          <a:blip r:embed="rId2"/>
          <a:stretch>
            <a:fillRect/>
          </a:stretch>
        </p:blipFill>
        <p:spPr>
          <a:xfrm>
            <a:off x="2290598" y="2359202"/>
            <a:ext cx="7610804" cy="4224773"/>
          </a:xfrm>
          <a:prstGeom prst="rect">
            <a:avLst/>
          </a:prstGeom>
        </p:spPr>
      </p:pic>
    </p:spTree>
    <p:extLst>
      <p:ext uri="{BB962C8B-B14F-4D97-AF65-F5344CB8AC3E}">
        <p14:creationId xmlns:p14="http://schemas.microsoft.com/office/powerpoint/2010/main" val="4225810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2C555A-E7FF-587F-4156-834E2D4BD1A5}"/>
              </a:ext>
            </a:extLst>
          </p:cNvPr>
          <p:cNvSpPr>
            <a:spLocks noGrp="1"/>
          </p:cNvSpPr>
          <p:nvPr>
            <p:ph type="title"/>
          </p:nvPr>
        </p:nvSpPr>
        <p:spPr/>
        <p:txBody>
          <a:bodyPr/>
          <a:lstStyle/>
          <a:p>
            <a:r>
              <a:rPr lang="en-US" altLang="ko-KR" dirty="0"/>
              <a:t>Actor Critic</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B4539314-C840-E6DB-0A2F-C704B806C476}"/>
                  </a:ext>
                </a:extLst>
              </p:cNvPr>
              <p:cNvSpPr>
                <a:spLocks noGrp="1"/>
              </p:cNvSpPr>
              <p:nvPr>
                <p:ph idx="1"/>
              </p:nvPr>
            </p:nvSpPr>
            <p:spPr/>
            <p:txBody>
              <a:bodyPr>
                <a:normAutofit/>
              </a:bodyPr>
              <a:lstStyle/>
              <a:p>
                <a:r>
                  <a:rPr lang="en-US" altLang="ko-KR" sz="2400" dirty="0"/>
                  <a:t>In the TD3 paper, the authors express an action value as </a:t>
                </a:r>
                <a14:m>
                  <m:oMath xmlns:m="http://schemas.openxmlformats.org/officeDocument/2006/math">
                    <m:r>
                      <a:rPr lang="en-US" altLang="ko-KR" sz="2400" b="0" i="1" smtClean="0">
                        <a:latin typeface="Cambria Math" panose="02040503050406030204" pitchFamily="18" charset="0"/>
                      </a:rPr>
                      <m:t>𝑁</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𝜇</m:t>
                    </m:r>
                    <m:r>
                      <a:rPr lang="en-US" altLang="ko-KR" sz="2400" b="0" i="1" smtClean="0">
                        <a:latin typeface="Cambria Math" panose="02040503050406030204" pitchFamily="18" charset="0"/>
                      </a:rPr>
                      <m:t>,</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𝜎</m:t>
                        </m:r>
                      </m:e>
                      <m:sup>
                        <m:r>
                          <a:rPr lang="en-US" altLang="ko-KR" sz="2400" b="0" i="1" smtClean="0">
                            <a:latin typeface="Cambria Math" panose="02040503050406030204" pitchFamily="18" charset="0"/>
                          </a:rPr>
                          <m:t>2</m:t>
                        </m:r>
                      </m:sup>
                    </m:sSup>
                    <m:r>
                      <a:rPr lang="en-US" altLang="ko-KR" sz="2400" b="0" i="1" smtClean="0">
                        <a:latin typeface="Cambria Math" panose="02040503050406030204" pitchFamily="18" charset="0"/>
                      </a:rPr>
                      <m:t>𝐼</m:t>
                    </m:r>
                    <m:r>
                      <a:rPr lang="en-US" altLang="ko-KR" sz="2400" b="0" i="1" smtClean="0">
                        <a:latin typeface="Cambria Math" panose="02040503050406030204" pitchFamily="18" charset="0"/>
                      </a:rPr>
                      <m:t>)</m:t>
                    </m:r>
                  </m:oMath>
                </a14:m>
                <a:endParaRPr lang="en-US" altLang="ko-KR" sz="2400" dirty="0"/>
              </a:p>
              <a:p>
                <a:r>
                  <a:rPr lang="en-US" altLang="ko-KR" sz="2400" dirty="0"/>
                  <a:t>And they train this with reparameterization trick, citing VAE</a:t>
                </a:r>
              </a:p>
              <a:p>
                <a:endParaRPr lang="en-US" altLang="ko-KR" sz="2400" dirty="0"/>
              </a:p>
              <a:p>
                <a:r>
                  <a:rPr lang="en-US" altLang="ko-KR" sz="2400" dirty="0"/>
                  <a:t>Each field influences each other</a:t>
                </a:r>
              </a:p>
              <a:p>
                <a:r>
                  <a:rPr lang="en-US" altLang="ko-KR" sz="2400" dirty="0"/>
                  <a:t>Interesting</a:t>
                </a:r>
              </a:p>
              <a:p>
                <a:r>
                  <a:rPr lang="en-US" altLang="ko-KR" sz="2400" dirty="0"/>
                  <a:t>But on the other hand, I feel the need for a wide and diverse study…</a:t>
                </a:r>
              </a:p>
            </p:txBody>
          </p:sp>
        </mc:Choice>
        <mc:Fallback>
          <p:sp>
            <p:nvSpPr>
              <p:cNvPr id="3" name="내용 개체 틀 2">
                <a:extLst>
                  <a:ext uri="{FF2B5EF4-FFF2-40B4-BE49-F238E27FC236}">
                    <a16:creationId xmlns:a16="http://schemas.microsoft.com/office/drawing/2014/main" id="{B4539314-C840-E6DB-0A2F-C704B806C476}"/>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374403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9AF5AA7-7F5B-24D7-B71F-FC5EB4379F2B}"/>
              </a:ext>
            </a:extLst>
          </p:cNvPr>
          <p:cNvSpPr>
            <a:spLocks noGrp="1"/>
          </p:cNvSpPr>
          <p:nvPr>
            <p:ph type="ctrTitle"/>
          </p:nvPr>
        </p:nvSpPr>
        <p:spPr/>
        <p:txBody>
          <a:bodyPr>
            <a:normAutofit/>
          </a:bodyPr>
          <a:lstStyle/>
          <a:p>
            <a:r>
              <a:rPr lang="en-US" altLang="ko-KR" b="1" dirty="0"/>
              <a:t>Thank you for listening</a:t>
            </a:r>
            <a:endParaRPr lang="ko-KR" altLang="en-US" b="1" dirty="0"/>
          </a:p>
        </p:txBody>
      </p:sp>
      <p:sp>
        <p:nvSpPr>
          <p:cNvPr id="3" name="부제목 2">
            <a:extLst>
              <a:ext uri="{FF2B5EF4-FFF2-40B4-BE49-F238E27FC236}">
                <a16:creationId xmlns:a16="http://schemas.microsoft.com/office/drawing/2014/main" id="{F97C7B6F-3686-B164-88FE-C376C79BC3B6}"/>
              </a:ext>
            </a:extLst>
          </p:cNvPr>
          <p:cNvSpPr>
            <a:spLocks noGrp="1"/>
          </p:cNvSpPr>
          <p:nvPr>
            <p:ph type="subTitle" idx="1"/>
          </p:nvPr>
        </p:nvSpPr>
        <p:spPr/>
        <p:txBody>
          <a:bodyPr/>
          <a:lstStyle/>
          <a:p>
            <a:r>
              <a:rPr lang="en-US" altLang="ko-KR" dirty="0"/>
              <a:t>Presenter: Kim Seung Hwan (overnap@khu.ac.kr)</a:t>
            </a:r>
            <a:endParaRPr lang="ko-KR" altLang="en-US" dirty="0"/>
          </a:p>
        </p:txBody>
      </p:sp>
      <mc:AlternateContent xmlns:mc="http://schemas.openxmlformats.org/markup-compatibility/2006" xmlns:p14="http://schemas.microsoft.com/office/powerpoint/2010/main">
        <mc:Choice Requires="p14">
          <p:contentPart p14:bwMode="auto" r:id="rId2">
            <p14:nvContentPartPr>
              <p14:cNvPr id="4" name="잉크 3">
                <a:extLst>
                  <a:ext uri="{FF2B5EF4-FFF2-40B4-BE49-F238E27FC236}">
                    <a16:creationId xmlns:a16="http://schemas.microsoft.com/office/drawing/2014/main" id="{429F4752-3F1D-C08C-E46E-5E09A3DC1842}"/>
                  </a:ext>
                </a:extLst>
              </p14:cNvPr>
              <p14:cNvContentPartPr/>
              <p14:nvPr/>
            </p14:nvContentPartPr>
            <p14:xfrm>
              <a:off x="4420840" y="2549936"/>
              <a:ext cx="360" cy="360"/>
            </p14:xfrm>
          </p:contentPart>
        </mc:Choice>
        <mc:Fallback xmlns="">
          <p:pic>
            <p:nvPicPr>
              <p:cNvPr id="4" name="잉크 3">
                <a:extLst>
                  <a:ext uri="{FF2B5EF4-FFF2-40B4-BE49-F238E27FC236}">
                    <a16:creationId xmlns:a16="http://schemas.microsoft.com/office/drawing/2014/main" id="{429F4752-3F1D-C08C-E46E-5E09A3DC1842}"/>
                  </a:ext>
                </a:extLst>
              </p:cNvPr>
              <p:cNvPicPr/>
              <p:nvPr/>
            </p:nvPicPr>
            <p:blipFill>
              <a:blip r:embed="rId3"/>
              <a:stretch>
                <a:fillRect/>
              </a:stretch>
            </p:blipFill>
            <p:spPr>
              <a:xfrm>
                <a:off x="4411840" y="2540936"/>
                <a:ext cx="18000" cy="18000"/>
              </a:xfrm>
              <a:prstGeom prst="rect">
                <a:avLst/>
              </a:prstGeom>
            </p:spPr>
          </p:pic>
        </mc:Fallback>
      </mc:AlternateContent>
    </p:spTree>
    <p:extLst>
      <p:ext uri="{BB962C8B-B14F-4D97-AF65-F5344CB8AC3E}">
        <p14:creationId xmlns:p14="http://schemas.microsoft.com/office/powerpoint/2010/main" val="332787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2C555A-E7FF-587F-4156-834E2D4BD1A5}"/>
              </a:ext>
            </a:extLst>
          </p:cNvPr>
          <p:cNvSpPr>
            <a:spLocks noGrp="1"/>
          </p:cNvSpPr>
          <p:nvPr>
            <p:ph type="title"/>
          </p:nvPr>
        </p:nvSpPr>
        <p:spPr/>
        <p:txBody>
          <a:bodyPr/>
          <a:lstStyle/>
          <a:p>
            <a:r>
              <a:rPr lang="en-US" altLang="ko-KR" dirty="0"/>
              <a:t>Deep Reinforcement Learning</a:t>
            </a:r>
            <a:endParaRPr lang="ko-KR" altLang="en-US" dirty="0"/>
          </a:p>
        </p:txBody>
      </p:sp>
      <p:sp>
        <p:nvSpPr>
          <p:cNvPr id="3" name="내용 개체 틀 2">
            <a:extLst>
              <a:ext uri="{FF2B5EF4-FFF2-40B4-BE49-F238E27FC236}">
                <a16:creationId xmlns:a16="http://schemas.microsoft.com/office/drawing/2014/main" id="{B4539314-C840-E6DB-0A2F-C704B806C476}"/>
              </a:ext>
            </a:extLst>
          </p:cNvPr>
          <p:cNvSpPr>
            <a:spLocks noGrp="1"/>
          </p:cNvSpPr>
          <p:nvPr>
            <p:ph idx="1"/>
          </p:nvPr>
        </p:nvSpPr>
        <p:spPr/>
        <p:txBody>
          <a:bodyPr>
            <a:normAutofit/>
          </a:bodyPr>
          <a:lstStyle/>
          <a:p>
            <a:r>
              <a:rPr lang="en-US" altLang="ko-KR" sz="2400" dirty="0"/>
              <a:t>Reinforcement learning (RL) is an area of machine learning concerned with how intelligent agents ought to take actions in an environment in order to maximize the notion of cumulative reward (Wikipedia definition)</a:t>
            </a:r>
          </a:p>
          <a:p>
            <a:r>
              <a:rPr lang="en-US" altLang="ko-KR" sz="2400" dirty="0"/>
              <a:t>I took a reinforcement learning class last semester</a:t>
            </a:r>
          </a:p>
          <a:p>
            <a:r>
              <a:rPr lang="en-US" altLang="ko-KR" sz="2400" dirty="0"/>
              <a:t>A few ideas that were borrowed into the CV field caught my eyes</a:t>
            </a:r>
          </a:p>
        </p:txBody>
      </p:sp>
    </p:spTree>
    <p:extLst>
      <p:ext uri="{BB962C8B-B14F-4D97-AF65-F5344CB8AC3E}">
        <p14:creationId xmlns:p14="http://schemas.microsoft.com/office/powerpoint/2010/main" val="419755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2C555A-E7FF-587F-4156-834E2D4BD1A5}"/>
              </a:ext>
            </a:extLst>
          </p:cNvPr>
          <p:cNvSpPr>
            <a:spLocks noGrp="1"/>
          </p:cNvSpPr>
          <p:nvPr>
            <p:ph type="title"/>
          </p:nvPr>
        </p:nvSpPr>
        <p:spPr/>
        <p:txBody>
          <a:bodyPr/>
          <a:lstStyle/>
          <a:p>
            <a:r>
              <a:rPr lang="en-US" altLang="ko-KR" dirty="0"/>
              <a:t>Deep Reinforcement Learning</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B4539314-C840-E6DB-0A2F-C704B806C476}"/>
                  </a:ext>
                </a:extLst>
              </p:cNvPr>
              <p:cNvSpPr>
                <a:spLocks noGrp="1"/>
              </p:cNvSpPr>
              <p:nvPr>
                <p:ph idx="1"/>
              </p:nvPr>
            </p:nvSpPr>
            <p:spPr/>
            <p:txBody>
              <a:bodyPr>
                <a:normAutofit/>
              </a:bodyPr>
              <a:lstStyle/>
              <a:p>
                <a:r>
                  <a:rPr lang="en-US" altLang="ko-KR" sz="2400" dirty="0"/>
                  <a:t>Markov Process : </a:t>
                </a:r>
                <a14:m>
                  <m:oMath xmlns:m="http://schemas.openxmlformats.org/officeDocument/2006/math">
                    <m:r>
                      <a:rPr lang="en-US" altLang="ko-KR" sz="2400" b="0" i="1" smtClean="0">
                        <a:latin typeface="Cambria Math" panose="02040503050406030204" pitchFamily="18" charset="0"/>
                      </a:rPr>
                      <m:t>&lt;</m:t>
                    </m:r>
                    <m:r>
                      <a:rPr lang="en-US" altLang="ko-KR" sz="2400" b="0" i="1" smtClean="0">
                        <a:latin typeface="Cambria Math" panose="02040503050406030204" pitchFamily="18" charset="0"/>
                      </a:rPr>
                      <m:t>𝑆</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𝑃</m:t>
                    </m:r>
                    <m:r>
                      <a:rPr lang="en-US" altLang="ko-KR" sz="2400" b="0" i="1" smtClean="0">
                        <a:latin typeface="Cambria Math" panose="02040503050406030204" pitchFamily="18" charset="0"/>
                      </a:rPr>
                      <m:t>&gt;</m:t>
                    </m:r>
                  </m:oMath>
                </a14:m>
                <a:endParaRPr lang="en-US" altLang="ko-KR" sz="2400" dirty="0"/>
              </a:p>
              <a:p>
                <a:r>
                  <a:rPr lang="en-US" altLang="ko-KR" sz="2400" dirty="0"/>
                  <a:t>Markov Reward Process : </a:t>
                </a:r>
                <a14:m>
                  <m:oMath xmlns:m="http://schemas.openxmlformats.org/officeDocument/2006/math">
                    <m:r>
                      <a:rPr lang="en-US" altLang="ko-KR" sz="2400" b="0" i="1" smtClean="0">
                        <a:latin typeface="Cambria Math" panose="02040503050406030204" pitchFamily="18" charset="0"/>
                      </a:rPr>
                      <m:t>&lt;</m:t>
                    </m:r>
                    <m:r>
                      <a:rPr lang="en-US" altLang="ko-KR" sz="2400" b="0" i="1" smtClean="0">
                        <a:latin typeface="Cambria Math" panose="02040503050406030204" pitchFamily="18" charset="0"/>
                      </a:rPr>
                      <m:t>𝑆</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𝑃</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𝑅</m:t>
                    </m:r>
                    <m:r>
                      <a:rPr lang="en-US" altLang="ko-KR" sz="2400" b="0" i="1" smtClean="0">
                        <a:latin typeface="Cambria Math" panose="02040503050406030204" pitchFamily="18" charset="0"/>
                      </a:rPr>
                      <m:t>&gt;</m:t>
                    </m:r>
                  </m:oMath>
                </a14:m>
                <a:endParaRPr lang="en-US" altLang="ko-KR" sz="2400" dirty="0"/>
              </a:p>
              <a:p>
                <a:r>
                  <a:rPr lang="en-US" altLang="ko-KR" sz="2400" dirty="0"/>
                  <a:t>Markov Decision Process : </a:t>
                </a:r>
                <a14:m>
                  <m:oMath xmlns:m="http://schemas.openxmlformats.org/officeDocument/2006/math">
                    <m:r>
                      <a:rPr lang="en-US" altLang="ko-KR" sz="2400" b="0" i="1" smtClean="0">
                        <a:latin typeface="Cambria Math" panose="02040503050406030204" pitchFamily="18" charset="0"/>
                      </a:rPr>
                      <m:t>&lt;</m:t>
                    </m:r>
                    <m:r>
                      <a:rPr lang="en-US" altLang="ko-KR" sz="2400" b="0" i="1" smtClean="0">
                        <a:latin typeface="Cambria Math" panose="02040503050406030204" pitchFamily="18" charset="0"/>
                      </a:rPr>
                      <m:t>𝑆</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𝐴</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𝑃</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𝑅</m:t>
                    </m:r>
                    <m:r>
                      <a:rPr lang="en-US" altLang="ko-KR" sz="2400" b="0" i="1" smtClean="0">
                        <a:latin typeface="Cambria Math" panose="02040503050406030204" pitchFamily="18" charset="0"/>
                      </a:rPr>
                      <m:t>&gt;</m:t>
                    </m:r>
                  </m:oMath>
                </a14:m>
                <a:endParaRPr lang="en-US" altLang="ko-KR" sz="2400" dirty="0"/>
              </a:p>
              <a:p>
                <a:endParaRPr lang="en-US" altLang="ko-KR" sz="2400" dirty="0"/>
              </a:p>
              <a:p>
                <a:r>
                  <a:rPr lang="en-US" altLang="ko-KR" sz="2400" dirty="0"/>
                  <a:t>Markov property :</a:t>
                </a:r>
              </a:p>
              <a:p>
                <a:pPr marL="0" indent="0">
                  <a:buNone/>
                </a:pPr>
                <a:r>
                  <a:rPr lang="en-US" altLang="ko-KR" sz="2400" dirty="0"/>
                  <a:t>	“The future is independent of the past and dependent of the present”</a:t>
                </a:r>
              </a:p>
              <a:p>
                <a:r>
                  <a:rPr lang="en-US" altLang="ko-KR" sz="2400" dirty="0"/>
                  <a:t>Markov assumption simplifies the problem</a:t>
                </a:r>
              </a:p>
            </p:txBody>
          </p:sp>
        </mc:Choice>
        <mc:Fallback>
          <p:sp>
            <p:nvSpPr>
              <p:cNvPr id="3" name="내용 개체 틀 2">
                <a:extLst>
                  <a:ext uri="{FF2B5EF4-FFF2-40B4-BE49-F238E27FC236}">
                    <a16:creationId xmlns:a16="http://schemas.microsoft.com/office/drawing/2014/main" id="{B4539314-C840-E6DB-0A2F-C704B806C476}"/>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70776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2C555A-E7FF-587F-4156-834E2D4BD1A5}"/>
              </a:ext>
            </a:extLst>
          </p:cNvPr>
          <p:cNvSpPr>
            <a:spLocks noGrp="1"/>
          </p:cNvSpPr>
          <p:nvPr>
            <p:ph type="title"/>
          </p:nvPr>
        </p:nvSpPr>
        <p:spPr/>
        <p:txBody>
          <a:bodyPr/>
          <a:lstStyle/>
          <a:p>
            <a:r>
              <a:rPr lang="en-US" altLang="ko-KR" dirty="0"/>
              <a:t>Deep Reinforcement Learning</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B4539314-C840-E6DB-0A2F-C704B806C476}"/>
                  </a:ext>
                </a:extLst>
              </p:cNvPr>
              <p:cNvSpPr>
                <a:spLocks noGrp="1"/>
              </p:cNvSpPr>
              <p:nvPr>
                <p:ph idx="1"/>
              </p:nvPr>
            </p:nvSpPr>
            <p:spPr/>
            <p:txBody>
              <a:bodyPr>
                <a:normAutofit/>
              </a:bodyPr>
              <a:lstStyle/>
              <a:p>
                <a:r>
                  <a:rPr lang="en-US" altLang="ko-KR" sz="2400" dirty="0"/>
                  <a:t>Let </a:t>
                </a:r>
                <a14:m>
                  <m:oMath xmlns:m="http://schemas.openxmlformats.org/officeDocument/2006/math">
                    <m:r>
                      <a:rPr lang="en-US" altLang="ko-KR" sz="2400" b="0" i="1" smtClean="0">
                        <a:latin typeface="Cambria Math" panose="02040503050406030204" pitchFamily="18" charset="0"/>
                      </a:rPr>
                      <m:t>𝑉</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oMath>
                </a14:m>
                <a:r>
                  <a:rPr lang="en-US" altLang="ko-KR" sz="2400" dirty="0"/>
                  <a:t> be the value function – a function of the cumulative reward</a:t>
                </a:r>
              </a:p>
              <a:p>
                <a:r>
                  <a:rPr lang="en-US" altLang="ko-KR" sz="2400" dirty="0"/>
                  <a:t>Bellman’s equation : </a:t>
                </a:r>
                <a14:m>
                  <m:oMath xmlns:m="http://schemas.openxmlformats.org/officeDocument/2006/math">
                    <m:r>
                      <a:rPr lang="en-US" altLang="ko-KR" sz="2400" b="0" i="1" smtClean="0">
                        <a:latin typeface="Cambria Math" panose="02040503050406030204" pitchFamily="18" charset="0"/>
                      </a:rPr>
                      <m:t>𝐸</m:t>
                    </m:r>
                    <m:d>
                      <m:dPr>
                        <m:begChr m:val="["/>
                        <m:endChr m:val="]"/>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𝑉</m:t>
                        </m:r>
                        <m:d>
                          <m:dPr>
                            <m:ctrlPr>
                              <a:rPr lang="en-US" altLang="ko-KR" sz="2400" b="0" i="1" smtClean="0">
                                <a:latin typeface="Cambria Math" panose="02040503050406030204" pitchFamily="18" charset="0"/>
                              </a:rPr>
                            </m:ctrlPr>
                          </m:dPr>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𝑠</m:t>
                                </m:r>
                              </m:e>
                              <m:sub>
                                <m:r>
                                  <a:rPr lang="en-US" altLang="ko-KR" sz="2400" b="0" i="1" smtClean="0">
                                    <a:latin typeface="Cambria Math" panose="02040503050406030204" pitchFamily="18" charset="0"/>
                                  </a:rPr>
                                  <m:t>𝑡</m:t>
                                </m:r>
                              </m:sub>
                            </m:sSub>
                          </m:e>
                        </m:d>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𝐸</m:t>
                    </m:r>
                    <m:d>
                      <m:dPr>
                        <m:begChr m:val="["/>
                        <m:endChr m:val="]"/>
                        <m:ctrlPr>
                          <a:rPr lang="en-US" altLang="ko-KR" sz="2400" b="0" i="1" smtClean="0">
                            <a:latin typeface="Cambria Math" panose="02040503050406030204" pitchFamily="18" charset="0"/>
                          </a:rPr>
                        </m:ctrlPr>
                      </m:dPr>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𝑡</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r>
                          <a:rPr lang="en-US" altLang="ko-KR" sz="2400" b="0" i="1" smtClean="0">
                            <a:latin typeface="Cambria Math" panose="02040503050406030204" pitchFamily="18" charset="0"/>
                          </a:rPr>
                          <m:t>𝑉</m:t>
                        </m:r>
                        <m:d>
                          <m:dPr>
                            <m:ctrlPr>
                              <a:rPr lang="en-US" altLang="ko-KR" sz="2400" b="0" i="1" smtClean="0">
                                <a:latin typeface="Cambria Math" panose="02040503050406030204" pitchFamily="18" charset="0"/>
                              </a:rPr>
                            </m:ctrlPr>
                          </m:dPr>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𝑠</m:t>
                                </m:r>
                              </m:e>
                              <m:sub>
                                <m:r>
                                  <a:rPr lang="en-US" altLang="ko-KR" sz="2400" b="0" i="1" smtClean="0">
                                    <a:latin typeface="Cambria Math" panose="02040503050406030204" pitchFamily="18" charset="0"/>
                                  </a:rPr>
                                  <m:t>𝑡</m:t>
                                </m:r>
                                <m:r>
                                  <a:rPr lang="en-US" altLang="ko-KR" sz="2400" b="0" i="1" smtClean="0">
                                    <a:latin typeface="Cambria Math" panose="02040503050406030204" pitchFamily="18" charset="0"/>
                                  </a:rPr>
                                  <m:t>+1</m:t>
                                </m:r>
                              </m:sub>
                            </m:sSub>
                          </m:e>
                        </m:d>
                      </m:e>
                    </m:d>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𝑡</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r>
                      <a:rPr lang="en-US" altLang="ko-KR" sz="2400" b="0" i="1" smtClean="0">
                        <a:latin typeface="Cambria Math" panose="02040503050406030204" pitchFamily="18" charset="0"/>
                      </a:rPr>
                      <m:t>𝐸</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𝑉</m:t>
                    </m:r>
                    <m:d>
                      <m:dPr>
                        <m:ctrlPr>
                          <a:rPr lang="en-US" altLang="ko-KR" sz="2400" b="0" i="1" smtClean="0">
                            <a:latin typeface="Cambria Math" panose="02040503050406030204" pitchFamily="18" charset="0"/>
                          </a:rPr>
                        </m:ctrlPr>
                      </m:dPr>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𝑠</m:t>
                            </m:r>
                          </m:e>
                          <m:sub>
                            <m:r>
                              <a:rPr lang="en-US" altLang="ko-KR" sz="2400" b="0" i="1" smtClean="0">
                                <a:latin typeface="Cambria Math" panose="02040503050406030204" pitchFamily="18" charset="0"/>
                              </a:rPr>
                              <m:t>𝑡</m:t>
                            </m:r>
                            <m:r>
                              <a:rPr lang="en-US" altLang="ko-KR" sz="2400" b="0" i="1" smtClean="0">
                                <a:latin typeface="Cambria Math" panose="02040503050406030204" pitchFamily="18" charset="0"/>
                              </a:rPr>
                              <m:t>+1</m:t>
                            </m:r>
                          </m:sub>
                        </m:sSub>
                      </m:e>
                    </m:d>
                    <m:r>
                      <a:rPr lang="en-US" altLang="ko-KR" sz="2400" b="0" i="1" smtClean="0">
                        <a:latin typeface="Cambria Math" panose="02040503050406030204" pitchFamily="18" charset="0"/>
                      </a:rPr>
                      <m:t>]</m:t>
                    </m:r>
                  </m:oMath>
                </a14:m>
                <a:endParaRPr lang="en-US" altLang="ko-KR" sz="2400" dirty="0"/>
              </a:p>
              <a:p>
                <a:endParaRPr lang="en-US" altLang="ko-KR" sz="2400" dirty="0"/>
              </a:p>
              <a:p>
                <a:r>
                  <a:rPr lang="en-US" altLang="ko-KR" sz="2400" dirty="0"/>
                  <a:t>Then, Let </a:t>
                </a:r>
                <a14:m>
                  <m:oMath xmlns:m="http://schemas.openxmlformats.org/officeDocument/2006/math">
                    <m:r>
                      <a:rPr lang="en-US" altLang="ko-KR" sz="2400" b="0" i="1" smtClean="0">
                        <a:latin typeface="Cambria Math" panose="02040503050406030204" pitchFamily="18" charset="0"/>
                      </a:rPr>
                      <m:t>𝑄</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oMath>
                </a14:m>
                <a:r>
                  <a:rPr lang="en-US" altLang="ko-KR" sz="2400" dirty="0"/>
                  <a:t> be the same as </a:t>
                </a:r>
                <a14:m>
                  <m:oMath xmlns:m="http://schemas.openxmlformats.org/officeDocument/2006/math">
                    <m:r>
                      <a:rPr lang="en-US" altLang="ko-KR" sz="2400" b="0" i="1" smtClean="0">
                        <a:latin typeface="Cambria Math" panose="02040503050406030204" pitchFamily="18" charset="0"/>
                      </a:rPr>
                      <m:t>𝑉</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oMath>
                </a14:m>
                <a:r>
                  <a:rPr lang="en-US" altLang="ko-KR" sz="2400" dirty="0"/>
                  <a:t> but with a specific action</a:t>
                </a:r>
              </a:p>
              <a:p>
                <a14:m>
                  <m:oMath xmlns:m="http://schemas.openxmlformats.org/officeDocument/2006/math">
                    <m:r>
                      <a:rPr lang="en-US" altLang="ko-KR" sz="2400" b="0" i="1" smtClean="0">
                        <a:latin typeface="Cambria Math" panose="02040503050406030204" pitchFamily="18" charset="0"/>
                      </a:rPr>
                      <m:t>𝐸</m:t>
                    </m:r>
                    <m:d>
                      <m:dPr>
                        <m:begChr m:val="["/>
                        <m:endChr m:val="]"/>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𝑄</m:t>
                        </m:r>
                        <m:d>
                          <m:dPr>
                            <m:ctrlPr>
                              <a:rPr lang="en-US" altLang="ko-KR" sz="2400" b="0" i="1" smtClean="0">
                                <a:latin typeface="Cambria Math" panose="02040503050406030204" pitchFamily="18" charset="0"/>
                              </a:rPr>
                            </m:ctrlPr>
                          </m:dPr>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𝑠</m:t>
                                </m:r>
                              </m:e>
                              <m:sub>
                                <m:r>
                                  <a:rPr lang="en-US" altLang="ko-KR" sz="2400" b="0" i="1" smtClean="0">
                                    <a:latin typeface="Cambria Math" panose="02040503050406030204" pitchFamily="18" charset="0"/>
                                  </a:rPr>
                                  <m:t>𝑡</m:t>
                                </m:r>
                              </m:sub>
                            </m:sSub>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𝑎</m:t>
                                </m:r>
                              </m:e>
                              <m:sub>
                                <m:r>
                                  <a:rPr lang="en-US" altLang="ko-KR" sz="2400" b="0" i="1" smtClean="0">
                                    <a:latin typeface="Cambria Math" panose="02040503050406030204" pitchFamily="18" charset="0"/>
                                  </a:rPr>
                                  <m:t>𝑡</m:t>
                                </m:r>
                              </m:sub>
                            </m:sSub>
                          </m:e>
                        </m:d>
                      </m:e>
                    </m:d>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𝑡</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r>
                      <a:rPr lang="en-US" altLang="ko-KR" sz="2400" b="0" i="1" smtClean="0">
                        <a:latin typeface="Cambria Math" panose="02040503050406030204" pitchFamily="18" charset="0"/>
                      </a:rPr>
                      <m:t>𝐸</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𝑄</m:t>
                    </m:r>
                    <m:d>
                      <m:dPr>
                        <m:ctrlPr>
                          <a:rPr lang="en-US" altLang="ko-KR" sz="2400" b="0" i="1" smtClean="0">
                            <a:latin typeface="Cambria Math" panose="02040503050406030204" pitchFamily="18" charset="0"/>
                          </a:rPr>
                        </m:ctrlPr>
                      </m:dPr>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𝑠</m:t>
                            </m:r>
                          </m:e>
                          <m:sub>
                            <m:r>
                              <a:rPr lang="en-US" altLang="ko-KR" sz="2400" b="0" i="1" smtClean="0">
                                <a:latin typeface="Cambria Math" panose="02040503050406030204" pitchFamily="18" charset="0"/>
                              </a:rPr>
                              <m:t>𝑡</m:t>
                            </m:r>
                            <m:r>
                              <a:rPr lang="en-US" altLang="ko-KR" sz="2400" b="0" i="1" smtClean="0">
                                <a:latin typeface="Cambria Math" panose="02040503050406030204" pitchFamily="18" charset="0"/>
                              </a:rPr>
                              <m:t>+1</m:t>
                            </m:r>
                          </m:sub>
                        </m:sSub>
                        <m:r>
                          <a:rPr lang="en-US" altLang="ko-KR" sz="2400" b="0" i="1" smtClean="0">
                            <a:latin typeface="Cambria Math" panose="02040503050406030204" pitchFamily="18" charset="0"/>
                          </a:rPr>
                          <m:t>,</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𝑎</m:t>
                            </m:r>
                          </m:e>
                          <m:sub>
                            <m:r>
                              <a:rPr lang="en-US" altLang="ko-KR" sz="2400" b="0" i="1" smtClean="0">
                                <a:latin typeface="Cambria Math" panose="02040503050406030204" pitchFamily="18" charset="0"/>
                              </a:rPr>
                              <m:t>𝑡</m:t>
                            </m:r>
                            <m:r>
                              <a:rPr lang="en-US" altLang="ko-KR" sz="2400" b="0" i="1" smtClean="0">
                                <a:latin typeface="Cambria Math" panose="02040503050406030204" pitchFamily="18" charset="0"/>
                              </a:rPr>
                              <m:t>+1</m:t>
                            </m:r>
                          </m:sub>
                          <m:sup>
                            <m:r>
                              <a:rPr lang="en-US" altLang="ko-KR" sz="2400" b="0" i="1" smtClean="0">
                                <a:latin typeface="Cambria Math" panose="02040503050406030204" pitchFamily="18" charset="0"/>
                              </a:rPr>
                              <m:t>∗</m:t>
                            </m:r>
                          </m:sup>
                        </m:sSubSup>
                      </m:e>
                    </m:d>
                    <m:r>
                      <a:rPr lang="en-US" altLang="ko-KR" sz="2400" b="0" i="1" smtClean="0">
                        <a:latin typeface="Cambria Math" panose="02040503050406030204" pitchFamily="18" charset="0"/>
                      </a:rPr>
                      <m:t>]</m:t>
                    </m:r>
                  </m:oMath>
                </a14:m>
                <a:endParaRPr lang="en-US" altLang="ko-KR" sz="2400" dirty="0"/>
              </a:p>
              <a:p>
                <a:r>
                  <a:rPr lang="en-US" altLang="ko-KR" sz="2400" dirty="0"/>
                  <a:t>* means it can be greedy argmax, average or etc.</a:t>
                </a:r>
              </a:p>
              <a:p>
                <a:endParaRPr lang="en-US" altLang="ko-KR" sz="2400" dirty="0"/>
              </a:p>
              <a:p>
                <a:r>
                  <a:rPr lang="en-US" altLang="ko-KR" sz="2400" dirty="0"/>
                  <a:t>Let us train the </a:t>
                </a:r>
                <a14:m>
                  <m:oMath xmlns:m="http://schemas.openxmlformats.org/officeDocument/2006/math">
                    <m:r>
                      <a:rPr lang="en-US" altLang="ko-KR" sz="2400" b="0" i="1" smtClean="0">
                        <a:latin typeface="Cambria Math" panose="02040503050406030204" pitchFamily="18" charset="0"/>
                      </a:rPr>
                      <m:t>𝑄</m:t>
                    </m:r>
                    <m:d>
                      <m:dPr>
                        <m:ctrlPr>
                          <a:rPr lang="en-US" altLang="ko-KR" sz="2400" b="0" i="1" smtClean="0">
                            <a:latin typeface="Cambria Math" panose="02040503050406030204" pitchFamily="18" charset="0"/>
                          </a:rPr>
                        </m:ctrlPr>
                      </m:dPr>
                      <m:e>
                        <m: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𝑎</m:t>
                        </m:r>
                      </m:e>
                    </m:d>
                  </m:oMath>
                </a14:m>
                <a:r>
                  <a:rPr lang="en-US" altLang="ko-KR" sz="2400" dirty="0"/>
                  <a:t> modeled by DL</a:t>
                </a:r>
              </a:p>
              <a:p>
                <a:r>
                  <a:rPr lang="en-US" altLang="ko-KR" sz="2400" dirty="0"/>
                  <a:t>With objective </a:t>
                </a:r>
                <a14:m>
                  <m:oMath xmlns:m="http://schemas.openxmlformats.org/officeDocument/2006/math">
                    <m:r>
                      <a:rPr lang="en-US" altLang="ko-KR" sz="2400" b="0" i="1" smtClean="0">
                        <a:latin typeface="Cambria Math" panose="02040503050406030204" pitchFamily="18" charset="0"/>
                      </a:rPr>
                      <m:t>𝑄</m:t>
                    </m:r>
                    <m:d>
                      <m:dPr>
                        <m:ctrlPr>
                          <a:rPr lang="en-US" altLang="ko-KR" sz="2400" b="0" i="1" smtClean="0">
                            <a:latin typeface="Cambria Math" panose="02040503050406030204" pitchFamily="18" charset="0"/>
                          </a:rPr>
                        </m:ctrlPr>
                      </m:dPr>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𝑠</m:t>
                            </m:r>
                          </m:e>
                          <m:sub>
                            <m:r>
                              <a:rPr lang="en-US" altLang="ko-KR" sz="2400" b="0" i="1" smtClean="0">
                                <a:latin typeface="Cambria Math" panose="02040503050406030204" pitchFamily="18" charset="0"/>
                              </a:rPr>
                              <m:t>𝑡</m:t>
                            </m:r>
                          </m:sub>
                        </m:sSub>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𝑎</m:t>
                            </m:r>
                          </m:e>
                          <m:sub>
                            <m:r>
                              <a:rPr lang="en-US" altLang="ko-KR" sz="2400" b="0" i="1" smtClean="0">
                                <a:latin typeface="Cambria Math" panose="02040503050406030204" pitchFamily="18" charset="0"/>
                              </a:rPr>
                              <m:t>𝑡</m:t>
                            </m:r>
                          </m:sub>
                        </m:sSub>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𝐸</m:t>
                    </m:r>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𝑡</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r>
                      <a:rPr lang="en-US" altLang="ko-KR" sz="2400" b="0" i="1" smtClean="0">
                        <a:latin typeface="Cambria Math" panose="02040503050406030204" pitchFamily="18" charset="0"/>
                      </a:rPr>
                      <m:t>𝑄</m:t>
                    </m:r>
                    <m:d>
                      <m:dPr>
                        <m:ctrlPr>
                          <a:rPr lang="en-US" altLang="ko-KR" sz="2400" b="0" i="1" smtClean="0">
                            <a:latin typeface="Cambria Math" panose="02040503050406030204" pitchFamily="18" charset="0"/>
                          </a:rPr>
                        </m:ctrlPr>
                      </m:dPr>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𝑠</m:t>
                            </m:r>
                          </m:e>
                          <m:sub>
                            <m:r>
                              <a:rPr lang="en-US" altLang="ko-KR" sz="2400" b="0" i="1" smtClean="0">
                                <a:latin typeface="Cambria Math" panose="02040503050406030204" pitchFamily="18" charset="0"/>
                              </a:rPr>
                              <m:t>𝑡</m:t>
                            </m:r>
                            <m:r>
                              <a:rPr lang="en-US" altLang="ko-KR" sz="2400" b="0" i="1" smtClean="0">
                                <a:latin typeface="Cambria Math" panose="02040503050406030204" pitchFamily="18" charset="0"/>
                              </a:rPr>
                              <m:t>+1</m:t>
                            </m:r>
                          </m:sub>
                        </m:sSub>
                        <m:r>
                          <a:rPr lang="en-US" altLang="ko-KR" sz="2400" b="0" i="1" smtClean="0">
                            <a:latin typeface="Cambria Math" panose="02040503050406030204" pitchFamily="18" charset="0"/>
                          </a:rPr>
                          <m:t>,</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𝑎</m:t>
                            </m:r>
                          </m:e>
                          <m:sub>
                            <m:r>
                              <a:rPr lang="en-US" altLang="ko-KR" sz="2400" b="0" i="1" smtClean="0">
                                <a:latin typeface="Cambria Math" panose="02040503050406030204" pitchFamily="18" charset="0"/>
                              </a:rPr>
                              <m:t>𝑡</m:t>
                            </m:r>
                            <m:r>
                              <a:rPr lang="en-US" altLang="ko-KR" sz="2400" b="0" i="1" smtClean="0">
                                <a:latin typeface="Cambria Math" panose="02040503050406030204" pitchFamily="18" charset="0"/>
                              </a:rPr>
                              <m:t>+1</m:t>
                            </m:r>
                          </m:sub>
                          <m:sup>
                            <m:r>
                              <a:rPr lang="en-US" altLang="ko-KR" sz="2400" b="0" i="1" smtClean="0">
                                <a:latin typeface="Cambria Math" panose="02040503050406030204" pitchFamily="18" charset="0"/>
                              </a:rPr>
                              <m:t>∗</m:t>
                            </m:r>
                          </m:sup>
                        </m:sSubSup>
                      </m:e>
                    </m:d>
                    <m:r>
                      <a:rPr lang="en-US" altLang="ko-KR" sz="2400" b="0" i="1" smtClean="0">
                        <a:latin typeface="Cambria Math" panose="02040503050406030204" pitchFamily="18" charset="0"/>
                      </a:rPr>
                      <m:t>]</m:t>
                    </m:r>
                  </m:oMath>
                </a14:m>
                <a:endParaRPr lang="en-US" altLang="ko-KR" sz="2400" dirty="0"/>
              </a:p>
            </p:txBody>
          </p:sp>
        </mc:Choice>
        <mc:Fallback>
          <p:sp>
            <p:nvSpPr>
              <p:cNvPr id="3" name="내용 개체 틀 2">
                <a:extLst>
                  <a:ext uri="{FF2B5EF4-FFF2-40B4-BE49-F238E27FC236}">
                    <a16:creationId xmlns:a16="http://schemas.microsoft.com/office/drawing/2014/main" id="{B4539314-C840-E6DB-0A2F-C704B806C476}"/>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870949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2C555A-E7FF-587F-4156-834E2D4BD1A5}"/>
              </a:ext>
            </a:extLst>
          </p:cNvPr>
          <p:cNvSpPr>
            <a:spLocks noGrp="1"/>
          </p:cNvSpPr>
          <p:nvPr>
            <p:ph type="title"/>
          </p:nvPr>
        </p:nvSpPr>
        <p:spPr/>
        <p:txBody>
          <a:bodyPr/>
          <a:lstStyle/>
          <a:p>
            <a:r>
              <a:rPr lang="en-US" altLang="ko-KR" dirty="0"/>
              <a:t>Deep Reinforcement Learning</a:t>
            </a:r>
            <a:endParaRPr lang="ko-KR" altLang="en-US" dirty="0"/>
          </a:p>
        </p:txBody>
      </p:sp>
      <p:sp>
        <p:nvSpPr>
          <p:cNvPr id="3" name="내용 개체 틀 2">
            <a:extLst>
              <a:ext uri="{FF2B5EF4-FFF2-40B4-BE49-F238E27FC236}">
                <a16:creationId xmlns:a16="http://schemas.microsoft.com/office/drawing/2014/main" id="{B4539314-C840-E6DB-0A2F-C704B806C476}"/>
              </a:ext>
            </a:extLst>
          </p:cNvPr>
          <p:cNvSpPr>
            <a:spLocks noGrp="1"/>
          </p:cNvSpPr>
          <p:nvPr>
            <p:ph idx="1"/>
          </p:nvPr>
        </p:nvSpPr>
        <p:spPr/>
        <p:txBody>
          <a:bodyPr>
            <a:normAutofit/>
          </a:bodyPr>
          <a:lstStyle/>
          <a:p>
            <a:r>
              <a:rPr lang="en-US" altLang="ko-KR" sz="2400" dirty="0"/>
              <a:t>The model takes itself as the learning target</a:t>
            </a:r>
          </a:p>
          <a:p>
            <a:r>
              <a:rPr lang="en-US" altLang="ko-KR" sz="2400" dirty="0"/>
              <a:t>It means that the object to be learned is moving</a:t>
            </a:r>
          </a:p>
          <a:p>
            <a:endParaRPr lang="en-US" altLang="ko-KR" sz="2400" dirty="0"/>
          </a:p>
          <a:p>
            <a:r>
              <a:rPr lang="en-US" altLang="ko-KR" sz="2400" dirty="0"/>
              <a:t>This is called non-stationary problem, etc.</a:t>
            </a:r>
          </a:p>
          <a:p>
            <a:r>
              <a:rPr lang="en-US" altLang="ko-KR" sz="2400" dirty="0"/>
              <a:t>It creates strong variance, like the mini-batch SGD</a:t>
            </a:r>
          </a:p>
          <a:p>
            <a:r>
              <a:rPr lang="en-US" altLang="ko-KR" sz="2400" dirty="0"/>
              <a:t>We should manage the variance, just as we did with batch normalization for SGD</a:t>
            </a:r>
          </a:p>
          <a:p>
            <a:endParaRPr lang="en-US" altLang="ko-KR" sz="2400" dirty="0"/>
          </a:p>
          <a:p>
            <a:r>
              <a:rPr lang="en-US" altLang="ko-KR" sz="2400" dirty="0"/>
              <a:t>Deep Q-Learning (DQN)</a:t>
            </a:r>
          </a:p>
        </p:txBody>
      </p:sp>
    </p:spTree>
    <p:extLst>
      <p:ext uri="{BB962C8B-B14F-4D97-AF65-F5344CB8AC3E}">
        <p14:creationId xmlns:p14="http://schemas.microsoft.com/office/powerpoint/2010/main" val="1911182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2C555A-E7FF-587F-4156-834E2D4BD1A5}"/>
              </a:ext>
            </a:extLst>
          </p:cNvPr>
          <p:cNvSpPr>
            <a:spLocks noGrp="1"/>
          </p:cNvSpPr>
          <p:nvPr>
            <p:ph type="title"/>
          </p:nvPr>
        </p:nvSpPr>
        <p:spPr/>
        <p:txBody>
          <a:bodyPr/>
          <a:lstStyle/>
          <a:p>
            <a:r>
              <a:rPr lang="en-US" altLang="ko-KR" dirty="0"/>
              <a:t>Deep Reinforcement Learning</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B4539314-C840-E6DB-0A2F-C704B806C476}"/>
                  </a:ext>
                </a:extLst>
              </p:cNvPr>
              <p:cNvSpPr>
                <a:spLocks noGrp="1"/>
              </p:cNvSpPr>
              <p:nvPr>
                <p:ph idx="1"/>
              </p:nvPr>
            </p:nvSpPr>
            <p:spPr/>
            <p:txBody>
              <a:bodyPr>
                <a:normAutofit/>
              </a:bodyPr>
              <a:lstStyle/>
              <a:p>
                <a:r>
                  <a:rPr lang="en-US" altLang="ko-KR" sz="2400" dirty="0"/>
                  <a:t>Let </a:t>
                </a:r>
                <a14:m>
                  <m:oMath xmlns:m="http://schemas.openxmlformats.org/officeDocument/2006/math">
                    <m:r>
                      <a:rPr lang="en-US" altLang="ko-KR" sz="2400" b="0" i="1" smtClean="0">
                        <a:latin typeface="Cambria Math" panose="02040503050406030204" pitchFamily="18" charset="0"/>
                      </a:rPr>
                      <m:t>𝜃</m:t>
                    </m:r>
                  </m:oMath>
                </a14:m>
                <a:r>
                  <a:rPr lang="en-US" altLang="ko-KR" sz="2400" dirty="0"/>
                  <a:t> be the parameter of the model</a:t>
                </a:r>
              </a:p>
              <a:p>
                <a:r>
                  <a:rPr lang="en-US" altLang="ko-KR" sz="2400" dirty="0"/>
                  <a:t>This is now the online/current parameter</a:t>
                </a:r>
              </a:p>
              <a:p>
                <a:endParaRPr lang="en-US" altLang="ko-KR" sz="2400" dirty="0"/>
              </a:p>
              <a:p>
                <a:r>
                  <a:rPr lang="en-US" altLang="ko-KR" sz="2400" dirty="0"/>
                  <a:t>Let </a:t>
                </a:r>
                <a14:m>
                  <m:oMath xmlns:m="http://schemas.openxmlformats.org/officeDocument/2006/math">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𝜃</m:t>
                        </m:r>
                      </m:e>
                      <m:sup>
                        <m:r>
                          <a:rPr lang="en-US" altLang="ko-KR" sz="2400" b="0" i="1" smtClean="0">
                            <a:latin typeface="Cambria Math" panose="02040503050406030204" pitchFamily="18" charset="0"/>
                          </a:rPr>
                          <m:t>−</m:t>
                        </m:r>
                      </m:sup>
                    </m:sSup>
                  </m:oMath>
                </a14:m>
                <a:r>
                  <a:rPr lang="en-US" altLang="ko-KR" sz="2400" dirty="0"/>
                  <a:t> be the parameter of the ‘target model’</a:t>
                </a:r>
              </a:p>
              <a:p>
                <a:r>
                  <a:rPr lang="en-US" altLang="ko-KR" sz="2400" dirty="0"/>
                  <a:t>Then we can change the </a:t>
                </a:r>
                <a14:m>
                  <m:oMath xmlns:m="http://schemas.openxmlformats.org/officeDocument/2006/math">
                    <m:r>
                      <a:rPr lang="en-US" altLang="ko-KR" sz="2400" b="0" i="1" smtClean="0">
                        <a:latin typeface="Cambria Math" panose="02040503050406030204" pitchFamily="18" charset="0"/>
                      </a:rPr>
                      <m:t>𝑄</m:t>
                    </m:r>
                  </m:oMath>
                </a14:m>
                <a:r>
                  <a:rPr lang="en-US" altLang="ko-KR" sz="2400" dirty="0"/>
                  <a:t> learning to:</a:t>
                </a:r>
              </a:p>
              <a:p>
                <a:pPr marL="0" indent="0">
                  <a:buNone/>
                </a:pPr>
                <a14:m>
                  <m:oMathPara xmlns:m="http://schemas.openxmlformats.org/officeDocument/2006/math">
                    <m:oMathParaPr>
                      <m:jc m:val="centerGroup"/>
                    </m:oMathParaPr>
                    <m:oMath xmlns:m="http://schemas.openxmlformats.org/officeDocument/2006/math">
                      <m:r>
                        <a:rPr lang="en-US" altLang="ko-KR" sz="2400" b="0" i="1" smtClean="0">
                          <a:latin typeface="Cambria Math" panose="02040503050406030204" pitchFamily="18" charset="0"/>
                        </a:rPr>
                        <m:t>𝑄</m:t>
                      </m:r>
                      <m:d>
                        <m:dPr>
                          <m:ctrlPr>
                            <a:rPr lang="en-US" altLang="ko-KR" sz="2400" b="0" i="1" smtClean="0">
                              <a:latin typeface="Cambria Math" panose="02040503050406030204" pitchFamily="18" charset="0"/>
                            </a:rPr>
                          </m:ctrlPr>
                        </m:dPr>
                        <m:e>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𝑠</m:t>
                              </m:r>
                            </m:e>
                            <m:sub>
                              <m:r>
                                <a:rPr lang="en-US" altLang="ko-KR" sz="2400" b="0" i="1" smtClean="0">
                                  <a:latin typeface="Cambria Math" panose="02040503050406030204" pitchFamily="18" charset="0"/>
                                </a:rPr>
                                <m:t>𝑡</m:t>
                              </m:r>
                            </m:sub>
                          </m:sSub>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𝑎</m:t>
                              </m:r>
                            </m:e>
                            <m:sub>
                              <m:r>
                                <a:rPr lang="en-US" altLang="ko-KR" sz="2400" b="0" i="1" smtClean="0">
                                  <a:latin typeface="Cambria Math" panose="02040503050406030204" pitchFamily="18" charset="0"/>
                                </a:rPr>
                                <m:t>𝑡</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𝜃</m:t>
                          </m:r>
                        </m:e>
                      </m:d>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𝐸</m:t>
                      </m:r>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𝑅</m:t>
                          </m:r>
                        </m:e>
                        <m:sub>
                          <m:r>
                            <a:rPr lang="en-US" altLang="ko-KR" sz="2400" b="0" i="1" smtClean="0">
                              <a:latin typeface="Cambria Math" panose="02040503050406030204" pitchFamily="18" charset="0"/>
                            </a:rPr>
                            <m:t>𝑡</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𝛾</m:t>
                      </m:r>
                      <m:r>
                        <a:rPr lang="en-US" altLang="ko-KR" sz="2400" b="0" i="1" smtClean="0">
                          <a:latin typeface="Cambria Math" panose="02040503050406030204" pitchFamily="18" charset="0"/>
                        </a:rPr>
                        <m:t>𝑄</m:t>
                      </m:r>
                      <m:r>
                        <a:rPr lang="en-US" altLang="ko-KR" sz="2400" b="0" i="1" smtClean="0">
                          <a:latin typeface="Cambria Math" panose="02040503050406030204" pitchFamily="18" charset="0"/>
                        </a:rPr>
                        <m:t>(</m:t>
                      </m:r>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𝑠</m:t>
                          </m:r>
                        </m:e>
                        <m:sub>
                          <m:r>
                            <a:rPr lang="en-US" altLang="ko-KR" sz="2400" b="0" i="1" smtClean="0">
                              <a:latin typeface="Cambria Math" panose="02040503050406030204" pitchFamily="18" charset="0"/>
                            </a:rPr>
                            <m:t>𝑡</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1</m:t>
                          </m:r>
                        </m:sub>
                      </m:sSub>
                      <m:r>
                        <a:rPr lang="en-US" altLang="ko-KR" sz="2400" b="0" i="1" smtClean="0">
                          <a:latin typeface="Cambria Math" panose="02040503050406030204" pitchFamily="18" charset="0"/>
                        </a:rPr>
                        <m:t>,</m:t>
                      </m:r>
                      <m:sSubSup>
                        <m:sSubSupPr>
                          <m:ctrlPr>
                            <a:rPr lang="en-US" altLang="ko-KR" sz="2400" b="0" i="1" smtClean="0">
                              <a:latin typeface="Cambria Math" panose="02040503050406030204" pitchFamily="18" charset="0"/>
                            </a:rPr>
                          </m:ctrlPr>
                        </m:sSubSupPr>
                        <m:e>
                          <m:r>
                            <a:rPr lang="en-US" altLang="ko-KR" sz="2400" b="0" i="1" smtClean="0">
                              <a:latin typeface="Cambria Math" panose="02040503050406030204" pitchFamily="18" charset="0"/>
                            </a:rPr>
                            <m:t>𝑎</m:t>
                          </m:r>
                        </m:e>
                        <m:sub>
                          <m:r>
                            <a:rPr lang="en-US" altLang="ko-KR" sz="2400" b="0" i="1" smtClean="0">
                              <a:latin typeface="Cambria Math" panose="02040503050406030204" pitchFamily="18" charset="0"/>
                            </a:rPr>
                            <m:t>𝑡</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1</m:t>
                          </m:r>
                        </m:sub>
                        <m:sup>
                          <m:r>
                            <a:rPr lang="en-US" altLang="ko-KR" sz="2400" b="0" i="1" smtClean="0">
                              <a:latin typeface="Cambria Math" panose="02040503050406030204" pitchFamily="18" charset="0"/>
                            </a:rPr>
                            <m:t>∗</m:t>
                          </m:r>
                        </m:sup>
                      </m:sSubSup>
                      <m:r>
                        <a:rPr lang="en-US" altLang="ko-KR" sz="2400" b="0" i="1" smtClean="0">
                          <a:latin typeface="Cambria Math" panose="02040503050406030204" pitchFamily="18" charset="0"/>
                        </a:rPr>
                        <m:t>,</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𝜃</m:t>
                          </m:r>
                        </m:e>
                        <m:sup>
                          <m:r>
                            <a:rPr lang="en-US" altLang="ko-KR" sz="2400" b="0" i="1" smtClean="0">
                              <a:latin typeface="Cambria Math" panose="02040503050406030204" pitchFamily="18" charset="0"/>
                            </a:rPr>
                            <m:t>−</m:t>
                          </m:r>
                        </m:sup>
                      </m:sSup>
                      <m:r>
                        <a:rPr lang="en-US" altLang="ko-KR" sz="2400" b="0" i="1" smtClean="0">
                          <a:latin typeface="Cambria Math" panose="02040503050406030204" pitchFamily="18" charset="0"/>
                        </a:rPr>
                        <m:t>)]</m:t>
                      </m:r>
                    </m:oMath>
                  </m:oMathPara>
                </a14:m>
                <a:endParaRPr lang="en-US" altLang="ko-KR" sz="2400" dirty="0"/>
              </a:p>
              <a:p>
                <a:r>
                  <a:rPr lang="en-US" altLang="ko-KR" sz="2400" dirty="0"/>
                  <a:t>The target model updates like:</a:t>
                </a:r>
              </a:p>
              <a:p>
                <a:pPr marL="0" indent="0">
                  <a:buNone/>
                </a:pPr>
                <a:r>
                  <a:rPr lang="en-US" altLang="ko-KR" sz="2400" b="0" dirty="0"/>
                  <a:t>	</a:t>
                </a:r>
                <a14:m>
                  <m:oMath xmlns:m="http://schemas.openxmlformats.org/officeDocument/2006/math">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𝜃</m:t>
                        </m:r>
                      </m:e>
                      <m:sup>
                        <m:r>
                          <a:rPr lang="en-US" altLang="ko-KR" sz="2400" b="0" i="1" smtClean="0">
                            <a:latin typeface="Cambria Math" panose="02040503050406030204" pitchFamily="18" charset="0"/>
                          </a:rPr>
                          <m:t>−</m:t>
                        </m:r>
                      </m:sup>
                    </m:s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𝜃</m:t>
                    </m:r>
                  </m:oMath>
                </a14:m>
                <a:r>
                  <a:rPr lang="en-US" altLang="ko-KR" sz="2400" dirty="0"/>
                  <a:t> at certain intervals 			(hard update)</a:t>
                </a:r>
              </a:p>
              <a:p>
                <a:pPr marL="0" indent="0">
                  <a:buNone/>
                </a:pPr>
                <a:r>
                  <a:rPr lang="en-US" altLang="ko-KR" sz="2400" b="0" dirty="0"/>
                  <a:t>	</a:t>
                </a:r>
                <a14:m>
                  <m:oMath xmlns:m="http://schemas.openxmlformats.org/officeDocument/2006/math">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𝜃</m:t>
                        </m:r>
                      </m:e>
                      <m:sup>
                        <m:r>
                          <a:rPr lang="en-US" altLang="ko-KR" sz="2400" b="0" i="1" smtClean="0">
                            <a:latin typeface="Cambria Math" panose="02040503050406030204" pitchFamily="18" charset="0"/>
                          </a:rPr>
                          <m:t>−</m:t>
                        </m:r>
                      </m:sup>
                    </m:s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𝜏</m:t>
                    </m:r>
                    <m:sSup>
                      <m:sSupPr>
                        <m:ctrlPr>
                          <a:rPr lang="en-US" altLang="ko-KR" sz="2400" b="0" i="1" smtClean="0">
                            <a:latin typeface="Cambria Math" panose="02040503050406030204" pitchFamily="18" charset="0"/>
                          </a:rPr>
                        </m:ctrlPr>
                      </m:sSupPr>
                      <m:e>
                        <m:r>
                          <a:rPr lang="en-US" altLang="ko-KR" sz="2400" b="0" i="1" smtClean="0">
                            <a:latin typeface="Cambria Math" panose="02040503050406030204" pitchFamily="18" charset="0"/>
                          </a:rPr>
                          <m:t>𝜃</m:t>
                        </m:r>
                      </m:e>
                      <m:sup>
                        <m:r>
                          <a:rPr lang="en-US" altLang="ko-KR" sz="2400" b="0" i="1" smtClean="0">
                            <a:latin typeface="Cambria Math" panose="02040503050406030204" pitchFamily="18" charset="0"/>
                          </a:rPr>
                          <m:t>−</m:t>
                        </m:r>
                      </m:sup>
                    </m:sSup>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1</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𝜏</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𝜃</m:t>
                    </m:r>
                  </m:oMath>
                </a14:m>
                <a:r>
                  <a:rPr lang="en-US" altLang="ko-KR" sz="2400" dirty="0"/>
                  <a:t> at certain intervals 	(soft/momentum update)</a:t>
                </a:r>
              </a:p>
            </p:txBody>
          </p:sp>
        </mc:Choice>
        <mc:Fallback>
          <p:sp>
            <p:nvSpPr>
              <p:cNvPr id="3" name="내용 개체 틀 2">
                <a:extLst>
                  <a:ext uri="{FF2B5EF4-FFF2-40B4-BE49-F238E27FC236}">
                    <a16:creationId xmlns:a16="http://schemas.microsoft.com/office/drawing/2014/main" id="{B4539314-C840-E6DB-0A2F-C704B806C476}"/>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617630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2C555A-E7FF-587F-4156-834E2D4BD1A5}"/>
              </a:ext>
            </a:extLst>
          </p:cNvPr>
          <p:cNvSpPr>
            <a:spLocks noGrp="1"/>
          </p:cNvSpPr>
          <p:nvPr>
            <p:ph type="title"/>
          </p:nvPr>
        </p:nvSpPr>
        <p:spPr/>
        <p:txBody>
          <a:bodyPr/>
          <a:lstStyle/>
          <a:p>
            <a:r>
              <a:rPr lang="en-US" altLang="ko-KR" dirty="0"/>
              <a:t>Contrastive Learning</a:t>
            </a:r>
            <a:endParaRPr lang="ko-KR" altLang="en-US" dirty="0"/>
          </a:p>
        </p:txBody>
      </p:sp>
      <p:sp>
        <p:nvSpPr>
          <p:cNvPr id="3" name="내용 개체 틀 2">
            <a:extLst>
              <a:ext uri="{FF2B5EF4-FFF2-40B4-BE49-F238E27FC236}">
                <a16:creationId xmlns:a16="http://schemas.microsoft.com/office/drawing/2014/main" id="{B4539314-C840-E6DB-0A2F-C704B806C476}"/>
              </a:ext>
            </a:extLst>
          </p:cNvPr>
          <p:cNvSpPr>
            <a:spLocks noGrp="1"/>
          </p:cNvSpPr>
          <p:nvPr>
            <p:ph idx="1"/>
          </p:nvPr>
        </p:nvSpPr>
        <p:spPr/>
        <p:txBody>
          <a:bodyPr>
            <a:normAutofit/>
          </a:bodyPr>
          <a:lstStyle/>
          <a:p>
            <a:r>
              <a:rPr lang="en-US" altLang="ko-KR" sz="2400" dirty="0"/>
              <a:t>Momentum Contrast (</a:t>
            </a:r>
            <a:r>
              <a:rPr lang="en-US" altLang="ko-KR" sz="2400" dirty="0" err="1"/>
              <a:t>MoCo</a:t>
            </a:r>
            <a:r>
              <a:rPr lang="en-US" altLang="ko-KR" sz="2400" dirty="0"/>
              <a:t>)</a:t>
            </a:r>
          </a:p>
          <a:p>
            <a:r>
              <a:rPr lang="en-US" altLang="ko-KR" sz="2400" dirty="0"/>
              <a:t>Bootstrap Your Own Latent (BYOL)</a:t>
            </a:r>
          </a:p>
          <a:p>
            <a:r>
              <a:rPr lang="en-US" altLang="ko-KR" sz="2400" dirty="0"/>
              <a:t>Consistency Model</a:t>
            </a:r>
          </a:p>
        </p:txBody>
      </p:sp>
      <p:pic>
        <p:nvPicPr>
          <p:cNvPr id="5" name="그림 4">
            <a:extLst>
              <a:ext uri="{FF2B5EF4-FFF2-40B4-BE49-F238E27FC236}">
                <a16:creationId xmlns:a16="http://schemas.microsoft.com/office/drawing/2014/main" id="{FC3AE127-56C0-9A93-7A32-DA2B2422DA94}"/>
              </a:ext>
            </a:extLst>
          </p:cNvPr>
          <p:cNvPicPr>
            <a:picLocks noChangeAspect="1"/>
          </p:cNvPicPr>
          <p:nvPr/>
        </p:nvPicPr>
        <p:blipFill>
          <a:blip r:embed="rId2"/>
          <a:stretch>
            <a:fillRect/>
          </a:stretch>
        </p:blipFill>
        <p:spPr>
          <a:xfrm>
            <a:off x="1554538" y="3387012"/>
            <a:ext cx="4065213" cy="2882900"/>
          </a:xfrm>
          <a:prstGeom prst="rect">
            <a:avLst/>
          </a:prstGeom>
        </p:spPr>
      </p:pic>
      <p:pic>
        <p:nvPicPr>
          <p:cNvPr id="11" name="그림 10">
            <a:extLst>
              <a:ext uri="{FF2B5EF4-FFF2-40B4-BE49-F238E27FC236}">
                <a16:creationId xmlns:a16="http://schemas.microsoft.com/office/drawing/2014/main" id="{6446E2E7-0550-3E19-9978-4200DC8AE61D}"/>
              </a:ext>
            </a:extLst>
          </p:cNvPr>
          <p:cNvPicPr>
            <a:picLocks noChangeAspect="1"/>
          </p:cNvPicPr>
          <p:nvPr/>
        </p:nvPicPr>
        <p:blipFill>
          <a:blip r:embed="rId3"/>
          <a:stretch>
            <a:fillRect/>
          </a:stretch>
        </p:blipFill>
        <p:spPr>
          <a:xfrm>
            <a:off x="6152452" y="3160016"/>
            <a:ext cx="5201348" cy="3016947"/>
          </a:xfrm>
          <a:prstGeom prst="rect">
            <a:avLst/>
          </a:prstGeom>
        </p:spPr>
      </p:pic>
    </p:spTree>
    <p:extLst>
      <p:ext uri="{BB962C8B-B14F-4D97-AF65-F5344CB8AC3E}">
        <p14:creationId xmlns:p14="http://schemas.microsoft.com/office/powerpoint/2010/main" val="2373525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2C555A-E7FF-587F-4156-834E2D4BD1A5}"/>
              </a:ext>
            </a:extLst>
          </p:cNvPr>
          <p:cNvSpPr>
            <a:spLocks noGrp="1"/>
          </p:cNvSpPr>
          <p:nvPr>
            <p:ph type="title"/>
          </p:nvPr>
        </p:nvSpPr>
        <p:spPr/>
        <p:txBody>
          <a:bodyPr/>
          <a:lstStyle/>
          <a:p>
            <a:r>
              <a:rPr lang="en-US" altLang="ko-KR" dirty="0"/>
              <a:t>Contrastive Learning</a:t>
            </a:r>
            <a:endParaRPr lang="ko-KR" altLang="en-US" dirty="0"/>
          </a:p>
        </p:txBody>
      </p:sp>
      <p:pic>
        <p:nvPicPr>
          <p:cNvPr id="9" name="그림 8">
            <a:extLst>
              <a:ext uri="{FF2B5EF4-FFF2-40B4-BE49-F238E27FC236}">
                <a16:creationId xmlns:a16="http://schemas.microsoft.com/office/drawing/2014/main" id="{33C70A70-C9E5-FC8E-F937-41D03479D90A}"/>
              </a:ext>
            </a:extLst>
          </p:cNvPr>
          <p:cNvPicPr>
            <a:picLocks noChangeAspect="1"/>
          </p:cNvPicPr>
          <p:nvPr/>
        </p:nvPicPr>
        <p:blipFill>
          <a:blip r:embed="rId2"/>
          <a:stretch>
            <a:fillRect/>
          </a:stretch>
        </p:blipFill>
        <p:spPr>
          <a:xfrm>
            <a:off x="5609121" y="2230120"/>
            <a:ext cx="6068272" cy="4077269"/>
          </a:xfrm>
          <a:prstGeom prst="rect">
            <a:avLst/>
          </a:prstGeom>
        </p:spPr>
      </p:pic>
      <p:pic>
        <p:nvPicPr>
          <p:cNvPr id="8" name="그림 7">
            <a:extLst>
              <a:ext uri="{FF2B5EF4-FFF2-40B4-BE49-F238E27FC236}">
                <a16:creationId xmlns:a16="http://schemas.microsoft.com/office/drawing/2014/main" id="{DED8945F-6BC9-7BD3-BF47-1AD0223F0142}"/>
              </a:ext>
            </a:extLst>
          </p:cNvPr>
          <p:cNvPicPr>
            <a:picLocks noChangeAspect="1"/>
          </p:cNvPicPr>
          <p:nvPr/>
        </p:nvPicPr>
        <p:blipFill>
          <a:blip r:embed="rId3"/>
          <a:stretch>
            <a:fillRect/>
          </a:stretch>
        </p:blipFill>
        <p:spPr>
          <a:xfrm>
            <a:off x="838200" y="2701730"/>
            <a:ext cx="4471124" cy="3390900"/>
          </a:xfrm>
          <a:prstGeom prst="rect">
            <a:avLst/>
          </a:prstGeom>
        </p:spPr>
      </p:pic>
    </p:spTree>
    <p:extLst>
      <p:ext uri="{BB962C8B-B14F-4D97-AF65-F5344CB8AC3E}">
        <p14:creationId xmlns:p14="http://schemas.microsoft.com/office/powerpoint/2010/main" val="2475815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02C555A-E7FF-587F-4156-834E2D4BD1A5}"/>
              </a:ext>
            </a:extLst>
          </p:cNvPr>
          <p:cNvSpPr>
            <a:spLocks noGrp="1"/>
          </p:cNvSpPr>
          <p:nvPr>
            <p:ph type="title"/>
          </p:nvPr>
        </p:nvSpPr>
        <p:spPr/>
        <p:txBody>
          <a:bodyPr/>
          <a:lstStyle/>
          <a:p>
            <a:r>
              <a:rPr lang="en-US" altLang="ko-KR" dirty="0"/>
              <a:t>Actor Critic</a:t>
            </a:r>
            <a:endParaRPr lang="ko-KR" altLang="en-US" dirty="0"/>
          </a:p>
        </p:txBody>
      </p:sp>
      <mc:AlternateContent xmlns:mc="http://schemas.openxmlformats.org/markup-compatibility/2006">
        <mc:Choice xmlns:a14="http://schemas.microsoft.com/office/drawing/2010/main" Requires="a14">
          <p:sp>
            <p:nvSpPr>
              <p:cNvPr id="3" name="내용 개체 틀 2">
                <a:extLst>
                  <a:ext uri="{FF2B5EF4-FFF2-40B4-BE49-F238E27FC236}">
                    <a16:creationId xmlns:a16="http://schemas.microsoft.com/office/drawing/2014/main" id="{B4539314-C840-E6DB-0A2F-C704B806C476}"/>
                  </a:ext>
                </a:extLst>
              </p:cNvPr>
              <p:cNvSpPr>
                <a:spLocks noGrp="1"/>
              </p:cNvSpPr>
              <p:nvPr>
                <p:ph idx="1"/>
              </p:nvPr>
            </p:nvSpPr>
            <p:spPr/>
            <p:txBody>
              <a:bodyPr>
                <a:normAutofit/>
              </a:bodyPr>
              <a:lstStyle/>
              <a:p>
                <a:r>
                  <a:rPr lang="en-US" altLang="ko-KR" sz="2400" dirty="0"/>
                  <a:t>Actor </a:t>
                </a:r>
                <a14:m>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𝜋</m:t>
                        </m:r>
                      </m:e>
                      <m:sub>
                        <m:r>
                          <a:rPr lang="en-US" altLang="ko-KR" sz="2400" b="0" i="1" smtClean="0">
                            <a:latin typeface="Cambria Math" panose="02040503050406030204" pitchFamily="18" charset="0"/>
                          </a:rPr>
                          <m:t>𝜃</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oMath>
                </a14:m>
                <a:r>
                  <a:rPr lang="en-US" altLang="ko-KR" sz="2400" dirty="0"/>
                  <a:t> directed by Critic </a:t>
                </a:r>
                <a14:m>
                  <m:oMath xmlns:m="http://schemas.openxmlformats.org/officeDocument/2006/math">
                    <m:sSub>
                      <m:sSubPr>
                        <m:ctrlPr>
                          <a:rPr lang="en-US" altLang="ko-KR" sz="2400" b="0" i="1" smtClean="0">
                            <a:latin typeface="Cambria Math" panose="02040503050406030204" pitchFamily="18" charset="0"/>
                          </a:rPr>
                        </m:ctrlPr>
                      </m:sSubPr>
                      <m:e>
                        <m:r>
                          <a:rPr lang="en-US" altLang="ko-KR" sz="2400" b="0" i="1" smtClean="0">
                            <a:latin typeface="Cambria Math" panose="02040503050406030204" pitchFamily="18" charset="0"/>
                          </a:rPr>
                          <m:t>𝑄</m:t>
                        </m:r>
                      </m:e>
                      <m:sub>
                        <m:r>
                          <a:rPr lang="en-US" altLang="ko-KR" sz="2400" b="0" i="1" smtClean="0">
                            <a:latin typeface="Cambria Math" panose="02040503050406030204" pitchFamily="18" charset="0"/>
                          </a:rPr>
                          <m:t>𝜙</m:t>
                        </m:r>
                      </m:sub>
                    </m:sSub>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𝑠</m:t>
                    </m:r>
                    <m:r>
                      <a:rPr lang="en-US" altLang="ko-KR" sz="2400" b="0" i="1" smtClean="0">
                        <a:latin typeface="Cambria Math" panose="02040503050406030204" pitchFamily="18" charset="0"/>
                      </a:rPr>
                      <m:t>,</m:t>
                    </m:r>
                    <m:r>
                      <a:rPr lang="en-US" altLang="ko-KR" sz="2400" b="0" i="1" smtClean="0">
                        <a:latin typeface="Cambria Math" panose="02040503050406030204" pitchFamily="18" charset="0"/>
                      </a:rPr>
                      <m:t>𝑎</m:t>
                    </m:r>
                    <m:r>
                      <a:rPr lang="en-US" altLang="ko-KR" sz="2400" b="0" i="1" smtClean="0">
                        <a:latin typeface="Cambria Math" panose="02040503050406030204" pitchFamily="18" charset="0"/>
                      </a:rPr>
                      <m:t>)≈</m:t>
                    </m:r>
                    <m:sSup>
                      <m:sSupPr>
                        <m:ctrlPr>
                          <a:rPr lang="en-US" altLang="ko-KR" sz="2400" b="0" i="1" smtClean="0">
                            <a:latin typeface="Cambria Math" panose="02040503050406030204" pitchFamily="18" charset="0"/>
                            <a:ea typeface="Cambria Math" panose="02040503050406030204" pitchFamily="18" charset="0"/>
                          </a:rPr>
                        </m:ctrlPr>
                      </m:sSupPr>
                      <m:e>
                        <m:r>
                          <a:rPr lang="en-US" altLang="ko-KR" sz="2400" b="0" i="1" smtClean="0">
                            <a:latin typeface="Cambria Math" panose="02040503050406030204" pitchFamily="18" charset="0"/>
                            <a:ea typeface="Cambria Math" panose="02040503050406030204" pitchFamily="18" charset="0"/>
                          </a:rPr>
                          <m:t>𝑄</m:t>
                        </m:r>
                      </m:e>
                      <m:sup>
                        <m:sSub>
                          <m:sSubPr>
                            <m:ctrlPr>
                              <a:rPr lang="en-US" altLang="ko-KR" sz="2400" b="0" i="1" smtClean="0">
                                <a:latin typeface="Cambria Math" panose="02040503050406030204" pitchFamily="18" charset="0"/>
                                <a:ea typeface="Cambria Math" panose="02040503050406030204" pitchFamily="18" charset="0"/>
                              </a:rPr>
                            </m:ctrlPr>
                          </m:sSubPr>
                          <m:e>
                            <m:r>
                              <a:rPr lang="en-US" altLang="ko-KR" sz="2400" b="0" i="1" smtClean="0">
                                <a:latin typeface="Cambria Math" panose="02040503050406030204" pitchFamily="18" charset="0"/>
                                <a:ea typeface="Cambria Math" panose="02040503050406030204" pitchFamily="18" charset="0"/>
                              </a:rPr>
                              <m:t>𝜋</m:t>
                            </m:r>
                          </m:e>
                          <m:sub>
                            <m:r>
                              <a:rPr lang="en-US" altLang="ko-KR" sz="2400" b="0" i="1" smtClean="0">
                                <a:latin typeface="Cambria Math" panose="02040503050406030204" pitchFamily="18" charset="0"/>
                                <a:ea typeface="Cambria Math" panose="02040503050406030204" pitchFamily="18" charset="0"/>
                              </a:rPr>
                              <m:t>𝜃</m:t>
                            </m:r>
                          </m:sub>
                        </m:sSub>
                      </m:sup>
                    </m:sSup>
                    <m:r>
                      <a:rPr lang="en-US" altLang="ko-KR" sz="2400" b="0" i="1" smtClean="0">
                        <a:latin typeface="Cambria Math" panose="02040503050406030204" pitchFamily="18" charset="0"/>
                        <a:ea typeface="Cambria Math" panose="02040503050406030204" pitchFamily="18" charset="0"/>
                      </a:rPr>
                      <m:t>(</m:t>
                    </m:r>
                    <m:r>
                      <a:rPr lang="en-US" altLang="ko-KR" sz="2400" b="0" i="1" smtClean="0">
                        <a:latin typeface="Cambria Math" panose="02040503050406030204" pitchFamily="18" charset="0"/>
                        <a:ea typeface="Cambria Math" panose="02040503050406030204" pitchFamily="18" charset="0"/>
                      </a:rPr>
                      <m:t>𝑠</m:t>
                    </m:r>
                    <m:r>
                      <a:rPr lang="en-US" altLang="ko-KR" sz="2400" b="0" i="1" smtClean="0">
                        <a:latin typeface="Cambria Math" panose="02040503050406030204" pitchFamily="18" charset="0"/>
                        <a:ea typeface="Cambria Math" panose="02040503050406030204" pitchFamily="18" charset="0"/>
                      </a:rPr>
                      <m:t>,</m:t>
                    </m:r>
                    <m:r>
                      <a:rPr lang="en-US" altLang="ko-KR" sz="2400" b="0" i="1" smtClean="0">
                        <a:latin typeface="Cambria Math" panose="02040503050406030204" pitchFamily="18" charset="0"/>
                        <a:ea typeface="Cambria Math" panose="02040503050406030204" pitchFamily="18" charset="0"/>
                      </a:rPr>
                      <m:t>𝑎</m:t>
                    </m:r>
                    <m:r>
                      <a:rPr lang="en-US" altLang="ko-KR" sz="2400" b="0" i="1" smtClean="0">
                        <a:latin typeface="Cambria Math" panose="02040503050406030204" pitchFamily="18" charset="0"/>
                        <a:ea typeface="Cambria Math" panose="02040503050406030204" pitchFamily="18" charset="0"/>
                      </a:rPr>
                      <m:t>)</m:t>
                    </m:r>
                  </m:oMath>
                </a14:m>
                <a:endParaRPr lang="en-US" altLang="ko-KR" sz="2400" dirty="0"/>
              </a:p>
              <a:p>
                <a:r>
                  <a:rPr lang="en-US" altLang="ko-KR" sz="2400" dirty="0"/>
                  <a:t>Actor who decides actions and Critic who judges values learn from each other</a:t>
                </a:r>
              </a:p>
              <a:p>
                <a:r>
                  <a:rPr lang="en-US" altLang="ko-KR" sz="2400" dirty="0"/>
                  <a:t>The variance will increase here again!</a:t>
                </a:r>
              </a:p>
              <a:p>
                <a:endParaRPr lang="en-US" altLang="ko-KR" sz="2400" dirty="0"/>
              </a:p>
              <a:p>
                <a:r>
                  <a:rPr lang="en-US" altLang="ko-KR" sz="2400" dirty="0"/>
                  <a:t>There are numerous studies to solve this…</a:t>
                </a:r>
              </a:p>
              <a:p>
                <a:r>
                  <a:rPr lang="en-US" altLang="ko-KR" sz="2400" dirty="0"/>
                  <a:t>Twin Delayed Deep Deterministic Policy Gradient (TD3)</a:t>
                </a:r>
              </a:p>
            </p:txBody>
          </p:sp>
        </mc:Choice>
        <mc:Fallback>
          <p:sp>
            <p:nvSpPr>
              <p:cNvPr id="3" name="내용 개체 틀 2">
                <a:extLst>
                  <a:ext uri="{FF2B5EF4-FFF2-40B4-BE49-F238E27FC236}">
                    <a16:creationId xmlns:a16="http://schemas.microsoft.com/office/drawing/2014/main" id="{B4539314-C840-E6DB-0A2F-C704B806C476}"/>
                  </a:ext>
                </a:extLst>
              </p:cNvPr>
              <p:cNvSpPr>
                <a:spLocks noGrp="1" noRot="1" noChangeAspect="1" noMove="1" noResize="1" noEditPoints="1" noAdjustHandles="1" noChangeArrowheads="1" noChangeShapeType="1" noTextEdit="1"/>
              </p:cNvSpPr>
              <p:nvPr>
                <p:ph idx="1"/>
              </p:nvPr>
            </p:nvSpPr>
            <p:spPr>
              <a:blipFill>
                <a:blip r:embed="rId2"/>
                <a:stretch>
                  <a:fillRect l="-812" t="-182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98462501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6212</TotalTime>
  <Words>633</Words>
  <Application>Microsoft Office PowerPoint</Application>
  <PresentationFormat>와이드스크린</PresentationFormat>
  <Paragraphs>78</Paragraphs>
  <Slides>15</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15</vt:i4>
      </vt:variant>
    </vt:vector>
  </HeadingPairs>
  <TitlesOfParts>
    <vt:vector size="20" baseType="lpstr">
      <vt:lpstr>맑은 고딕</vt:lpstr>
      <vt:lpstr>Arial</vt:lpstr>
      <vt:lpstr>Cambria Math</vt:lpstr>
      <vt:lpstr>Times New Roman</vt:lpstr>
      <vt:lpstr>Office 테마</vt:lpstr>
      <vt:lpstr>Ideas From Deep Reinforcement Learning</vt:lpstr>
      <vt:lpstr>Deep Reinforcement Learning</vt:lpstr>
      <vt:lpstr>Deep Reinforcement Learning</vt:lpstr>
      <vt:lpstr>Deep Reinforcement Learning</vt:lpstr>
      <vt:lpstr>Deep Reinforcement Learning</vt:lpstr>
      <vt:lpstr>Deep Reinforcement Learning</vt:lpstr>
      <vt:lpstr>Contrastive Learning</vt:lpstr>
      <vt:lpstr>Contrastive Learning</vt:lpstr>
      <vt:lpstr>Actor Critic</vt:lpstr>
      <vt:lpstr>Actor Critic</vt:lpstr>
      <vt:lpstr>Training Dynamics</vt:lpstr>
      <vt:lpstr>Training Dynamics</vt:lpstr>
      <vt:lpstr>Training Dynamics</vt:lpstr>
      <vt:lpstr>Actor Critic</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Diffusion Model &amp; Determining Trained</dc:title>
  <dc:creator>김 승환</dc:creator>
  <cp:lastModifiedBy>김 승환</cp:lastModifiedBy>
  <cp:revision>199</cp:revision>
  <dcterms:created xsi:type="dcterms:W3CDTF">2023-01-19T17:39:48Z</dcterms:created>
  <dcterms:modified xsi:type="dcterms:W3CDTF">2023-07-14T00:49:48Z</dcterms:modified>
</cp:coreProperties>
</file>