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331" r:id="rId4"/>
    <p:sldId id="332" r:id="rId5"/>
    <p:sldId id="333" r:id="rId6"/>
    <p:sldId id="334" r:id="rId7"/>
    <p:sldId id="336" r:id="rId8"/>
    <p:sldId id="337" r:id="rId9"/>
    <p:sldId id="338" r:id="rId10"/>
    <p:sldId id="339" r:id="rId11"/>
    <p:sldId id="335" r:id="rId12"/>
    <p:sldId id="340" r:id="rId13"/>
    <p:sldId id="341" r:id="rId14"/>
    <p:sldId id="342" r:id="rId15"/>
    <p:sldId id="343" r:id="rId16"/>
    <p:sldId id="344" r:id="rId17"/>
    <p:sldId id="346" r:id="rId18"/>
    <p:sldId id="345" r:id="rId19"/>
    <p:sldId id="347" r:id="rId20"/>
    <p:sldId id="348" r:id="rId21"/>
    <p:sldId id="350" r:id="rId22"/>
    <p:sldId id="349" r:id="rId23"/>
    <p:sldId id="351" r:id="rId24"/>
    <p:sldId id="352" r:id="rId25"/>
    <p:sldId id="354" r:id="rId26"/>
    <p:sldId id="29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0T01:07:18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843D9-BBE1-666A-684E-95A5B3239BE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ea typeface="210 굴림OTF 070" panose="0202050302010102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Hello World!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862590-7793-E4DC-9848-D70C57902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DB5594-B36F-550C-87AA-872D160B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ADF123-83AF-B827-F60D-F07C3431D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FD8016-B96A-EA99-8CA4-2F07CB35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24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5BE68-DACB-517B-3599-DEA08575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A12748-1AFA-BCD3-2832-DBC0E015E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7B65E9-6AA9-EA17-BAA6-E2879984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807831-DE17-1D7C-798E-71E628A6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DE0FA4-F72C-A75A-3309-34C725BD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60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93F05D-9D7F-0113-A82F-B9933690AF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F68516-4C05-0C13-7E89-B7818AA4F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97CB8-660C-2EC4-45A1-F733832E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D62C1-191F-FBBB-783F-30323705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3CC41C-E7FB-5CD5-F05E-F9A0123B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13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41846-A3C4-66BE-C19B-426B1493C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ea typeface="210 굴림OTF 070" panose="0202050302010102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 err="1"/>
              <a:t>Titl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C5572-D860-474C-3FA5-5E30E8F39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FDAD4A-25E5-4A46-10C7-7DC6F9AF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01BD3-8305-43B3-9923-257FBF17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44BB-CE6C-823A-1547-82331277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83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01690-CD05-4B40-37BD-737F6C4BE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424CA2-E3AC-3DB7-5EA0-BCCFBFD70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75187-6338-EB7F-84C2-A8DFDBA5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F116DC-C2D2-17FD-0670-4018A045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8D9505-77F3-973A-4A77-407A7D10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223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71688-7777-D341-8BE2-B080030C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56C86A-D334-9460-D672-B469FF474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EF012F-B037-6BC0-DCEC-41C4F997C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074B44-9A1F-1A00-7071-B7A0D8F93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AD2EE9-C27C-2D74-C73E-A37EEB3C0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C3845-FA21-6B62-D010-5AFE32EA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95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A7400-0404-7A85-2E7E-032869E17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A737AF-1D5B-C0D9-87FA-4C1B726F8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BA33EE-9A1D-AB71-3288-76B57DFA9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53D09D-7D5A-ABE8-DE38-113722A78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84B54F-E9B1-D2C4-EC9A-A7DC1D458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08A019-7B32-D688-0429-54BDB5A9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1D7954-2837-A14F-9B6C-076BD5F2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B908F5-F72E-9604-D306-DD32A0420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8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B1B86-EBE2-0F57-090C-C31ACA793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7053E8-F883-E4FE-AE74-EAD091EE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C7B020-F6E2-6C53-D638-67BAA47B2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964D6A-08B3-7E5C-D2B6-F9A83DBD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14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9B6784-24C4-FD43-CC24-A65B3BF3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28DAE8-9990-66D8-F5E0-00F83A6E4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C4574D-AE4B-6ACA-30E6-5BEF9C38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47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096AC-8778-2324-A216-02EA2B766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06749C-BFA7-E361-D0A8-12DF99A35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BFB7CF-8E79-4D8C-1C94-05BCE7C60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CCADF7-23A1-E5F4-CC89-52E73F54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E85F17-A3BF-7343-5350-697CE9FB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7DA9AE-1B19-89FA-ADAD-7F7E345E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76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D8925-5F77-79D9-978F-933303C4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5858C2-0CBE-DB93-826B-B8F0A60A0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916A2-7F4C-4213-A59D-9A6AC9D24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77B87D-17FA-2955-5560-AF994A73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B5E172-8C53-896B-03D0-18189115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5A806D-5830-CB0B-19AE-8BC7CE3A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94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68E3F1-AC57-A1DB-19D3-B33ADE935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BD850F-97E2-EFEC-FA26-4E7BB682D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08438-D9C2-83FB-7F99-A83A8D6C8D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C195A-05C2-4574-9B7F-0324A4B1A207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37D593-7453-216C-9AD2-F38172F88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A6965-E14F-BC2D-ED1F-9D4D0E79E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39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1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09AF5AA7-7F5B-24D7-B71F-FC5EB4379F2B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b="1" dirty="0"/>
                  <a:t>Decoupling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altLang="ko-KR" b="1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ko-KR" altLang="en-US" b="1" dirty="0"/>
                  <a:t> </a:t>
                </a:r>
                <a:r>
                  <a:rPr lang="en-US" altLang="ko-KR" b="1" dirty="0"/>
                  <a:t>in the Gaussian VAE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09AF5AA7-7F5B-24D7-B71F-FC5EB4379F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r="-1000" b="-173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부제목 2">
            <a:extLst>
              <a:ext uri="{FF2B5EF4-FFF2-40B4-BE49-F238E27FC236}">
                <a16:creationId xmlns:a16="http://schemas.microsoft.com/office/drawing/2014/main" id="{F97C7B6F-3686-B164-88FE-C376C79BC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Presenter: Kim Seung Hwan (overnap@khu.ac.kr)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7208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Mean?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39314-C840-E6DB-0A2F-C704B806C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Is it okay to consider only the mean (of the encoder and decoder?)</a:t>
            </a:r>
          </a:p>
          <a:p>
            <a:r>
              <a:rPr lang="en-US" altLang="ko-KR" sz="2400" dirty="0"/>
              <a:t>Dai, Bin, and David Wipf. "Diagnosing and Enhancing VAE Models." International Conference on Learning Representations. 2018.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5FC9A6-9BC3-B296-6C17-91AE195EF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862" y="3370815"/>
            <a:ext cx="8535591" cy="5525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F01CFD4-FE69-14C5-7F3C-0D8BBC04E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550" y="4773678"/>
            <a:ext cx="8415323" cy="555660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45565F3-D3F7-42EA-EC4A-39271AAC0515}"/>
              </a:ext>
            </a:extLst>
          </p:cNvPr>
          <p:cNvCxnSpPr>
            <a:cxnSpLocks/>
          </p:cNvCxnSpPr>
          <p:nvPr/>
        </p:nvCxnSpPr>
        <p:spPr>
          <a:xfrm flipV="1">
            <a:off x="7824572" y="3857017"/>
            <a:ext cx="289249" cy="2478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2E54700-3D4C-A94C-17CF-CE223DA16674}"/>
                  </a:ext>
                </a:extLst>
              </p:cNvPr>
              <p:cNvSpPr txBox="1"/>
              <p:nvPr/>
            </p:nvSpPr>
            <p:spPr>
              <a:xfrm>
                <a:off x="4493546" y="4058279"/>
                <a:ext cx="6183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Estimated low-noise latent dimensions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Informative dimension</a:t>
                </a:r>
                <a:endParaRPr lang="ko-KR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2E54700-3D4C-A94C-17CF-CE223DA16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546" y="4058279"/>
                <a:ext cx="6183679" cy="369332"/>
              </a:xfrm>
              <a:prstGeom prst="rect">
                <a:avLst/>
              </a:prstGeom>
              <a:blipFill>
                <a:blip r:embed="rId4"/>
                <a:stretch>
                  <a:fillRect l="-197" t="-10000" r="-99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그림 21">
            <a:extLst>
              <a:ext uri="{FF2B5EF4-FFF2-40B4-BE49-F238E27FC236}">
                <a16:creationId xmlns:a16="http://schemas.microsoft.com/office/drawing/2014/main" id="{16B13BEF-6A18-19E1-C8FC-0C5D940D47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8602" y="5528380"/>
            <a:ext cx="8220271" cy="964495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5B13E893-4A5C-55F4-FA17-82DC3FCEEEBB}"/>
              </a:ext>
            </a:extLst>
          </p:cNvPr>
          <p:cNvSpPr/>
          <p:nvPr/>
        </p:nvSpPr>
        <p:spPr>
          <a:xfrm>
            <a:off x="5931344" y="5055530"/>
            <a:ext cx="4745881" cy="198124"/>
          </a:xfrm>
          <a:custGeom>
            <a:avLst/>
            <a:gdLst>
              <a:gd name="connsiteX0" fmla="*/ 0 w 4745881"/>
              <a:gd name="connsiteY0" fmla="*/ 0 h 198124"/>
              <a:gd name="connsiteX1" fmla="*/ 677983 w 4745881"/>
              <a:gd name="connsiteY1" fmla="*/ 0 h 198124"/>
              <a:gd name="connsiteX2" fmla="*/ 1403425 w 4745881"/>
              <a:gd name="connsiteY2" fmla="*/ 0 h 198124"/>
              <a:gd name="connsiteX3" fmla="*/ 1939031 w 4745881"/>
              <a:gd name="connsiteY3" fmla="*/ 0 h 198124"/>
              <a:gd name="connsiteX4" fmla="*/ 2569556 w 4745881"/>
              <a:gd name="connsiteY4" fmla="*/ 0 h 198124"/>
              <a:gd name="connsiteX5" fmla="*/ 3200080 w 4745881"/>
              <a:gd name="connsiteY5" fmla="*/ 0 h 198124"/>
              <a:gd name="connsiteX6" fmla="*/ 3925522 w 4745881"/>
              <a:gd name="connsiteY6" fmla="*/ 0 h 198124"/>
              <a:gd name="connsiteX7" fmla="*/ 4745881 w 4745881"/>
              <a:gd name="connsiteY7" fmla="*/ 0 h 198124"/>
              <a:gd name="connsiteX8" fmla="*/ 4745881 w 4745881"/>
              <a:gd name="connsiteY8" fmla="*/ 198124 h 198124"/>
              <a:gd name="connsiteX9" fmla="*/ 3972980 w 4745881"/>
              <a:gd name="connsiteY9" fmla="*/ 198124 h 198124"/>
              <a:gd name="connsiteX10" fmla="*/ 3247539 w 4745881"/>
              <a:gd name="connsiteY10" fmla="*/ 198124 h 198124"/>
              <a:gd name="connsiteX11" fmla="*/ 2522097 w 4745881"/>
              <a:gd name="connsiteY11" fmla="*/ 198124 h 198124"/>
              <a:gd name="connsiteX12" fmla="*/ 1891573 w 4745881"/>
              <a:gd name="connsiteY12" fmla="*/ 198124 h 198124"/>
              <a:gd name="connsiteX13" fmla="*/ 1118672 w 4745881"/>
              <a:gd name="connsiteY13" fmla="*/ 198124 h 198124"/>
              <a:gd name="connsiteX14" fmla="*/ 0 w 4745881"/>
              <a:gd name="connsiteY14" fmla="*/ 198124 h 198124"/>
              <a:gd name="connsiteX15" fmla="*/ 0 w 4745881"/>
              <a:gd name="connsiteY15" fmla="*/ 0 h 198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45881" h="198124" fill="none" extrusionOk="0">
                <a:moveTo>
                  <a:pt x="0" y="0"/>
                </a:moveTo>
                <a:cubicBezTo>
                  <a:pt x="287940" y="5912"/>
                  <a:pt x="371788" y="13409"/>
                  <a:pt x="677983" y="0"/>
                </a:cubicBezTo>
                <a:cubicBezTo>
                  <a:pt x="984178" y="-13409"/>
                  <a:pt x="1052389" y="-3936"/>
                  <a:pt x="1403425" y="0"/>
                </a:cubicBezTo>
                <a:cubicBezTo>
                  <a:pt x="1754461" y="3936"/>
                  <a:pt x="1682177" y="12012"/>
                  <a:pt x="1939031" y="0"/>
                </a:cubicBezTo>
                <a:cubicBezTo>
                  <a:pt x="2195885" y="-12012"/>
                  <a:pt x="2336858" y="-951"/>
                  <a:pt x="2569556" y="0"/>
                </a:cubicBezTo>
                <a:cubicBezTo>
                  <a:pt x="2802254" y="951"/>
                  <a:pt x="3033362" y="-21835"/>
                  <a:pt x="3200080" y="0"/>
                </a:cubicBezTo>
                <a:cubicBezTo>
                  <a:pt x="3366798" y="21835"/>
                  <a:pt x="3778984" y="-25504"/>
                  <a:pt x="3925522" y="0"/>
                </a:cubicBezTo>
                <a:cubicBezTo>
                  <a:pt x="4072060" y="25504"/>
                  <a:pt x="4474545" y="-25699"/>
                  <a:pt x="4745881" y="0"/>
                </a:cubicBezTo>
                <a:cubicBezTo>
                  <a:pt x="4746103" y="77870"/>
                  <a:pt x="4745150" y="149909"/>
                  <a:pt x="4745881" y="198124"/>
                </a:cubicBezTo>
                <a:cubicBezTo>
                  <a:pt x="4585358" y="173650"/>
                  <a:pt x="4332458" y="202552"/>
                  <a:pt x="3972980" y="198124"/>
                </a:cubicBezTo>
                <a:cubicBezTo>
                  <a:pt x="3613502" y="193696"/>
                  <a:pt x="3537252" y="220466"/>
                  <a:pt x="3247539" y="198124"/>
                </a:cubicBezTo>
                <a:cubicBezTo>
                  <a:pt x="2957826" y="175782"/>
                  <a:pt x="2845222" y="211112"/>
                  <a:pt x="2522097" y="198124"/>
                </a:cubicBezTo>
                <a:cubicBezTo>
                  <a:pt x="2198972" y="185136"/>
                  <a:pt x="2111831" y="171274"/>
                  <a:pt x="1891573" y="198124"/>
                </a:cubicBezTo>
                <a:cubicBezTo>
                  <a:pt x="1671315" y="224974"/>
                  <a:pt x="1503489" y="224399"/>
                  <a:pt x="1118672" y="198124"/>
                </a:cubicBezTo>
                <a:cubicBezTo>
                  <a:pt x="733855" y="171849"/>
                  <a:pt x="376448" y="153213"/>
                  <a:pt x="0" y="198124"/>
                </a:cubicBezTo>
                <a:cubicBezTo>
                  <a:pt x="8559" y="153217"/>
                  <a:pt x="-5089" y="56768"/>
                  <a:pt x="0" y="0"/>
                </a:cubicBezTo>
                <a:close/>
              </a:path>
              <a:path w="4745881" h="198124" stroke="0" extrusionOk="0">
                <a:moveTo>
                  <a:pt x="0" y="0"/>
                </a:moveTo>
                <a:cubicBezTo>
                  <a:pt x="293899" y="-12134"/>
                  <a:pt x="418051" y="-5250"/>
                  <a:pt x="630524" y="0"/>
                </a:cubicBezTo>
                <a:cubicBezTo>
                  <a:pt x="842997" y="5250"/>
                  <a:pt x="1097703" y="32346"/>
                  <a:pt x="1355966" y="0"/>
                </a:cubicBezTo>
                <a:cubicBezTo>
                  <a:pt x="1614229" y="-32346"/>
                  <a:pt x="1733164" y="21498"/>
                  <a:pt x="1939031" y="0"/>
                </a:cubicBezTo>
                <a:cubicBezTo>
                  <a:pt x="2144899" y="-21498"/>
                  <a:pt x="2457905" y="22820"/>
                  <a:pt x="2617014" y="0"/>
                </a:cubicBezTo>
                <a:cubicBezTo>
                  <a:pt x="2776123" y="-22820"/>
                  <a:pt x="3101104" y="32062"/>
                  <a:pt x="3342456" y="0"/>
                </a:cubicBezTo>
                <a:cubicBezTo>
                  <a:pt x="3583808" y="-32062"/>
                  <a:pt x="3641072" y="26265"/>
                  <a:pt x="3925522" y="0"/>
                </a:cubicBezTo>
                <a:cubicBezTo>
                  <a:pt x="4209972" y="-26265"/>
                  <a:pt x="4466755" y="-33709"/>
                  <a:pt x="4745881" y="0"/>
                </a:cubicBezTo>
                <a:cubicBezTo>
                  <a:pt x="4740959" y="60481"/>
                  <a:pt x="4755460" y="120634"/>
                  <a:pt x="4745881" y="198124"/>
                </a:cubicBezTo>
                <a:cubicBezTo>
                  <a:pt x="4527565" y="174938"/>
                  <a:pt x="4193470" y="226852"/>
                  <a:pt x="4020439" y="198124"/>
                </a:cubicBezTo>
                <a:cubicBezTo>
                  <a:pt x="3847408" y="169396"/>
                  <a:pt x="3627865" y="220621"/>
                  <a:pt x="3437374" y="198124"/>
                </a:cubicBezTo>
                <a:cubicBezTo>
                  <a:pt x="3246883" y="175627"/>
                  <a:pt x="3030617" y="206523"/>
                  <a:pt x="2711932" y="198124"/>
                </a:cubicBezTo>
                <a:cubicBezTo>
                  <a:pt x="2393247" y="189725"/>
                  <a:pt x="2373662" y="213521"/>
                  <a:pt x="2128867" y="198124"/>
                </a:cubicBezTo>
                <a:cubicBezTo>
                  <a:pt x="1884073" y="182727"/>
                  <a:pt x="1722438" y="190885"/>
                  <a:pt x="1450884" y="198124"/>
                </a:cubicBezTo>
                <a:cubicBezTo>
                  <a:pt x="1179330" y="205363"/>
                  <a:pt x="1094326" y="178186"/>
                  <a:pt x="772901" y="198124"/>
                </a:cubicBezTo>
                <a:cubicBezTo>
                  <a:pt x="451476" y="218062"/>
                  <a:pt x="335882" y="229625"/>
                  <a:pt x="0" y="198124"/>
                </a:cubicBezTo>
                <a:cubicBezTo>
                  <a:pt x="4448" y="106269"/>
                  <a:pt x="-8091" y="92243"/>
                  <a:pt x="0" y="0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5430EA4-D3CB-A14F-9F26-57B1A7051A0C}"/>
              </a:ext>
            </a:extLst>
          </p:cNvPr>
          <p:cNvSpPr/>
          <p:nvPr/>
        </p:nvSpPr>
        <p:spPr>
          <a:xfrm>
            <a:off x="2648603" y="6247967"/>
            <a:ext cx="6028026" cy="216873"/>
          </a:xfrm>
          <a:custGeom>
            <a:avLst/>
            <a:gdLst>
              <a:gd name="connsiteX0" fmla="*/ 0 w 6028026"/>
              <a:gd name="connsiteY0" fmla="*/ 0 h 216873"/>
              <a:gd name="connsiteX1" fmla="*/ 488940 w 6028026"/>
              <a:gd name="connsiteY1" fmla="*/ 0 h 216873"/>
              <a:gd name="connsiteX2" fmla="*/ 1219001 w 6028026"/>
              <a:gd name="connsiteY2" fmla="*/ 0 h 216873"/>
              <a:gd name="connsiteX3" fmla="*/ 1888781 w 6028026"/>
              <a:gd name="connsiteY3" fmla="*/ 0 h 216873"/>
              <a:gd name="connsiteX4" fmla="*/ 2558562 w 6028026"/>
              <a:gd name="connsiteY4" fmla="*/ 0 h 216873"/>
              <a:gd name="connsiteX5" fmla="*/ 3288623 w 6028026"/>
              <a:gd name="connsiteY5" fmla="*/ 0 h 216873"/>
              <a:gd name="connsiteX6" fmla="*/ 3837843 w 6028026"/>
              <a:gd name="connsiteY6" fmla="*/ 0 h 216873"/>
              <a:gd name="connsiteX7" fmla="*/ 4387063 w 6028026"/>
              <a:gd name="connsiteY7" fmla="*/ 0 h 216873"/>
              <a:gd name="connsiteX8" fmla="*/ 4876003 w 6028026"/>
              <a:gd name="connsiteY8" fmla="*/ 0 h 216873"/>
              <a:gd name="connsiteX9" fmla="*/ 6028026 w 6028026"/>
              <a:gd name="connsiteY9" fmla="*/ 0 h 216873"/>
              <a:gd name="connsiteX10" fmla="*/ 6028026 w 6028026"/>
              <a:gd name="connsiteY10" fmla="*/ 216873 h 216873"/>
              <a:gd name="connsiteX11" fmla="*/ 5237685 w 6028026"/>
              <a:gd name="connsiteY11" fmla="*/ 216873 h 216873"/>
              <a:gd name="connsiteX12" fmla="*/ 4447344 w 6028026"/>
              <a:gd name="connsiteY12" fmla="*/ 216873 h 216873"/>
              <a:gd name="connsiteX13" fmla="*/ 3898123 w 6028026"/>
              <a:gd name="connsiteY13" fmla="*/ 216873 h 216873"/>
              <a:gd name="connsiteX14" fmla="*/ 3288623 w 6028026"/>
              <a:gd name="connsiteY14" fmla="*/ 216873 h 216873"/>
              <a:gd name="connsiteX15" fmla="*/ 2739403 w 6028026"/>
              <a:gd name="connsiteY15" fmla="*/ 216873 h 216873"/>
              <a:gd name="connsiteX16" fmla="*/ 2129903 w 6028026"/>
              <a:gd name="connsiteY16" fmla="*/ 216873 h 216873"/>
              <a:gd name="connsiteX17" fmla="*/ 1460122 w 6028026"/>
              <a:gd name="connsiteY17" fmla="*/ 216873 h 216873"/>
              <a:gd name="connsiteX18" fmla="*/ 669781 w 6028026"/>
              <a:gd name="connsiteY18" fmla="*/ 216873 h 216873"/>
              <a:gd name="connsiteX19" fmla="*/ 0 w 6028026"/>
              <a:gd name="connsiteY19" fmla="*/ 216873 h 216873"/>
              <a:gd name="connsiteX20" fmla="*/ 0 w 6028026"/>
              <a:gd name="connsiteY20" fmla="*/ 0 h 216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028026" h="216873" fill="none" extrusionOk="0">
                <a:moveTo>
                  <a:pt x="0" y="0"/>
                </a:moveTo>
                <a:cubicBezTo>
                  <a:pt x="170934" y="22919"/>
                  <a:pt x="391087" y="-4689"/>
                  <a:pt x="488940" y="0"/>
                </a:cubicBezTo>
                <a:cubicBezTo>
                  <a:pt x="586793" y="4689"/>
                  <a:pt x="954494" y="27979"/>
                  <a:pt x="1219001" y="0"/>
                </a:cubicBezTo>
                <a:cubicBezTo>
                  <a:pt x="1483508" y="-27979"/>
                  <a:pt x="1636376" y="-21537"/>
                  <a:pt x="1888781" y="0"/>
                </a:cubicBezTo>
                <a:cubicBezTo>
                  <a:pt x="2141186" y="21537"/>
                  <a:pt x="2258741" y="28643"/>
                  <a:pt x="2558562" y="0"/>
                </a:cubicBezTo>
                <a:cubicBezTo>
                  <a:pt x="2858383" y="-28643"/>
                  <a:pt x="3011901" y="30126"/>
                  <a:pt x="3288623" y="0"/>
                </a:cubicBezTo>
                <a:cubicBezTo>
                  <a:pt x="3565345" y="-30126"/>
                  <a:pt x="3619721" y="-24193"/>
                  <a:pt x="3837843" y="0"/>
                </a:cubicBezTo>
                <a:cubicBezTo>
                  <a:pt x="4055965" y="24193"/>
                  <a:pt x="4226406" y="-9292"/>
                  <a:pt x="4387063" y="0"/>
                </a:cubicBezTo>
                <a:cubicBezTo>
                  <a:pt x="4547720" y="9292"/>
                  <a:pt x="4708377" y="10175"/>
                  <a:pt x="4876003" y="0"/>
                </a:cubicBezTo>
                <a:cubicBezTo>
                  <a:pt x="5043629" y="-10175"/>
                  <a:pt x="5566667" y="-57161"/>
                  <a:pt x="6028026" y="0"/>
                </a:cubicBezTo>
                <a:cubicBezTo>
                  <a:pt x="6019402" y="88062"/>
                  <a:pt x="6030722" y="126167"/>
                  <a:pt x="6028026" y="216873"/>
                </a:cubicBezTo>
                <a:cubicBezTo>
                  <a:pt x="5804635" y="242880"/>
                  <a:pt x="5446335" y="253858"/>
                  <a:pt x="5237685" y="216873"/>
                </a:cubicBezTo>
                <a:cubicBezTo>
                  <a:pt x="5029035" y="179888"/>
                  <a:pt x="4818560" y="218578"/>
                  <a:pt x="4447344" y="216873"/>
                </a:cubicBezTo>
                <a:cubicBezTo>
                  <a:pt x="4076128" y="215168"/>
                  <a:pt x="4102354" y="190163"/>
                  <a:pt x="3898123" y="216873"/>
                </a:cubicBezTo>
                <a:cubicBezTo>
                  <a:pt x="3693892" y="243583"/>
                  <a:pt x="3491713" y="242372"/>
                  <a:pt x="3288623" y="216873"/>
                </a:cubicBezTo>
                <a:cubicBezTo>
                  <a:pt x="3085533" y="191374"/>
                  <a:pt x="2908658" y="239859"/>
                  <a:pt x="2739403" y="216873"/>
                </a:cubicBezTo>
                <a:cubicBezTo>
                  <a:pt x="2570148" y="193887"/>
                  <a:pt x="2348671" y="206470"/>
                  <a:pt x="2129903" y="216873"/>
                </a:cubicBezTo>
                <a:cubicBezTo>
                  <a:pt x="1911135" y="227276"/>
                  <a:pt x="1618295" y="227693"/>
                  <a:pt x="1460122" y="216873"/>
                </a:cubicBezTo>
                <a:cubicBezTo>
                  <a:pt x="1301949" y="206053"/>
                  <a:pt x="950575" y="243248"/>
                  <a:pt x="669781" y="216873"/>
                </a:cubicBezTo>
                <a:cubicBezTo>
                  <a:pt x="388987" y="190498"/>
                  <a:pt x="145606" y="185043"/>
                  <a:pt x="0" y="216873"/>
                </a:cubicBezTo>
                <a:cubicBezTo>
                  <a:pt x="8655" y="150791"/>
                  <a:pt x="344" y="77588"/>
                  <a:pt x="0" y="0"/>
                </a:cubicBezTo>
                <a:close/>
              </a:path>
              <a:path w="6028026" h="216873" stroke="0" extrusionOk="0">
                <a:moveTo>
                  <a:pt x="0" y="0"/>
                </a:moveTo>
                <a:cubicBezTo>
                  <a:pt x="254778" y="23009"/>
                  <a:pt x="485495" y="13824"/>
                  <a:pt x="609500" y="0"/>
                </a:cubicBezTo>
                <a:cubicBezTo>
                  <a:pt x="733505" y="-13824"/>
                  <a:pt x="1191652" y="-18189"/>
                  <a:pt x="1339561" y="0"/>
                </a:cubicBezTo>
                <a:cubicBezTo>
                  <a:pt x="1487470" y="18189"/>
                  <a:pt x="1626393" y="-14655"/>
                  <a:pt x="1888781" y="0"/>
                </a:cubicBezTo>
                <a:cubicBezTo>
                  <a:pt x="2151169" y="14655"/>
                  <a:pt x="2367684" y="17405"/>
                  <a:pt x="2558562" y="0"/>
                </a:cubicBezTo>
                <a:cubicBezTo>
                  <a:pt x="2749440" y="-17405"/>
                  <a:pt x="2997845" y="-3321"/>
                  <a:pt x="3288623" y="0"/>
                </a:cubicBezTo>
                <a:cubicBezTo>
                  <a:pt x="3579401" y="3321"/>
                  <a:pt x="3612276" y="4386"/>
                  <a:pt x="3837843" y="0"/>
                </a:cubicBezTo>
                <a:cubicBezTo>
                  <a:pt x="4063410" y="-4386"/>
                  <a:pt x="4290069" y="-7246"/>
                  <a:pt x="4447344" y="0"/>
                </a:cubicBezTo>
                <a:cubicBezTo>
                  <a:pt x="4604619" y="7246"/>
                  <a:pt x="4882076" y="9065"/>
                  <a:pt x="4996564" y="0"/>
                </a:cubicBezTo>
                <a:cubicBezTo>
                  <a:pt x="5111052" y="-9065"/>
                  <a:pt x="5717380" y="2271"/>
                  <a:pt x="6028026" y="0"/>
                </a:cubicBezTo>
                <a:cubicBezTo>
                  <a:pt x="6023323" y="85365"/>
                  <a:pt x="6030831" y="120944"/>
                  <a:pt x="6028026" y="216873"/>
                </a:cubicBezTo>
                <a:cubicBezTo>
                  <a:pt x="5735447" y="208294"/>
                  <a:pt x="5512120" y="180539"/>
                  <a:pt x="5297965" y="216873"/>
                </a:cubicBezTo>
                <a:cubicBezTo>
                  <a:pt x="5083810" y="253207"/>
                  <a:pt x="4916306" y="221569"/>
                  <a:pt x="4748745" y="216873"/>
                </a:cubicBezTo>
                <a:cubicBezTo>
                  <a:pt x="4581184" y="212177"/>
                  <a:pt x="4344567" y="197899"/>
                  <a:pt x="4078964" y="216873"/>
                </a:cubicBezTo>
                <a:cubicBezTo>
                  <a:pt x="3813361" y="235847"/>
                  <a:pt x="3591706" y="243796"/>
                  <a:pt x="3409184" y="216873"/>
                </a:cubicBezTo>
                <a:cubicBezTo>
                  <a:pt x="3226662" y="189950"/>
                  <a:pt x="2981058" y="221389"/>
                  <a:pt x="2739403" y="216873"/>
                </a:cubicBezTo>
                <a:cubicBezTo>
                  <a:pt x="2497748" y="212357"/>
                  <a:pt x="2297963" y="189640"/>
                  <a:pt x="2009342" y="216873"/>
                </a:cubicBezTo>
                <a:cubicBezTo>
                  <a:pt x="1720721" y="244106"/>
                  <a:pt x="1617786" y="239051"/>
                  <a:pt x="1339561" y="216873"/>
                </a:cubicBezTo>
                <a:cubicBezTo>
                  <a:pt x="1061336" y="194695"/>
                  <a:pt x="845663" y="195254"/>
                  <a:pt x="669781" y="216873"/>
                </a:cubicBezTo>
                <a:cubicBezTo>
                  <a:pt x="493899" y="238492"/>
                  <a:pt x="174739" y="191440"/>
                  <a:pt x="0" y="216873"/>
                </a:cubicBezTo>
                <a:cubicBezTo>
                  <a:pt x="-7423" y="134322"/>
                  <a:pt x="4940" y="73917"/>
                  <a:pt x="0" y="0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FC5188B-10BC-3AEE-E175-6B531E3B695B}"/>
              </a:ext>
            </a:extLst>
          </p:cNvPr>
          <p:cNvSpPr/>
          <p:nvPr/>
        </p:nvSpPr>
        <p:spPr>
          <a:xfrm>
            <a:off x="5497549" y="5785056"/>
            <a:ext cx="1964923" cy="216873"/>
          </a:xfrm>
          <a:custGeom>
            <a:avLst/>
            <a:gdLst>
              <a:gd name="connsiteX0" fmla="*/ 0 w 1964923"/>
              <a:gd name="connsiteY0" fmla="*/ 0 h 216873"/>
              <a:gd name="connsiteX1" fmla="*/ 615676 w 1964923"/>
              <a:gd name="connsiteY1" fmla="*/ 0 h 216873"/>
              <a:gd name="connsiteX2" fmla="*/ 1251001 w 1964923"/>
              <a:gd name="connsiteY2" fmla="*/ 0 h 216873"/>
              <a:gd name="connsiteX3" fmla="*/ 1964923 w 1964923"/>
              <a:gd name="connsiteY3" fmla="*/ 0 h 216873"/>
              <a:gd name="connsiteX4" fmla="*/ 1964923 w 1964923"/>
              <a:gd name="connsiteY4" fmla="*/ 216873 h 216873"/>
              <a:gd name="connsiteX5" fmla="*/ 1309949 w 1964923"/>
              <a:gd name="connsiteY5" fmla="*/ 216873 h 216873"/>
              <a:gd name="connsiteX6" fmla="*/ 615676 w 1964923"/>
              <a:gd name="connsiteY6" fmla="*/ 216873 h 216873"/>
              <a:gd name="connsiteX7" fmla="*/ 0 w 1964923"/>
              <a:gd name="connsiteY7" fmla="*/ 216873 h 216873"/>
              <a:gd name="connsiteX8" fmla="*/ 0 w 1964923"/>
              <a:gd name="connsiteY8" fmla="*/ 0 h 216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64923" h="216873" fill="none" extrusionOk="0">
                <a:moveTo>
                  <a:pt x="0" y="0"/>
                </a:moveTo>
                <a:cubicBezTo>
                  <a:pt x="172174" y="-21759"/>
                  <a:pt x="440754" y="-7569"/>
                  <a:pt x="615676" y="0"/>
                </a:cubicBezTo>
                <a:cubicBezTo>
                  <a:pt x="790598" y="7569"/>
                  <a:pt x="1073016" y="29283"/>
                  <a:pt x="1251001" y="0"/>
                </a:cubicBezTo>
                <a:cubicBezTo>
                  <a:pt x="1428987" y="-29283"/>
                  <a:pt x="1649414" y="-14726"/>
                  <a:pt x="1964923" y="0"/>
                </a:cubicBezTo>
                <a:cubicBezTo>
                  <a:pt x="1974308" y="88673"/>
                  <a:pt x="1964666" y="138117"/>
                  <a:pt x="1964923" y="216873"/>
                </a:cubicBezTo>
                <a:cubicBezTo>
                  <a:pt x="1833528" y="205973"/>
                  <a:pt x="1484903" y="245318"/>
                  <a:pt x="1309949" y="216873"/>
                </a:cubicBezTo>
                <a:cubicBezTo>
                  <a:pt x="1134995" y="188428"/>
                  <a:pt x="842730" y="206340"/>
                  <a:pt x="615676" y="216873"/>
                </a:cubicBezTo>
                <a:cubicBezTo>
                  <a:pt x="388622" y="227406"/>
                  <a:pt x="307688" y="230898"/>
                  <a:pt x="0" y="216873"/>
                </a:cubicBezTo>
                <a:cubicBezTo>
                  <a:pt x="-4417" y="161982"/>
                  <a:pt x="10069" y="85783"/>
                  <a:pt x="0" y="0"/>
                </a:cubicBezTo>
                <a:close/>
              </a:path>
              <a:path w="1964923" h="216873" stroke="0" extrusionOk="0">
                <a:moveTo>
                  <a:pt x="0" y="0"/>
                </a:moveTo>
                <a:cubicBezTo>
                  <a:pt x="148331" y="7505"/>
                  <a:pt x="395304" y="25443"/>
                  <a:pt x="635325" y="0"/>
                </a:cubicBezTo>
                <a:cubicBezTo>
                  <a:pt x="875347" y="-25443"/>
                  <a:pt x="1167032" y="-16768"/>
                  <a:pt x="1309949" y="0"/>
                </a:cubicBezTo>
                <a:cubicBezTo>
                  <a:pt x="1452866" y="16768"/>
                  <a:pt x="1737642" y="9681"/>
                  <a:pt x="1964923" y="0"/>
                </a:cubicBezTo>
                <a:cubicBezTo>
                  <a:pt x="1970306" y="91581"/>
                  <a:pt x="1962878" y="124372"/>
                  <a:pt x="1964923" y="216873"/>
                </a:cubicBezTo>
                <a:cubicBezTo>
                  <a:pt x="1705440" y="189151"/>
                  <a:pt x="1619523" y="241193"/>
                  <a:pt x="1290299" y="216873"/>
                </a:cubicBezTo>
                <a:cubicBezTo>
                  <a:pt x="961075" y="192553"/>
                  <a:pt x="911354" y="219566"/>
                  <a:pt x="694273" y="216873"/>
                </a:cubicBezTo>
                <a:cubicBezTo>
                  <a:pt x="477192" y="214180"/>
                  <a:pt x="269792" y="199580"/>
                  <a:pt x="0" y="216873"/>
                </a:cubicBezTo>
                <a:cubicBezTo>
                  <a:pt x="-10109" y="117978"/>
                  <a:pt x="4703" y="66446"/>
                  <a:pt x="0" y="0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4BCF7B1-C1CB-6A9F-7F91-86FD96D865F9}"/>
              </a:ext>
            </a:extLst>
          </p:cNvPr>
          <p:cNvSpPr/>
          <p:nvPr/>
        </p:nvSpPr>
        <p:spPr>
          <a:xfrm>
            <a:off x="5424797" y="5509494"/>
            <a:ext cx="2539769" cy="216873"/>
          </a:xfrm>
          <a:custGeom>
            <a:avLst/>
            <a:gdLst>
              <a:gd name="connsiteX0" fmla="*/ 0 w 2539769"/>
              <a:gd name="connsiteY0" fmla="*/ 0 h 216873"/>
              <a:gd name="connsiteX1" fmla="*/ 634942 w 2539769"/>
              <a:gd name="connsiteY1" fmla="*/ 0 h 216873"/>
              <a:gd name="connsiteX2" fmla="*/ 1320680 w 2539769"/>
              <a:gd name="connsiteY2" fmla="*/ 0 h 216873"/>
              <a:gd name="connsiteX3" fmla="*/ 2539769 w 2539769"/>
              <a:gd name="connsiteY3" fmla="*/ 0 h 216873"/>
              <a:gd name="connsiteX4" fmla="*/ 2539769 w 2539769"/>
              <a:gd name="connsiteY4" fmla="*/ 216873 h 216873"/>
              <a:gd name="connsiteX5" fmla="*/ 1904827 w 2539769"/>
              <a:gd name="connsiteY5" fmla="*/ 216873 h 216873"/>
              <a:gd name="connsiteX6" fmla="*/ 1244487 w 2539769"/>
              <a:gd name="connsiteY6" fmla="*/ 216873 h 216873"/>
              <a:gd name="connsiteX7" fmla="*/ 558749 w 2539769"/>
              <a:gd name="connsiteY7" fmla="*/ 216873 h 216873"/>
              <a:gd name="connsiteX8" fmla="*/ 0 w 2539769"/>
              <a:gd name="connsiteY8" fmla="*/ 216873 h 216873"/>
              <a:gd name="connsiteX9" fmla="*/ 0 w 2539769"/>
              <a:gd name="connsiteY9" fmla="*/ 0 h 216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39769" h="216873" fill="none" extrusionOk="0">
                <a:moveTo>
                  <a:pt x="0" y="0"/>
                </a:moveTo>
                <a:cubicBezTo>
                  <a:pt x="306626" y="9471"/>
                  <a:pt x="389114" y="-31363"/>
                  <a:pt x="634942" y="0"/>
                </a:cubicBezTo>
                <a:cubicBezTo>
                  <a:pt x="880770" y="31363"/>
                  <a:pt x="1164216" y="-7064"/>
                  <a:pt x="1320680" y="0"/>
                </a:cubicBezTo>
                <a:cubicBezTo>
                  <a:pt x="1477144" y="7064"/>
                  <a:pt x="2099409" y="-52057"/>
                  <a:pt x="2539769" y="0"/>
                </a:cubicBezTo>
                <a:cubicBezTo>
                  <a:pt x="2536965" y="43618"/>
                  <a:pt x="2540766" y="170424"/>
                  <a:pt x="2539769" y="216873"/>
                </a:cubicBezTo>
                <a:cubicBezTo>
                  <a:pt x="2281913" y="217808"/>
                  <a:pt x="2038970" y="194777"/>
                  <a:pt x="1904827" y="216873"/>
                </a:cubicBezTo>
                <a:cubicBezTo>
                  <a:pt x="1770684" y="238969"/>
                  <a:pt x="1567075" y="246092"/>
                  <a:pt x="1244487" y="216873"/>
                </a:cubicBezTo>
                <a:cubicBezTo>
                  <a:pt x="921899" y="187654"/>
                  <a:pt x="742034" y="201045"/>
                  <a:pt x="558749" y="216873"/>
                </a:cubicBezTo>
                <a:cubicBezTo>
                  <a:pt x="375464" y="232701"/>
                  <a:pt x="129327" y="217628"/>
                  <a:pt x="0" y="216873"/>
                </a:cubicBezTo>
                <a:cubicBezTo>
                  <a:pt x="5456" y="125895"/>
                  <a:pt x="-5691" y="95087"/>
                  <a:pt x="0" y="0"/>
                </a:cubicBezTo>
                <a:close/>
              </a:path>
              <a:path w="2539769" h="216873" stroke="0" extrusionOk="0">
                <a:moveTo>
                  <a:pt x="0" y="0"/>
                </a:moveTo>
                <a:cubicBezTo>
                  <a:pt x="284683" y="-20569"/>
                  <a:pt x="387231" y="-20408"/>
                  <a:pt x="609545" y="0"/>
                </a:cubicBezTo>
                <a:cubicBezTo>
                  <a:pt x="831859" y="20408"/>
                  <a:pt x="973675" y="30483"/>
                  <a:pt x="1269885" y="0"/>
                </a:cubicBezTo>
                <a:cubicBezTo>
                  <a:pt x="1566095" y="-30483"/>
                  <a:pt x="1616808" y="-12613"/>
                  <a:pt x="1854031" y="0"/>
                </a:cubicBezTo>
                <a:cubicBezTo>
                  <a:pt x="2091254" y="12613"/>
                  <a:pt x="2251058" y="11422"/>
                  <a:pt x="2539769" y="0"/>
                </a:cubicBezTo>
                <a:cubicBezTo>
                  <a:pt x="2545358" y="96373"/>
                  <a:pt x="2529774" y="109904"/>
                  <a:pt x="2539769" y="216873"/>
                </a:cubicBezTo>
                <a:cubicBezTo>
                  <a:pt x="2249776" y="206784"/>
                  <a:pt x="2136042" y="188444"/>
                  <a:pt x="1955622" y="216873"/>
                </a:cubicBezTo>
                <a:cubicBezTo>
                  <a:pt x="1775202" y="245302"/>
                  <a:pt x="1506835" y="234916"/>
                  <a:pt x="1371475" y="216873"/>
                </a:cubicBezTo>
                <a:cubicBezTo>
                  <a:pt x="1236115" y="198830"/>
                  <a:pt x="1022543" y="222727"/>
                  <a:pt x="787328" y="216873"/>
                </a:cubicBezTo>
                <a:cubicBezTo>
                  <a:pt x="552113" y="211019"/>
                  <a:pt x="238586" y="238203"/>
                  <a:pt x="0" y="216873"/>
                </a:cubicBezTo>
                <a:cubicBezTo>
                  <a:pt x="8259" y="145724"/>
                  <a:pt x="-1594" y="80714"/>
                  <a:pt x="0" y="0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AD91BD8-C3B7-997D-9627-967587FAFAB1}"/>
              </a:ext>
            </a:extLst>
          </p:cNvPr>
          <p:cNvCxnSpPr>
            <a:cxnSpLocks/>
          </p:cNvCxnSpPr>
          <p:nvPr/>
        </p:nvCxnSpPr>
        <p:spPr>
          <a:xfrm>
            <a:off x="1604463" y="5466477"/>
            <a:ext cx="0" cy="34022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022ABCB-062C-D83E-980A-D187A43358A6}"/>
              </a:ext>
            </a:extLst>
          </p:cNvPr>
          <p:cNvSpPr txBox="1"/>
          <p:nvPr/>
        </p:nvSpPr>
        <p:spPr>
          <a:xfrm>
            <a:off x="755378" y="4889241"/>
            <a:ext cx="1698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4B1A84-1B3B-2B61-F38B-4984659A6635}"/>
              </a:ext>
            </a:extLst>
          </p:cNvPr>
          <p:cNvSpPr txBox="1"/>
          <p:nvPr/>
        </p:nvSpPr>
        <p:spPr>
          <a:xfrm>
            <a:off x="755378" y="5992297"/>
            <a:ext cx="1698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088DDAF-2413-7D84-CE6C-7E616FCB3E80}"/>
              </a:ext>
            </a:extLst>
          </p:cNvPr>
          <p:cNvCxnSpPr>
            <a:cxnSpLocks/>
          </p:cNvCxnSpPr>
          <p:nvPr/>
        </p:nvCxnSpPr>
        <p:spPr>
          <a:xfrm flipH="1">
            <a:off x="8833607" y="3299811"/>
            <a:ext cx="436228" cy="209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9E12E4-87A9-4CF9-DEC4-72957FA7E64A}"/>
                  </a:ext>
                </a:extLst>
              </p:cNvPr>
              <p:cNvSpPr txBox="1"/>
              <p:nvPr/>
            </p:nvSpPr>
            <p:spPr>
              <a:xfrm>
                <a:off x="9050428" y="2970865"/>
                <a:ext cx="12613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r>
                        <a:rPr lang="en-US" altLang="ko-KR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ko-KR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ko-KR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9E12E4-87A9-4CF9-DEC4-72957FA7E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428" y="2970865"/>
                <a:ext cx="1261389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6112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Sparse?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39314-C840-E6DB-0A2F-C704B806C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Why is sparsity necessary for downstream task e.g. generation?</a:t>
            </a:r>
          </a:p>
          <a:p>
            <a:r>
              <a:rPr lang="en-US" altLang="ko-KR" sz="2400" dirty="0"/>
              <a:t>The authors explain with an example of inlier-outlier</a:t>
            </a:r>
          </a:p>
          <a:p>
            <a:r>
              <a:rPr lang="en-US" altLang="ko-KR" sz="2400" dirty="0"/>
              <a:t>I am still confused; would not it be better to use all channels for generation?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E2A56C-ECC7-DDBB-C7DB-7EB3DD1AF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774" y="3314700"/>
            <a:ext cx="7442451" cy="30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41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Infinite Gradient Is Integral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400" dirty="0"/>
                  <a:t>For generalized loss of an autoencoder-like model, (i.e. MSE + Regularizing-Z)</a:t>
                </a:r>
              </a:p>
              <a:p>
                <a:endParaRPr lang="en-US" altLang="ko-KR" sz="2400" dirty="0"/>
              </a:p>
              <a:p>
                <a:endParaRPr lang="en-US" altLang="ko-KR" sz="2400" dirty="0"/>
              </a:p>
              <a:p>
                <a:endParaRPr lang="en-US" altLang="ko-KR" sz="2400" dirty="0"/>
              </a:p>
              <a:p>
                <a:r>
                  <a:rPr lang="en-US" altLang="ko-KR" sz="2400" dirty="0"/>
                  <a:t>Minimizing the loss with bounded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ko-KR" sz="2400" b="0" dirty="0"/>
                  <a:t> (which means a finite gradient)</a:t>
                </a:r>
              </a:p>
              <a:p>
                <a:r>
                  <a:rPr lang="en-US" altLang="ko-KR" sz="2400" i="1" dirty="0"/>
                  <a:t>Cannot</a:t>
                </a:r>
                <a:r>
                  <a:rPr lang="en-US" altLang="ko-KR" sz="2400" dirty="0"/>
                  <a:t> produce perfect reconstruction or optimal sparsity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187C63BF-A6B7-592A-FAD5-FFEDECE40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127" y="2345936"/>
            <a:ext cx="6102293" cy="10830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47995F3-1244-74BA-259A-E0B6F855B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5491" y="4624389"/>
            <a:ext cx="6321017" cy="201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7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Infinite Gradient Is Integral (contd.)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400" dirty="0"/>
                  <a:t>An infinite gradient is thus a necessary condition (not a sufficient condition)</a:t>
                </a:r>
              </a:p>
              <a:p>
                <a:r>
                  <a:rPr lang="en-US" altLang="ko-KR" sz="2400" dirty="0"/>
                  <a:t>Even with other AEs, infinite gradient are essential e.g. AAE, WAE, DAE</a:t>
                </a:r>
              </a:p>
              <a:p>
                <a:r>
                  <a:rPr lang="en-US" altLang="ko-KR" sz="2400" dirty="0"/>
                  <a:t>The often-ignored decoder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ko-KR" sz="2400" dirty="0"/>
                  <a:t> of VAEs is also essential!</a:t>
                </a:r>
              </a:p>
              <a:p>
                <a:r>
                  <a:rPr lang="en-US" altLang="ko-KR" sz="2400" dirty="0"/>
                  <a:t>Now let us look at it experimentally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CE513FAC-56C4-9EEF-A5D1-5336B4CE5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00" y="4507255"/>
            <a:ext cx="6805565" cy="1088672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8BC5E72-8A08-1C9B-FDD3-438CEDE2E1F9}"/>
              </a:ext>
            </a:extLst>
          </p:cNvPr>
          <p:cNvCxnSpPr/>
          <p:nvPr/>
        </p:nvCxnSpPr>
        <p:spPr>
          <a:xfrm>
            <a:off x="3578760" y="5039675"/>
            <a:ext cx="40308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40A0FBF-3423-DB9D-0A16-DCF9C01E53E7}"/>
              </a:ext>
            </a:extLst>
          </p:cNvPr>
          <p:cNvCxnSpPr>
            <a:cxnSpLocks/>
          </p:cNvCxnSpPr>
          <p:nvPr/>
        </p:nvCxnSpPr>
        <p:spPr>
          <a:xfrm>
            <a:off x="4132376" y="5578097"/>
            <a:ext cx="485813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44F6FE5-1848-3282-ACE0-1734E5306906}"/>
              </a:ext>
            </a:extLst>
          </p:cNvPr>
          <p:cNvSpPr txBox="1"/>
          <p:nvPr/>
        </p:nvSpPr>
        <p:spPr>
          <a:xfrm>
            <a:off x="3751328" y="4263109"/>
            <a:ext cx="3685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Reconstruction loss (Distortion)</a:t>
            </a:r>
            <a:endParaRPr lang="ko-KR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CFDEB3-C49B-1D62-80E8-3D16BAA3C80D}"/>
              </a:ext>
            </a:extLst>
          </p:cNvPr>
          <p:cNvSpPr txBox="1"/>
          <p:nvPr/>
        </p:nvSpPr>
        <p:spPr>
          <a:xfrm>
            <a:off x="4957769" y="5595927"/>
            <a:ext cx="368568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 loss (Rate)</a:t>
            </a:r>
            <a:endParaRPr lang="ko-KR" altLang="en-US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E2FF62-1328-406A-F582-971B45A12F9D}"/>
              </a:ext>
            </a:extLst>
          </p:cNvPr>
          <p:cNvSpPr/>
          <p:nvPr/>
        </p:nvSpPr>
        <p:spPr>
          <a:xfrm>
            <a:off x="6996418" y="4600754"/>
            <a:ext cx="613167" cy="33854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465B7E-3CB3-EF51-BE3D-C36410B71E42}"/>
              </a:ext>
            </a:extLst>
          </p:cNvPr>
          <p:cNvSpPr/>
          <p:nvPr/>
        </p:nvSpPr>
        <p:spPr>
          <a:xfrm>
            <a:off x="5121995" y="4615194"/>
            <a:ext cx="146292" cy="32410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230FCE7-ADC0-A676-548B-E7429DAD3D40}"/>
              </a:ext>
            </a:extLst>
          </p:cNvPr>
          <p:cNvSpPr/>
          <p:nvPr/>
        </p:nvSpPr>
        <p:spPr>
          <a:xfrm>
            <a:off x="5668377" y="5130029"/>
            <a:ext cx="3322137" cy="34765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A3B4AE-CA1A-9683-C84C-F33134A6F778}"/>
              </a:ext>
            </a:extLst>
          </p:cNvPr>
          <p:cNvSpPr txBox="1"/>
          <p:nvPr/>
        </p:nvSpPr>
        <p:spPr>
          <a:xfrm>
            <a:off x="5874874" y="3913783"/>
            <a:ext cx="3685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Greens can be infinitely large or small</a:t>
            </a:r>
            <a:endParaRPr lang="ko-KR" altLang="en-US" sz="1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044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31B8E646-A435-3596-89F2-C2DF3AF9C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845" y="3330206"/>
            <a:ext cx="6075498" cy="334559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Visualization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400" dirty="0"/>
                  <a:t>A large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dirty="0"/>
                  <a:t> smooths the loss, and a small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dirty="0"/>
                  <a:t> reveals the exact optimal</a:t>
                </a:r>
              </a:p>
              <a:p>
                <a:r>
                  <a:rPr lang="en-US" altLang="ko-KR" sz="2400" dirty="0"/>
                  <a:t>So if one knows the optimal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dirty="0"/>
                  <a:t> (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en-US" altLang="ko-KR" sz="2400" dirty="0"/>
                  <a:t>) and fixes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dirty="0"/>
                  <a:t> from the start,</a:t>
                </a:r>
              </a:p>
              <a:p>
                <a:r>
                  <a:rPr lang="en-US" altLang="ko-KR" sz="2400" dirty="0"/>
                  <a:t>One might get the bad result (note the constant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dirty="0"/>
                  <a:t> model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sz="2400" dirty="0"/>
                  <a:t>-VAE)</a:t>
                </a:r>
              </a:p>
              <a:p>
                <a:endParaRPr lang="en-US" altLang="ko-KR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1089CFB9-F105-C3C5-8301-14638D104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57" y="3951575"/>
            <a:ext cx="4582645" cy="175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23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Calibrated Decoder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39314-C840-E6DB-0A2F-C704B806C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But the instability of the infinite gradient needs to be addressed!</a:t>
            </a:r>
          </a:p>
          <a:p>
            <a:r>
              <a:rPr lang="en-US" altLang="ko-KR" sz="2400" dirty="0" err="1"/>
              <a:t>Rybkin</a:t>
            </a:r>
            <a:r>
              <a:rPr lang="en-US" altLang="ko-KR" sz="2400" dirty="0"/>
              <a:t>, Oleh, Kostas </a:t>
            </a:r>
            <a:r>
              <a:rPr lang="en-US" altLang="ko-KR" sz="2400" dirty="0" err="1"/>
              <a:t>Daniilidis</a:t>
            </a:r>
            <a:r>
              <a:rPr lang="en-US" altLang="ko-KR" sz="2400" dirty="0"/>
              <a:t>, and Sergey Levine. "Simple and effective VAE training with calibrated decoders." International Conference on Machine Learning. PMLR, 2021.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7FEBAAB-3612-0C2B-7640-88E9E90AA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428" y="3429000"/>
            <a:ext cx="9111143" cy="327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168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502C555A-E7FF-587F-4156-834E2D4BD1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Problem 2.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ko-KR" altLang="en-US" i="1" dirty="0"/>
                  <a:t> </a:t>
                </a:r>
                <a:r>
                  <a:rPr lang="en-US" altLang="ko-KR" i="1" dirty="0"/>
                  <a:t>was designed independently</a:t>
                </a:r>
                <a:endParaRPr lang="ko-KR" altLang="en-US" i="1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502C555A-E7FF-587F-4156-834E2D4BD1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400" dirty="0"/>
                  <a:t>The second problem is that the </a:t>
                </a:r>
                <a14:m>
                  <m:oMath xmlns:m="http://schemas.openxmlformats.org/officeDocument/2006/math"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sz="2400" dirty="0"/>
                  <a:t> was designed independently</a:t>
                </a:r>
              </a:p>
              <a:p>
                <a:r>
                  <a:rPr lang="en-US" altLang="ko-KR" sz="2400" dirty="0"/>
                  <a:t>Of</a:t>
                </a:r>
                <a:r>
                  <a:rPr lang="en-US" altLang="ko-KR" sz="2400" b="0" dirty="0"/>
                  <a:t>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sz="2400" dirty="0"/>
                  <a:t> and more importantly, of the Gaussian VAE!</a:t>
                </a:r>
              </a:p>
              <a:p>
                <a:endParaRPr lang="en-US" altLang="ko-KR" sz="2400" dirty="0"/>
              </a:p>
              <a:p>
                <a:r>
                  <a:rPr lang="en-US" altLang="ko-KR" sz="2400" dirty="0"/>
                  <a:t>Higgins, Irina, et al. "beta-</a:t>
                </a:r>
                <a:r>
                  <a:rPr lang="en-US" altLang="ko-KR" sz="2400" dirty="0" err="1"/>
                  <a:t>vae</a:t>
                </a:r>
                <a:r>
                  <a:rPr lang="en-US" altLang="ko-KR" sz="2400" dirty="0"/>
                  <a:t>: Learning basic visual concepts with a constrained variational framework." International conference on learning representations. 2016.</a:t>
                </a:r>
              </a:p>
              <a:p>
                <a:endParaRPr lang="en-US" altLang="ko-KR" sz="2400" dirty="0"/>
              </a:p>
              <a:p>
                <a:r>
                  <a:rPr lang="en-US" altLang="ko-KR" sz="2400" dirty="0"/>
                  <a:t>It is not made to target Gaussian VAEs</a:t>
                </a:r>
              </a:p>
              <a:p>
                <a:endParaRPr lang="en-US" altLang="ko-KR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 r="-14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4455EA84-A6DF-19A8-BE16-4CEBEF7D6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468" y="3929073"/>
            <a:ext cx="7983064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07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502C555A-E7FF-587F-4156-834E2D4BD1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ko-KR" altLang="en-US" i="1" dirty="0"/>
                  <a:t> </a:t>
                </a:r>
                <a:r>
                  <a:rPr lang="en-US" altLang="ko-KR" i="1" dirty="0"/>
                  <a:t>is completely new term!</a:t>
                </a:r>
                <a:endParaRPr lang="ko-KR" altLang="en-US" i="1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502C555A-E7FF-587F-4156-834E2D4BD1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1638B49-C399-F863-12B2-F0117BCBFD04}"/>
              </a:ext>
            </a:extLst>
          </p:cNvPr>
          <p:cNvSpPr txBox="1"/>
          <p:nvPr/>
        </p:nvSpPr>
        <p:spPr>
          <a:xfrm>
            <a:off x="838200" y="2182504"/>
            <a:ext cx="627496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Alemi, Alexander, et al. "Fixing a broken ELBO." International conference on machine learning. PMLR, 2018.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말풍선: 사각형 5">
                <a:extLst>
                  <a:ext uri="{FF2B5EF4-FFF2-40B4-BE49-F238E27FC236}">
                    <a16:creationId xmlns:a16="http://schemas.microsoft.com/office/drawing/2014/main" id="{9C60D28E-3761-2F92-37B9-24AF1A5D723A}"/>
                  </a:ext>
                </a:extLst>
              </p:cNvPr>
              <p:cNvSpPr/>
              <p:nvPr/>
            </p:nvSpPr>
            <p:spPr>
              <a:xfrm>
                <a:off x="7545197" y="1690688"/>
                <a:ext cx="3431098" cy="1325563"/>
              </a:xfrm>
              <a:custGeom>
                <a:avLst/>
                <a:gdLst>
                  <a:gd name="connsiteX0" fmla="*/ 0 w 3431098"/>
                  <a:gd name="connsiteY0" fmla="*/ 0 h 1325563"/>
                  <a:gd name="connsiteX1" fmla="*/ 571850 w 3431098"/>
                  <a:gd name="connsiteY1" fmla="*/ 0 h 1325563"/>
                  <a:gd name="connsiteX2" fmla="*/ 571850 w 3431098"/>
                  <a:gd name="connsiteY2" fmla="*/ 0 h 1325563"/>
                  <a:gd name="connsiteX3" fmla="*/ 992159 w 3431098"/>
                  <a:gd name="connsiteY3" fmla="*/ 0 h 1325563"/>
                  <a:gd name="connsiteX4" fmla="*/ 1429624 w 3431098"/>
                  <a:gd name="connsiteY4" fmla="*/ 0 h 1325563"/>
                  <a:gd name="connsiteX5" fmla="*/ 2136811 w 3431098"/>
                  <a:gd name="connsiteY5" fmla="*/ 0 h 1325563"/>
                  <a:gd name="connsiteX6" fmla="*/ 2783955 w 3431098"/>
                  <a:gd name="connsiteY6" fmla="*/ 0 h 1325563"/>
                  <a:gd name="connsiteX7" fmla="*/ 3431098 w 3431098"/>
                  <a:gd name="connsiteY7" fmla="*/ 0 h 1325563"/>
                  <a:gd name="connsiteX8" fmla="*/ 3431098 w 3431098"/>
                  <a:gd name="connsiteY8" fmla="*/ 378890 h 1325563"/>
                  <a:gd name="connsiteX9" fmla="*/ 3431098 w 3431098"/>
                  <a:gd name="connsiteY9" fmla="*/ 773245 h 1325563"/>
                  <a:gd name="connsiteX10" fmla="*/ 3431098 w 3431098"/>
                  <a:gd name="connsiteY10" fmla="*/ 773245 h 1325563"/>
                  <a:gd name="connsiteX11" fmla="*/ 3431098 w 3431098"/>
                  <a:gd name="connsiteY11" fmla="*/ 1104636 h 1325563"/>
                  <a:gd name="connsiteX12" fmla="*/ 3431098 w 3431098"/>
                  <a:gd name="connsiteY12" fmla="*/ 1325563 h 1325563"/>
                  <a:gd name="connsiteX13" fmla="*/ 2723911 w 3431098"/>
                  <a:gd name="connsiteY13" fmla="*/ 1325563 h 1325563"/>
                  <a:gd name="connsiteX14" fmla="*/ 2096782 w 3431098"/>
                  <a:gd name="connsiteY14" fmla="*/ 1325563 h 1325563"/>
                  <a:gd name="connsiteX15" fmla="*/ 1429624 w 3431098"/>
                  <a:gd name="connsiteY15" fmla="*/ 1325563 h 1325563"/>
                  <a:gd name="connsiteX16" fmla="*/ 1017892 w 3431098"/>
                  <a:gd name="connsiteY16" fmla="*/ 1325563 h 1325563"/>
                  <a:gd name="connsiteX17" fmla="*/ 571850 w 3431098"/>
                  <a:gd name="connsiteY17" fmla="*/ 1325563 h 1325563"/>
                  <a:gd name="connsiteX18" fmla="*/ 571850 w 3431098"/>
                  <a:gd name="connsiteY18" fmla="*/ 1325563 h 1325563"/>
                  <a:gd name="connsiteX19" fmla="*/ 0 w 3431098"/>
                  <a:gd name="connsiteY19" fmla="*/ 1325563 h 1325563"/>
                  <a:gd name="connsiteX20" fmla="*/ 0 w 3431098"/>
                  <a:gd name="connsiteY20" fmla="*/ 1104636 h 1325563"/>
                  <a:gd name="connsiteX21" fmla="*/ -677710 w 3431098"/>
                  <a:gd name="connsiteY21" fmla="*/ 1013512 h 1325563"/>
                  <a:gd name="connsiteX22" fmla="*/ -359186 w 3431098"/>
                  <a:gd name="connsiteY22" fmla="*/ 900587 h 1325563"/>
                  <a:gd name="connsiteX23" fmla="*/ 0 w 3431098"/>
                  <a:gd name="connsiteY23" fmla="*/ 773245 h 1325563"/>
                  <a:gd name="connsiteX24" fmla="*/ 0 w 3431098"/>
                  <a:gd name="connsiteY24" fmla="*/ 394355 h 1325563"/>
                  <a:gd name="connsiteX25" fmla="*/ 0 w 3431098"/>
                  <a:gd name="connsiteY25" fmla="*/ 0 h 1325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431098" h="1325563" extrusionOk="0">
                    <a:moveTo>
                      <a:pt x="0" y="0"/>
                    </a:moveTo>
                    <a:cubicBezTo>
                      <a:pt x="276872" y="5016"/>
                      <a:pt x="358513" y="5773"/>
                      <a:pt x="571850" y="0"/>
                    </a:cubicBezTo>
                    <a:lnTo>
                      <a:pt x="571850" y="0"/>
                    </a:lnTo>
                    <a:cubicBezTo>
                      <a:pt x="731645" y="-8638"/>
                      <a:pt x="898139" y="5215"/>
                      <a:pt x="992159" y="0"/>
                    </a:cubicBezTo>
                    <a:cubicBezTo>
                      <a:pt x="1086179" y="-5215"/>
                      <a:pt x="1334355" y="-8332"/>
                      <a:pt x="1429624" y="0"/>
                    </a:cubicBezTo>
                    <a:cubicBezTo>
                      <a:pt x="1683488" y="28152"/>
                      <a:pt x="1884318" y="9709"/>
                      <a:pt x="2136811" y="0"/>
                    </a:cubicBezTo>
                    <a:cubicBezTo>
                      <a:pt x="2389304" y="-9709"/>
                      <a:pt x="2469977" y="-11586"/>
                      <a:pt x="2783955" y="0"/>
                    </a:cubicBezTo>
                    <a:cubicBezTo>
                      <a:pt x="3097933" y="11586"/>
                      <a:pt x="3207754" y="-293"/>
                      <a:pt x="3431098" y="0"/>
                    </a:cubicBezTo>
                    <a:cubicBezTo>
                      <a:pt x="3445239" y="158722"/>
                      <a:pt x="3424812" y="236744"/>
                      <a:pt x="3431098" y="378890"/>
                    </a:cubicBezTo>
                    <a:cubicBezTo>
                      <a:pt x="3437385" y="521036"/>
                      <a:pt x="3413420" y="623297"/>
                      <a:pt x="3431098" y="773245"/>
                    </a:cubicBezTo>
                    <a:lnTo>
                      <a:pt x="3431098" y="773245"/>
                    </a:lnTo>
                    <a:cubicBezTo>
                      <a:pt x="3423542" y="844462"/>
                      <a:pt x="3433056" y="988234"/>
                      <a:pt x="3431098" y="1104636"/>
                    </a:cubicBezTo>
                    <a:cubicBezTo>
                      <a:pt x="3421733" y="1193084"/>
                      <a:pt x="3423997" y="1277262"/>
                      <a:pt x="3431098" y="1325563"/>
                    </a:cubicBezTo>
                    <a:cubicBezTo>
                      <a:pt x="3188141" y="1299308"/>
                      <a:pt x="2947401" y="1347211"/>
                      <a:pt x="2723911" y="1325563"/>
                    </a:cubicBezTo>
                    <a:cubicBezTo>
                      <a:pt x="2500421" y="1303915"/>
                      <a:pt x="2359478" y="1355224"/>
                      <a:pt x="2096782" y="1325563"/>
                    </a:cubicBezTo>
                    <a:cubicBezTo>
                      <a:pt x="1834086" y="1295902"/>
                      <a:pt x="1628963" y="1351971"/>
                      <a:pt x="1429624" y="1325563"/>
                    </a:cubicBezTo>
                    <a:cubicBezTo>
                      <a:pt x="1340380" y="1312675"/>
                      <a:pt x="1207668" y="1307933"/>
                      <a:pt x="1017892" y="1325563"/>
                    </a:cubicBezTo>
                    <a:cubicBezTo>
                      <a:pt x="828116" y="1343193"/>
                      <a:pt x="776190" y="1330042"/>
                      <a:pt x="571850" y="1325563"/>
                    </a:cubicBezTo>
                    <a:lnTo>
                      <a:pt x="571850" y="1325563"/>
                    </a:lnTo>
                    <a:cubicBezTo>
                      <a:pt x="297612" y="1332873"/>
                      <a:pt x="159809" y="1311265"/>
                      <a:pt x="0" y="1325563"/>
                    </a:cubicBezTo>
                    <a:cubicBezTo>
                      <a:pt x="2611" y="1271767"/>
                      <a:pt x="3918" y="1155346"/>
                      <a:pt x="0" y="1104636"/>
                    </a:cubicBezTo>
                    <a:cubicBezTo>
                      <a:pt x="-137125" y="1087611"/>
                      <a:pt x="-450866" y="1074929"/>
                      <a:pt x="-677710" y="1013512"/>
                    </a:cubicBezTo>
                    <a:cubicBezTo>
                      <a:pt x="-597149" y="991970"/>
                      <a:pt x="-513344" y="970774"/>
                      <a:pt x="-359186" y="900587"/>
                    </a:cubicBezTo>
                    <a:cubicBezTo>
                      <a:pt x="-205028" y="830399"/>
                      <a:pt x="-90488" y="798749"/>
                      <a:pt x="0" y="773245"/>
                    </a:cubicBezTo>
                    <a:cubicBezTo>
                      <a:pt x="-18705" y="631557"/>
                      <a:pt x="1214" y="517384"/>
                      <a:pt x="0" y="394355"/>
                    </a:cubicBezTo>
                    <a:cubicBezTo>
                      <a:pt x="-1214" y="271326"/>
                      <a:pt x="12232" y="173062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38741698">
                      <a:prstGeom prst="wedgeRectCallout">
                        <a:avLst>
                          <a:gd name="adj1" fmla="val -69752"/>
                          <a:gd name="adj2" fmla="val 26459"/>
                        </a:avLst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ko-KR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ko-KR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ko-KR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(stipulate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a new term independent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" name="말풍선: 사각형 5">
                <a:extLst>
                  <a:ext uri="{FF2B5EF4-FFF2-40B4-BE49-F238E27FC236}">
                    <a16:creationId xmlns:a16="http://schemas.microsoft.com/office/drawing/2014/main" id="{9C60D28E-3761-2F92-37B9-24AF1A5D72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197" y="1690688"/>
                <a:ext cx="3431098" cy="1325563"/>
              </a:xfrm>
              <a:prstGeom prst="wedgeRectCallout">
                <a:avLst>
                  <a:gd name="adj1" fmla="val -69752"/>
                  <a:gd name="adj2" fmla="val 26459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38741698">
                      <a:custGeom>
                        <a:avLst/>
                        <a:gdLst>
                          <a:gd name="connsiteX0" fmla="*/ 0 w 3431098"/>
                          <a:gd name="connsiteY0" fmla="*/ 0 h 1325563"/>
                          <a:gd name="connsiteX1" fmla="*/ 571850 w 3431098"/>
                          <a:gd name="connsiteY1" fmla="*/ 0 h 1325563"/>
                          <a:gd name="connsiteX2" fmla="*/ 571850 w 3431098"/>
                          <a:gd name="connsiteY2" fmla="*/ 0 h 1325563"/>
                          <a:gd name="connsiteX3" fmla="*/ 992159 w 3431098"/>
                          <a:gd name="connsiteY3" fmla="*/ 0 h 1325563"/>
                          <a:gd name="connsiteX4" fmla="*/ 1429624 w 3431098"/>
                          <a:gd name="connsiteY4" fmla="*/ 0 h 1325563"/>
                          <a:gd name="connsiteX5" fmla="*/ 2136811 w 3431098"/>
                          <a:gd name="connsiteY5" fmla="*/ 0 h 1325563"/>
                          <a:gd name="connsiteX6" fmla="*/ 2783955 w 3431098"/>
                          <a:gd name="connsiteY6" fmla="*/ 0 h 1325563"/>
                          <a:gd name="connsiteX7" fmla="*/ 3431098 w 3431098"/>
                          <a:gd name="connsiteY7" fmla="*/ 0 h 1325563"/>
                          <a:gd name="connsiteX8" fmla="*/ 3431098 w 3431098"/>
                          <a:gd name="connsiteY8" fmla="*/ 378890 h 1325563"/>
                          <a:gd name="connsiteX9" fmla="*/ 3431098 w 3431098"/>
                          <a:gd name="connsiteY9" fmla="*/ 773245 h 1325563"/>
                          <a:gd name="connsiteX10" fmla="*/ 3431098 w 3431098"/>
                          <a:gd name="connsiteY10" fmla="*/ 773245 h 1325563"/>
                          <a:gd name="connsiteX11" fmla="*/ 3431098 w 3431098"/>
                          <a:gd name="connsiteY11" fmla="*/ 1104636 h 1325563"/>
                          <a:gd name="connsiteX12" fmla="*/ 3431098 w 3431098"/>
                          <a:gd name="connsiteY12" fmla="*/ 1325563 h 1325563"/>
                          <a:gd name="connsiteX13" fmla="*/ 2723911 w 3431098"/>
                          <a:gd name="connsiteY13" fmla="*/ 1325563 h 1325563"/>
                          <a:gd name="connsiteX14" fmla="*/ 2096782 w 3431098"/>
                          <a:gd name="connsiteY14" fmla="*/ 1325563 h 1325563"/>
                          <a:gd name="connsiteX15" fmla="*/ 1429624 w 3431098"/>
                          <a:gd name="connsiteY15" fmla="*/ 1325563 h 1325563"/>
                          <a:gd name="connsiteX16" fmla="*/ 1017892 w 3431098"/>
                          <a:gd name="connsiteY16" fmla="*/ 1325563 h 1325563"/>
                          <a:gd name="connsiteX17" fmla="*/ 571850 w 3431098"/>
                          <a:gd name="connsiteY17" fmla="*/ 1325563 h 1325563"/>
                          <a:gd name="connsiteX18" fmla="*/ 571850 w 3431098"/>
                          <a:gd name="connsiteY18" fmla="*/ 1325563 h 1325563"/>
                          <a:gd name="connsiteX19" fmla="*/ 0 w 3431098"/>
                          <a:gd name="connsiteY19" fmla="*/ 1325563 h 1325563"/>
                          <a:gd name="connsiteX20" fmla="*/ 0 w 3431098"/>
                          <a:gd name="connsiteY20" fmla="*/ 1104636 h 1325563"/>
                          <a:gd name="connsiteX21" fmla="*/ -677710 w 3431098"/>
                          <a:gd name="connsiteY21" fmla="*/ 1013512 h 1325563"/>
                          <a:gd name="connsiteX22" fmla="*/ -359186 w 3431098"/>
                          <a:gd name="connsiteY22" fmla="*/ 900587 h 1325563"/>
                          <a:gd name="connsiteX23" fmla="*/ 0 w 3431098"/>
                          <a:gd name="connsiteY23" fmla="*/ 773245 h 1325563"/>
                          <a:gd name="connsiteX24" fmla="*/ 0 w 3431098"/>
                          <a:gd name="connsiteY24" fmla="*/ 394355 h 1325563"/>
                          <a:gd name="connsiteX25" fmla="*/ 0 w 3431098"/>
                          <a:gd name="connsiteY25" fmla="*/ 0 h 13255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3431098" h="1325563" extrusionOk="0">
                            <a:moveTo>
                              <a:pt x="0" y="0"/>
                            </a:moveTo>
                            <a:cubicBezTo>
                              <a:pt x="276872" y="5016"/>
                              <a:pt x="358513" y="5773"/>
                              <a:pt x="571850" y="0"/>
                            </a:cubicBezTo>
                            <a:lnTo>
                              <a:pt x="571850" y="0"/>
                            </a:lnTo>
                            <a:cubicBezTo>
                              <a:pt x="731645" y="-8638"/>
                              <a:pt x="898139" y="5215"/>
                              <a:pt x="992159" y="0"/>
                            </a:cubicBezTo>
                            <a:cubicBezTo>
                              <a:pt x="1086179" y="-5215"/>
                              <a:pt x="1334355" y="-8332"/>
                              <a:pt x="1429624" y="0"/>
                            </a:cubicBezTo>
                            <a:cubicBezTo>
                              <a:pt x="1683488" y="28152"/>
                              <a:pt x="1884318" y="9709"/>
                              <a:pt x="2136811" y="0"/>
                            </a:cubicBezTo>
                            <a:cubicBezTo>
                              <a:pt x="2389304" y="-9709"/>
                              <a:pt x="2469977" y="-11586"/>
                              <a:pt x="2783955" y="0"/>
                            </a:cubicBezTo>
                            <a:cubicBezTo>
                              <a:pt x="3097933" y="11586"/>
                              <a:pt x="3207754" y="-293"/>
                              <a:pt x="3431098" y="0"/>
                            </a:cubicBezTo>
                            <a:cubicBezTo>
                              <a:pt x="3445239" y="158722"/>
                              <a:pt x="3424812" y="236744"/>
                              <a:pt x="3431098" y="378890"/>
                            </a:cubicBezTo>
                            <a:cubicBezTo>
                              <a:pt x="3437385" y="521036"/>
                              <a:pt x="3413420" y="623297"/>
                              <a:pt x="3431098" y="773245"/>
                            </a:cubicBezTo>
                            <a:lnTo>
                              <a:pt x="3431098" y="773245"/>
                            </a:lnTo>
                            <a:cubicBezTo>
                              <a:pt x="3423542" y="844462"/>
                              <a:pt x="3433056" y="988234"/>
                              <a:pt x="3431098" y="1104636"/>
                            </a:cubicBezTo>
                            <a:cubicBezTo>
                              <a:pt x="3421733" y="1193084"/>
                              <a:pt x="3423997" y="1277262"/>
                              <a:pt x="3431098" y="1325563"/>
                            </a:cubicBezTo>
                            <a:cubicBezTo>
                              <a:pt x="3188141" y="1299308"/>
                              <a:pt x="2947401" y="1347211"/>
                              <a:pt x="2723911" y="1325563"/>
                            </a:cubicBezTo>
                            <a:cubicBezTo>
                              <a:pt x="2500421" y="1303915"/>
                              <a:pt x="2359478" y="1355224"/>
                              <a:pt x="2096782" y="1325563"/>
                            </a:cubicBezTo>
                            <a:cubicBezTo>
                              <a:pt x="1834086" y="1295902"/>
                              <a:pt x="1628963" y="1351971"/>
                              <a:pt x="1429624" y="1325563"/>
                            </a:cubicBezTo>
                            <a:cubicBezTo>
                              <a:pt x="1340380" y="1312675"/>
                              <a:pt x="1207668" y="1307933"/>
                              <a:pt x="1017892" y="1325563"/>
                            </a:cubicBezTo>
                            <a:cubicBezTo>
                              <a:pt x="828116" y="1343193"/>
                              <a:pt x="776190" y="1330042"/>
                              <a:pt x="571850" y="1325563"/>
                            </a:cubicBezTo>
                            <a:lnTo>
                              <a:pt x="571850" y="1325563"/>
                            </a:lnTo>
                            <a:cubicBezTo>
                              <a:pt x="297612" y="1332873"/>
                              <a:pt x="159809" y="1311265"/>
                              <a:pt x="0" y="1325563"/>
                            </a:cubicBezTo>
                            <a:cubicBezTo>
                              <a:pt x="2611" y="1271767"/>
                              <a:pt x="3918" y="1155346"/>
                              <a:pt x="0" y="1104636"/>
                            </a:cubicBezTo>
                            <a:cubicBezTo>
                              <a:pt x="-137125" y="1087611"/>
                              <a:pt x="-450866" y="1074929"/>
                              <a:pt x="-677710" y="1013512"/>
                            </a:cubicBezTo>
                            <a:cubicBezTo>
                              <a:pt x="-597149" y="991970"/>
                              <a:pt x="-513344" y="970774"/>
                              <a:pt x="-359186" y="900587"/>
                            </a:cubicBezTo>
                            <a:cubicBezTo>
                              <a:pt x="-205028" y="830399"/>
                              <a:pt x="-90488" y="798749"/>
                              <a:pt x="0" y="773245"/>
                            </a:cubicBezTo>
                            <a:cubicBezTo>
                              <a:pt x="-18705" y="631557"/>
                              <a:pt x="1214" y="517384"/>
                              <a:pt x="0" y="394355"/>
                            </a:cubicBezTo>
                            <a:cubicBezTo>
                              <a:pt x="-1214" y="271326"/>
                              <a:pt x="12232" y="17306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E838BD6-4F1C-5610-E44E-DF5CB22168AD}"/>
              </a:ext>
            </a:extLst>
          </p:cNvPr>
          <p:cNvSpPr txBox="1"/>
          <p:nvPr/>
        </p:nvSpPr>
        <p:spPr>
          <a:xfrm>
            <a:off x="654342" y="3456233"/>
            <a:ext cx="627496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Lucas, James, et al. "Don't blame the 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elbo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a linear 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vae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perspective on posterior collapse." Advances in Neural Information Processing Systems 32 (2019).</a:t>
            </a:r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BDE2B73D-4CDB-891E-13F5-0A04B713F691}"/>
              </a:ext>
            </a:extLst>
          </p:cNvPr>
          <p:cNvSpPr/>
          <p:nvPr/>
        </p:nvSpPr>
        <p:spPr>
          <a:xfrm>
            <a:off x="6342077" y="3241416"/>
            <a:ext cx="5373847" cy="1724867"/>
          </a:xfrm>
          <a:custGeom>
            <a:avLst/>
            <a:gdLst>
              <a:gd name="connsiteX0" fmla="*/ 0 w 5373847"/>
              <a:gd name="connsiteY0" fmla="*/ 0 h 1724867"/>
              <a:gd name="connsiteX1" fmla="*/ 429908 w 5373847"/>
              <a:gd name="connsiteY1" fmla="*/ 0 h 1724867"/>
              <a:gd name="connsiteX2" fmla="*/ 895641 w 5373847"/>
              <a:gd name="connsiteY2" fmla="*/ 0 h 1724867"/>
              <a:gd name="connsiteX3" fmla="*/ 895641 w 5373847"/>
              <a:gd name="connsiteY3" fmla="*/ 0 h 1724867"/>
              <a:gd name="connsiteX4" fmla="*/ 1580807 w 5373847"/>
              <a:gd name="connsiteY4" fmla="*/ 0 h 1724867"/>
              <a:gd name="connsiteX5" fmla="*/ 2239103 w 5373847"/>
              <a:gd name="connsiteY5" fmla="*/ 0 h 1724867"/>
              <a:gd name="connsiteX6" fmla="*/ 2803357 w 5373847"/>
              <a:gd name="connsiteY6" fmla="*/ 0 h 1724867"/>
              <a:gd name="connsiteX7" fmla="*/ 3398958 w 5373847"/>
              <a:gd name="connsiteY7" fmla="*/ 0 h 1724867"/>
              <a:gd name="connsiteX8" fmla="*/ 3994560 w 5373847"/>
              <a:gd name="connsiteY8" fmla="*/ 0 h 1724867"/>
              <a:gd name="connsiteX9" fmla="*/ 4558814 w 5373847"/>
              <a:gd name="connsiteY9" fmla="*/ 0 h 1724867"/>
              <a:gd name="connsiteX10" fmla="*/ 5373847 w 5373847"/>
              <a:gd name="connsiteY10" fmla="*/ 0 h 1724867"/>
              <a:gd name="connsiteX11" fmla="*/ 5373847 w 5373847"/>
              <a:gd name="connsiteY11" fmla="*/ 523209 h 1724867"/>
              <a:gd name="connsiteX12" fmla="*/ 5373847 w 5373847"/>
              <a:gd name="connsiteY12" fmla="*/ 1006172 h 1724867"/>
              <a:gd name="connsiteX13" fmla="*/ 5373847 w 5373847"/>
              <a:gd name="connsiteY13" fmla="*/ 1006172 h 1724867"/>
              <a:gd name="connsiteX14" fmla="*/ 5373847 w 5373847"/>
              <a:gd name="connsiteY14" fmla="*/ 1437389 h 1724867"/>
              <a:gd name="connsiteX15" fmla="*/ 5373847 w 5373847"/>
              <a:gd name="connsiteY15" fmla="*/ 1724867 h 1724867"/>
              <a:gd name="connsiteX16" fmla="*/ 4746898 w 5373847"/>
              <a:gd name="connsiteY16" fmla="*/ 1724867 h 1724867"/>
              <a:gd name="connsiteX17" fmla="*/ 4119949 w 5373847"/>
              <a:gd name="connsiteY17" fmla="*/ 1724867 h 1724867"/>
              <a:gd name="connsiteX18" fmla="*/ 3430306 w 5373847"/>
              <a:gd name="connsiteY18" fmla="*/ 1724867 h 1724867"/>
              <a:gd name="connsiteX19" fmla="*/ 2834704 w 5373847"/>
              <a:gd name="connsiteY19" fmla="*/ 1724867 h 1724867"/>
              <a:gd name="connsiteX20" fmla="*/ 2239103 w 5373847"/>
              <a:gd name="connsiteY20" fmla="*/ 1724867 h 1724867"/>
              <a:gd name="connsiteX21" fmla="*/ 1553937 w 5373847"/>
              <a:gd name="connsiteY21" fmla="*/ 1724867 h 1724867"/>
              <a:gd name="connsiteX22" fmla="*/ 895641 w 5373847"/>
              <a:gd name="connsiteY22" fmla="*/ 1724867 h 1724867"/>
              <a:gd name="connsiteX23" fmla="*/ 895641 w 5373847"/>
              <a:gd name="connsiteY23" fmla="*/ 1724867 h 1724867"/>
              <a:gd name="connsiteX24" fmla="*/ 474690 w 5373847"/>
              <a:gd name="connsiteY24" fmla="*/ 1724867 h 1724867"/>
              <a:gd name="connsiteX25" fmla="*/ 0 w 5373847"/>
              <a:gd name="connsiteY25" fmla="*/ 1724867 h 1724867"/>
              <a:gd name="connsiteX26" fmla="*/ 0 w 5373847"/>
              <a:gd name="connsiteY26" fmla="*/ 1437389 h 1724867"/>
              <a:gd name="connsiteX27" fmla="*/ -449284 w 5373847"/>
              <a:gd name="connsiteY27" fmla="*/ 1204085 h 1724867"/>
              <a:gd name="connsiteX28" fmla="*/ -864007 w 5373847"/>
              <a:gd name="connsiteY28" fmla="*/ 988728 h 1724867"/>
              <a:gd name="connsiteX29" fmla="*/ -457924 w 5373847"/>
              <a:gd name="connsiteY29" fmla="*/ 996927 h 1724867"/>
              <a:gd name="connsiteX30" fmla="*/ 0 w 5373847"/>
              <a:gd name="connsiteY30" fmla="*/ 1006172 h 1724867"/>
              <a:gd name="connsiteX31" fmla="*/ 0 w 5373847"/>
              <a:gd name="connsiteY31" fmla="*/ 513148 h 1724867"/>
              <a:gd name="connsiteX32" fmla="*/ 0 w 5373847"/>
              <a:gd name="connsiteY32" fmla="*/ 0 h 1724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373847" h="1724867" extrusionOk="0">
                <a:moveTo>
                  <a:pt x="0" y="0"/>
                </a:moveTo>
                <a:cubicBezTo>
                  <a:pt x="211793" y="-11038"/>
                  <a:pt x="237163" y="-18505"/>
                  <a:pt x="429908" y="0"/>
                </a:cubicBezTo>
                <a:cubicBezTo>
                  <a:pt x="622653" y="18505"/>
                  <a:pt x="725935" y="19477"/>
                  <a:pt x="895641" y="0"/>
                </a:cubicBezTo>
                <a:lnTo>
                  <a:pt x="895641" y="0"/>
                </a:lnTo>
                <a:cubicBezTo>
                  <a:pt x="1070871" y="8302"/>
                  <a:pt x="1414611" y="25324"/>
                  <a:pt x="1580807" y="0"/>
                </a:cubicBezTo>
                <a:cubicBezTo>
                  <a:pt x="1747003" y="-25324"/>
                  <a:pt x="1958101" y="26347"/>
                  <a:pt x="2239103" y="0"/>
                </a:cubicBezTo>
                <a:cubicBezTo>
                  <a:pt x="2470146" y="733"/>
                  <a:pt x="2604555" y="-18860"/>
                  <a:pt x="2803357" y="0"/>
                </a:cubicBezTo>
                <a:cubicBezTo>
                  <a:pt x="3002159" y="18860"/>
                  <a:pt x="3203018" y="-16893"/>
                  <a:pt x="3398958" y="0"/>
                </a:cubicBezTo>
                <a:cubicBezTo>
                  <a:pt x="3594898" y="16893"/>
                  <a:pt x="3758176" y="948"/>
                  <a:pt x="3994560" y="0"/>
                </a:cubicBezTo>
                <a:cubicBezTo>
                  <a:pt x="4230944" y="-948"/>
                  <a:pt x="4358943" y="-1247"/>
                  <a:pt x="4558814" y="0"/>
                </a:cubicBezTo>
                <a:cubicBezTo>
                  <a:pt x="4758685" y="1247"/>
                  <a:pt x="5002034" y="21992"/>
                  <a:pt x="5373847" y="0"/>
                </a:cubicBezTo>
                <a:cubicBezTo>
                  <a:pt x="5388793" y="232352"/>
                  <a:pt x="5350341" y="348913"/>
                  <a:pt x="5373847" y="523209"/>
                </a:cubicBezTo>
                <a:cubicBezTo>
                  <a:pt x="5397353" y="697505"/>
                  <a:pt x="5393212" y="908168"/>
                  <a:pt x="5373847" y="1006172"/>
                </a:cubicBezTo>
                <a:lnTo>
                  <a:pt x="5373847" y="1006172"/>
                </a:lnTo>
                <a:cubicBezTo>
                  <a:pt x="5371696" y="1134949"/>
                  <a:pt x="5356746" y="1335274"/>
                  <a:pt x="5373847" y="1437389"/>
                </a:cubicBezTo>
                <a:cubicBezTo>
                  <a:pt x="5373842" y="1552064"/>
                  <a:pt x="5369298" y="1586329"/>
                  <a:pt x="5373847" y="1724867"/>
                </a:cubicBezTo>
                <a:cubicBezTo>
                  <a:pt x="5202635" y="1755144"/>
                  <a:pt x="5019542" y="1698653"/>
                  <a:pt x="4746898" y="1724867"/>
                </a:cubicBezTo>
                <a:cubicBezTo>
                  <a:pt x="4474254" y="1751081"/>
                  <a:pt x="4249540" y="1718173"/>
                  <a:pt x="4119949" y="1724867"/>
                </a:cubicBezTo>
                <a:cubicBezTo>
                  <a:pt x="3990358" y="1731561"/>
                  <a:pt x="3595228" y="1703135"/>
                  <a:pt x="3430306" y="1724867"/>
                </a:cubicBezTo>
                <a:cubicBezTo>
                  <a:pt x="3265384" y="1746599"/>
                  <a:pt x="3113526" y="1747299"/>
                  <a:pt x="2834704" y="1724867"/>
                </a:cubicBezTo>
                <a:cubicBezTo>
                  <a:pt x="2555882" y="1702435"/>
                  <a:pt x="2384615" y="1725266"/>
                  <a:pt x="2239103" y="1724867"/>
                </a:cubicBezTo>
                <a:cubicBezTo>
                  <a:pt x="2050949" y="1723393"/>
                  <a:pt x="1889497" y="1723595"/>
                  <a:pt x="1553937" y="1724867"/>
                </a:cubicBezTo>
                <a:cubicBezTo>
                  <a:pt x="1218377" y="1726139"/>
                  <a:pt x="1144690" y="1703058"/>
                  <a:pt x="895641" y="1724867"/>
                </a:cubicBezTo>
                <a:lnTo>
                  <a:pt x="895641" y="1724867"/>
                </a:lnTo>
                <a:cubicBezTo>
                  <a:pt x="696308" y="1734642"/>
                  <a:pt x="672501" y="1720448"/>
                  <a:pt x="474690" y="1724867"/>
                </a:cubicBezTo>
                <a:cubicBezTo>
                  <a:pt x="276879" y="1729286"/>
                  <a:pt x="164572" y="1737567"/>
                  <a:pt x="0" y="1724867"/>
                </a:cubicBezTo>
                <a:cubicBezTo>
                  <a:pt x="-13743" y="1592338"/>
                  <a:pt x="2964" y="1547249"/>
                  <a:pt x="0" y="1437389"/>
                </a:cubicBezTo>
                <a:cubicBezTo>
                  <a:pt x="-144250" y="1339838"/>
                  <a:pt x="-358908" y="1273883"/>
                  <a:pt x="-449284" y="1204085"/>
                </a:cubicBezTo>
                <a:cubicBezTo>
                  <a:pt x="-539660" y="1134287"/>
                  <a:pt x="-694519" y="1067358"/>
                  <a:pt x="-864007" y="988728"/>
                </a:cubicBezTo>
                <a:cubicBezTo>
                  <a:pt x="-705421" y="974003"/>
                  <a:pt x="-550297" y="1008451"/>
                  <a:pt x="-457924" y="996927"/>
                </a:cubicBezTo>
                <a:cubicBezTo>
                  <a:pt x="-365551" y="985403"/>
                  <a:pt x="-180520" y="995755"/>
                  <a:pt x="0" y="1006172"/>
                </a:cubicBezTo>
                <a:cubicBezTo>
                  <a:pt x="4104" y="841209"/>
                  <a:pt x="-8854" y="617820"/>
                  <a:pt x="0" y="513148"/>
                </a:cubicBezTo>
                <a:cubicBezTo>
                  <a:pt x="8854" y="408476"/>
                  <a:pt x="10272" y="224812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38741698">
                  <a:prstGeom prst="wedgeRectCallout">
                    <a:avLst>
                      <a:gd name="adj1" fmla="val -66078"/>
                      <a:gd name="adj2" fmla="val 7322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“Importantly, the Gaussian partition function for a Gaussian observation model (the last term on the RHS of Eq. (10)) prevents ELBO from deviating from the β-VAE’s objective with a β-weighted KL term while maintaining the benefits to representation learning when σ2 is small.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D6F63E-7133-8781-9490-A64F2D106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6333" y="1705414"/>
            <a:ext cx="2662790" cy="8851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47580C-CF4D-0724-CAF5-AE4329A089D9}"/>
              </a:ext>
            </a:extLst>
          </p:cNvPr>
          <p:cNvSpPr txBox="1"/>
          <p:nvPr/>
        </p:nvSpPr>
        <p:spPr>
          <a:xfrm>
            <a:off x="512283" y="5258651"/>
            <a:ext cx="627496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Burgess, Christopher P., et al. "Understanding disentangling in $\beta $-VAE." 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arXiv:1804.03599 (2018).</a:t>
            </a:r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725EBA50-D91D-E82C-A312-0142D8E83442}"/>
              </a:ext>
            </a:extLst>
          </p:cNvPr>
          <p:cNvSpPr/>
          <p:nvPr/>
        </p:nvSpPr>
        <p:spPr>
          <a:xfrm>
            <a:off x="6635690" y="5433963"/>
            <a:ext cx="5117284" cy="1058912"/>
          </a:xfrm>
          <a:custGeom>
            <a:avLst/>
            <a:gdLst>
              <a:gd name="connsiteX0" fmla="*/ 0 w 5117284"/>
              <a:gd name="connsiteY0" fmla="*/ 0 h 1058912"/>
              <a:gd name="connsiteX1" fmla="*/ 409383 w 5117284"/>
              <a:gd name="connsiteY1" fmla="*/ 0 h 1058912"/>
              <a:gd name="connsiteX2" fmla="*/ 852881 w 5117284"/>
              <a:gd name="connsiteY2" fmla="*/ 0 h 1058912"/>
              <a:gd name="connsiteX3" fmla="*/ 852881 w 5117284"/>
              <a:gd name="connsiteY3" fmla="*/ 0 h 1058912"/>
              <a:gd name="connsiteX4" fmla="*/ 1505335 w 5117284"/>
              <a:gd name="connsiteY4" fmla="*/ 0 h 1058912"/>
              <a:gd name="connsiteX5" fmla="*/ 2132202 w 5117284"/>
              <a:gd name="connsiteY5" fmla="*/ 0 h 1058912"/>
              <a:gd name="connsiteX6" fmla="*/ 2669517 w 5117284"/>
              <a:gd name="connsiteY6" fmla="*/ 0 h 1058912"/>
              <a:gd name="connsiteX7" fmla="*/ 3236682 w 5117284"/>
              <a:gd name="connsiteY7" fmla="*/ 0 h 1058912"/>
              <a:gd name="connsiteX8" fmla="*/ 3803848 w 5117284"/>
              <a:gd name="connsiteY8" fmla="*/ 0 h 1058912"/>
              <a:gd name="connsiteX9" fmla="*/ 4341163 w 5117284"/>
              <a:gd name="connsiteY9" fmla="*/ 0 h 1058912"/>
              <a:gd name="connsiteX10" fmla="*/ 5117284 w 5117284"/>
              <a:gd name="connsiteY10" fmla="*/ 0 h 1058912"/>
              <a:gd name="connsiteX11" fmla="*/ 5117284 w 5117284"/>
              <a:gd name="connsiteY11" fmla="*/ 617699 h 1058912"/>
              <a:gd name="connsiteX12" fmla="*/ 5117284 w 5117284"/>
              <a:gd name="connsiteY12" fmla="*/ 617699 h 1058912"/>
              <a:gd name="connsiteX13" fmla="*/ 5117284 w 5117284"/>
              <a:gd name="connsiteY13" fmla="*/ 882427 h 1058912"/>
              <a:gd name="connsiteX14" fmla="*/ 5117284 w 5117284"/>
              <a:gd name="connsiteY14" fmla="*/ 1058912 h 1058912"/>
              <a:gd name="connsiteX15" fmla="*/ 4579969 w 5117284"/>
              <a:gd name="connsiteY15" fmla="*/ 1058912 h 1058912"/>
              <a:gd name="connsiteX16" fmla="*/ 4042654 w 5117284"/>
              <a:gd name="connsiteY16" fmla="*/ 1058912 h 1058912"/>
              <a:gd name="connsiteX17" fmla="*/ 3445638 w 5117284"/>
              <a:gd name="connsiteY17" fmla="*/ 1058912 h 1058912"/>
              <a:gd name="connsiteX18" fmla="*/ 2788920 w 5117284"/>
              <a:gd name="connsiteY18" fmla="*/ 1058912 h 1058912"/>
              <a:gd name="connsiteX19" fmla="*/ 2132202 w 5117284"/>
              <a:gd name="connsiteY19" fmla="*/ 1058912 h 1058912"/>
              <a:gd name="connsiteX20" fmla="*/ 1492542 w 5117284"/>
              <a:gd name="connsiteY20" fmla="*/ 1058912 h 1058912"/>
              <a:gd name="connsiteX21" fmla="*/ 852881 w 5117284"/>
              <a:gd name="connsiteY21" fmla="*/ 1058912 h 1058912"/>
              <a:gd name="connsiteX22" fmla="*/ 852881 w 5117284"/>
              <a:gd name="connsiteY22" fmla="*/ 1058912 h 1058912"/>
              <a:gd name="connsiteX23" fmla="*/ 434969 w 5117284"/>
              <a:gd name="connsiteY23" fmla="*/ 1058912 h 1058912"/>
              <a:gd name="connsiteX24" fmla="*/ 0 w 5117284"/>
              <a:gd name="connsiteY24" fmla="*/ 1058912 h 1058912"/>
              <a:gd name="connsiteX25" fmla="*/ 0 w 5117284"/>
              <a:gd name="connsiteY25" fmla="*/ 882427 h 1058912"/>
              <a:gd name="connsiteX26" fmla="*/ -411379 w 5117284"/>
              <a:gd name="connsiteY26" fmla="*/ 744709 h 1058912"/>
              <a:gd name="connsiteX27" fmla="*/ -822757 w 5117284"/>
              <a:gd name="connsiteY27" fmla="*/ 606990 h 1058912"/>
              <a:gd name="connsiteX28" fmla="*/ -403151 w 5117284"/>
              <a:gd name="connsiteY28" fmla="*/ 612452 h 1058912"/>
              <a:gd name="connsiteX29" fmla="*/ 0 w 5117284"/>
              <a:gd name="connsiteY29" fmla="*/ 617699 h 1058912"/>
              <a:gd name="connsiteX30" fmla="*/ 0 w 5117284"/>
              <a:gd name="connsiteY30" fmla="*/ 0 h 1058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117284" h="1058912" extrusionOk="0">
                <a:moveTo>
                  <a:pt x="0" y="0"/>
                </a:moveTo>
                <a:cubicBezTo>
                  <a:pt x="200162" y="-14580"/>
                  <a:pt x="244159" y="-10612"/>
                  <a:pt x="409383" y="0"/>
                </a:cubicBezTo>
                <a:cubicBezTo>
                  <a:pt x="574607" y="10612"/>
                  <a:pt x="658070" y="13426"/>
                  <a:pt x="852881" y="0"/>
                </a:cubicBezTo>
                <a:lnTo>
                  <a:pt x="852881" y="0"/>
                </a:lnTo>
                <a:cubicBezTo>
                  <a:pt x="1001379" y="21162"/>
                  <a:pt x="1206285" y="-17051"/>
                  <a:pt x="1505335" y="0"/>
                </a:cubicBezTo>
                <a:cubicBezTo>
                  <a:pt x="1804385" y="17051"/>
                  <a:pt x="1926627" y="14213"/>
                  <a:pt x="2132202" y="0"/>
                </a:cubicBezTo>
                <a:cubicBezTo>
                  <a:pt x="2392616" y="14689"/>
                  <a:pt x="2467883" y="19904"/>
                  <a:pt x="2669517" y="0"/>
                </a:cubicBezTo>
                <a:cubicBezTo>
                  <a:pt x="2871152" y="-19904"/>
                  <a:pt x="3004878" y="-18103"/>
                  <a:pt x="3236682" y="0"/>
                </a:cubicBezTo>
                <a:cubicBezTo>
                  <a:pt x="3468487" y="18103"/>
                  <a:pt x="3687645" y="-22995"/>
                  <a:pt x="3803848" y="0"/>
                </a:cubicBezTo>
                <a:cubicBezTo>
                  <a:pt x="3920051" y="22995"/>
                  <a:pt x="4116064" y="-1259"/>
                  <a:pt x="4341163" y="0"/>
                </a:cubicBezTo>
                <a:cubicBezTo>
                  <a:pt x="4566262" y="1259"/>
                  <a:pt x="4849015" y="-15605"/>
                  <a:pt x="5117284" y="0"/>
                </a:cubicBezTo>
                <a:cubicBezTo>
                  <a:pt x="5136364" y="302150"/>
                  <a:pt x="5105377" y="475221"/>
                  <a:pt x="5117284" y="617699"/>
                </a:cubicBezTo>
                <a:lnTo>
                  <a:pt x="5117284" y="617699"/>
                </a:lnTo>
                <a:cubicBezTo>
                  <a:pt x="5125624" y="736239"/>
                  <a:pt x="5112544" y="777929"/>
                  <a:pt x="5117284" y="882427"/>
                </a:cubicBezTo>
                <a:cubicBezTo>
                  <a:pt x="5114293" y="945327"/>
                  <a:pt x="5115600" y="1018823"/>
                  <a:pt x="5117284" y="1058912"/>
                </a:cubicBezTo>
                <a:cubicBezTo>
                  <a:pt x="4854581" y="1041093"/>
                  <a:pt x="4763868" y="1075784"/>
                  <a:pt x="4579969" y="1058912"/>
                </a:cubicBezTo>
                <a:cubicBezTo>
                  <a:pt x="4396071" y="1042040"/>
                  <a:pt x="4150690" y="1068784"/>
                  <a:pt x="4042654" y="1058912"/>
                </a:cubicBezTo>
                <a:cubicBezTo>
                  <a:pt x="3934619" y="1049040"/>
                  <a:pt x="3690498" y="1086914"/>
                  <a:pt x="3445638" y="1058912"/>
                </a:cubicBezTo>
                <a:cubicBezTo>
                  <a:pt x="3200778" y="1030910"/>
                  <a:pt x="3006461" y="1060582"/>
                  <a:pt x="2788920" y="1058912"/>
                </a:cubicBezTo>
                <a:cubicBezTo>
                  <a:pt x="2571379" y="1057242"/>
                  <a:pt x="2296838" y="1038857"/>
                  <a:pt x="2132202" y="1058912"/>
                </a:cubicBezTo>
                <a:cubicBezTo>
                  <a:pt x="1864111" y="1086878"/>
                  <a:pt x="1663446" y="1062619"/>
                  <a:pt x="1492542" y="1058912"/>
                </a:cubicBezTo>
                <a:cubicBezTo>
                  <a:pt x="1321638" y="1055205"/>
                  <a:pt x="1141709" y="1061623"/>
                  <a:pt x="852881" y="1058912"/>
                </a:cubicBezTo>
                <a:lnTo>
                  <a:pt x="852881" y="1058912"/>
                </a:lnTo>
                <a:cubicBezTo>
                  <a:pt x="669070" y="1047162"/>
                  <a:pt x="561927" y="1041704"/>
                  <a:pt x="434969" y="1058912"/>
                </a:cubicBezTo>
                <a:cubicBezTo>
                  <a:pt x="308011" y="1076120"/>
                  <a:pt x="121995" y="1041942"/>
                  <a:pt x="0" y="1058912"/>
                </a:cubicBezTo>
                <a:cubicBezTo>
                  <a:pt x="-2140" y="1003771"/>
                  <a:pt x="-8674" y="928688"/>
                  <a:pt x="0" y="882427"/>
                </a:cubicBezTo>
                <a:cubicBezTo>
                  <a:pt x="-145146" y="815981"/>
                  <a:pt x="-307915" y="766890"/>
                  <a:pt x="-411379" y="744709"/>
                </a:cubicBezTo>
                <a:cubicBezTo>
                  <a:pt x="-514843" y="722528"/>
                  <a:pt x="-646449" y="668238"/>
                  <a:pt x="-822757" y="606990"/>
                </a:cubicBezTo>
                <a:cubicBezTo>
                  <a:pt x="-683604" y="592616"/>
                  <a:pt x="-591361" y="590308"/>
                  <a:pt x="-403151" y="612452"/>
                </a:cubicBezTo>
                <a:cubicBezTo>
                  <a:pt x="-214941" y="634595"/>
                  <a:pt x="-149718" y="606411"/>
                  <a:pt x="0" y="617699"/>
                </a:cubicBezTo>
                <a:cubicBezTo>
                  <a:pt x="-30199" y="322191"/>
                  <a:pt x="-10026" y="257655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38741698">
                  <a:prstGeom prst="wedgeRectCallout">
                    <a:avLst>
                      <a:gd name="adj1" fmla="val -66078"/>
                      <a:gd name="adj2" fmla="val 7322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(same as the first above)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2C5E551-D836-B6A5-A621-99A333BB8D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8947" y="5607386"/>
            <a:ext cx="4970770" cy="35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83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502C555A-E7FF-587F-4156-834E2D4BD1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ko-KR" altLang="en-US" i="1" dirty="0"/>
                  <a:t> </a:t>
                </a:r>
                <a:r>
                  <a:rPr lang="en-US" altLang="ko-KR" i="1" dirty="0"/>
                  <a:t>can be viewed as the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i="1" dirty="0"/>
                  <a:t>!</a:t>
                </a:r>
                <a:endParaRPr lang="ko-KR" altLang="en-US" i="1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502C555A-E7FF-587F-4156-834E2D4BD1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1638B49-C399-F863-12B2-F0117BCBFD04}"/>
              </a:ext>
            </a:extLst>
          </p:cNvPr>
          <p:cNvSpPr txBox="1"/>
          <p:nvPr/>
        </p:nvSpPr>
        <p:spPr>
          <a:xfrm>
            <a:off x="369116" y="2967335"/>
            <a:ext cx="627496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Dai, Bin, Li Wenliang, and David Wipf. "On the value of infinite gradients in variational autoencoder models." Advances in Neural Information Processing Systems 34 (2021): 7180-7192.</a:t>
            </a: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9C60D28E-3761-2F92-37B9-24AF1A5D723A}"/>
              </a:ext>
            </a:extLst>
          </p:cNvPr>
          <p:cNvSpPr/>
          <p:nvPr/>
        </p:nvSpPr>
        <p:spPr>
          <a:xfrm>
            <a:off x="6912528" y="2228671"/>
            <a:ext cx="4910356" cy="1200329"/>
          </a:xfrm>
          <a:custGeom>
            <a:avLst/>
            <a:gdLst>
              <a:gd name="connsiteX0" fmla="*/ 0 w 4910356"/>
              <a:gd name="connsiteY0" fmla="*/ 0 h 1200329"/>
              <a:gd name="connsiteX1" fmla="*/ 392829 w 4910356"/>
              <a:gd name="connsiteY1" fmla="*/ 0 h 1200329"/>
              <a:gd name="connsiteX2" fmla="*/ 818393 w 4910356"/>
              <a:gd name="connsiteY2" fmla="*/ 0 h 1200329"/>
              <a:gd name="connsiteX3" fmla="*/ 818393 w 4910356"/>
              <a:gd name="connsiteY3" fmla="*/ 0 h 1200329"/>
              <a:gd name="connsiteX4" fmla="*/ 1444463 w 4910356"/>
              <a:gd name="connsiteY4" fmla="*/ 0 h 1200329"/>
              <a:gd name="connsiteX5" fmla="*/ 2045982 w 4910356"/>
              <a:gd name="connsiteY5" fmla="*/ 0 h 1200329"/>
              <a:gd name="connsiteX6" fmla="*/ 2561569 w 4910356"/>
              <a:gd name="connsiteY6" fmla="*/ 0 h 1200329"/>
              <a:gd name="connsiteX7" fmla="*/ 3105800 w 4910356"/>
              <a:gd name="connsiteY7" fmla="*/ 0 h 1200329"/>
              <a:gd name="connsiteX8" fmla="*/ 3650031 w 4910356"/>
              <a:gd name="connsiteY8" fmla="*/ 0 h 1200329"/>
              <a:gd name="connsiteX9" fmla="*/ 4165619 w 4910356"/>
              <a:gd name="connsiteY9" fmla="*/ 0 h 1200329"/>
              <a:gd name="connsiteX10" fmla="*/ 4910356 w 4910356"/>
              <a:gd name="connsiteY10" fmla="*/ 0 h 1200329"/>
              <a:gd name="connsiteX11" fmla="*/ 4910356 w 4910356"/>
              <a:gd name="connsiteY11" fmla="*/ 364100 h 1200329"/>
              <a:gd name="connsiteX12" fmla="*/ 4910356 w 4910356"/>
              <a:gd name="connsiteY12" fmla="*/ 700192 h 1200329"/>
              <a:gd name="connsiteX13" fmla="*/ 4910356 w 4910356"/>
              <a:gd name="connsiteY13" fmla="*/ 700192 h 1200329"/>
              <a:gd name="connsiteX14" fmla="*/ 4910356 w 4910356"/>
              <a:gd name="connsiteY14" fmla="*/ 1000274 h 1200329"/>
              <a:gd name="connsiteX15" fmla="*/ 4910356 w 4910356"/>
              <a:gd name="connsiteY15" fmla="*/ 1200329 h 1200329"/>
              <a:gd name="connsiteX16" fmla="*/ 4337481 w 4910356"/>
              <a:gd name="connsiteY16" fmla="*/ 1200329 h 1200329"/>
              <a:gd name="connsiteX17" fmla="*/ 3764606 w 4910356"/>
              <a:gd name="connsiteY17" fmla="*/ 1200329 h 1200329"/>
              <a:gd name="connsiteX18" fmla="*/ 3134444 w 4910356"/>
              <a:gd name="connsiteY18" fmla="*/ 1200329 h 1200329"/>
              <a:gd name="connsiteX19" fmla="*/ 2590213 w 4910356"/>
              <a:gd name="connsiteY19" fmla="*/ 1200329 h 1200329"/>
              <a:gd name="connsiteX20" fmla="*/ 2045982 w 4910356"/>
              <a:gd name="connsiteY20" fmla="*/ 1200329 h 1200329"/>
              <a:gd name="connsiteX21" fmla="*/ 1419912 w 4910356"/>
              <a:gd name="connsiteY21" fmla="*/ 1200329 h 1200329"/>
              <a:gd name="connsiteX22" fmla="*/ 818393 w 4910356"/>
              <a:gd name="connsiteY22" fmla="*/ 1200329 h 1200329"/>
              <a:gd name="connsiteX23" fmla="*/ 818393 w 4910356"/>
              <a:gd name="connsiteY23" fmla="*/ 1200329 h 1200329"/>
              <a:gd name="connsiteX24" fmla="*/ 433748 w 4910356"/>
              <a:gd name="connsiteY24" fmla="*/ 1200329 h 1200329"/>
              <a:gd name="connsiteX25" fmla="*/ 0 w 4910356"/>
              <a:gd name="connsiteY25" fmla="*/ 1200329 h 1200329"/>
              <a:gd name="connsiteX26" fmla="*/ 0 w 4910356"/>
              <a:gd name="connsiteY26" fmla="*/ 1000274 h 1200329"/>
              <a:gd name="connsiteX27" fmla="*/ -309598 w 4910356"/>
              <a:gd name="connsiteY27" fmla="*/ 1122860 h 1200329"/>
              <a:gd name="connsiteX28" fmla="*/ 0 w 4910356"/>
              <a:gd name="connsiteY28" fmla="*/ 700192 h 1200329"/>
              <a:gd name="connsiteX29" fmla="*/ 0 w 4910356"/>
              <a:gd name="connsiteY29" fmla="*/ 336092 h 1200329"/>
              <a:gd name="connsiteX30" fmla="*/ 0 w 4910356"/>
              <a:gd name="connsiteY30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910356" h="1200329" extrusionOk="0">
                <a:moveTo>
                  <a:pt x="0" y="0"/>
                </a:moveTo>
                <a:cubicBezTo>
                  <a:pt x="100382" y="-6538"/>
                  <a:pt x="221196" y="-7243"/>
                  <a:pt x="392829" y="0"/>
                </a:cubicBezTo>
                <a:cubicBezTo>
                  <a:pt x="564462" y="7243"/>
                  <a:pt x="713310" y="2448"/>
                  <a:pt x="818393" y="0"/>
                </a:cubicBezTo>
                <a:lnTo>
                  <a:pt x="818393" y="0"/>
                </a:lnTo>
                <a:cubicBezTo>
                  <a:pt x="1049870" y="-8222"/>
                  <a:pt x="1144925" y="-7326"/>
                  <a:pt x="1444463" y="0"/>
                </a:cubicBezTo>
                <a:cubicBezTo>
                  <a:pt x="1744001" y="7326"/>
                  <a:pt x="1793333" y="26067"/>
                  <a:pt x="2045982" y="0"/>
                </a:cubicBezTo>
                <a:cubicBezTo>
                  <a:pt x="2163037" y="-10555"/>
                  <a:pt x="2401513" y="-24048"/>
                  <a:pt x="2561569" y="0"/>
                </a:cubicBezTo>
                <a:cubicBezTo>
                  <a:pt x="2721625" y="24048"/>
                  <a:pt x="2850448" y="7490"/>
                  <a:pt x="3105800" y="0"/>
                </a:cubicBezTo>
                <a:cubicBezTo>
                  <a:pt x="3361152" y="-7490"/>
                  <a:pt x="3468882" y="-13779"/>
                  <a:pt x="3650031" y="0"/>
                </a:cubicBezTo>
                <a:cubicBezTo>
                  <a:pt x="3831180" y="13779"/>
                  <a:pt x="3986419" y="16885"/>
                  <a:pt x="4165619" y="0"/>
                </a:cubicBezTo>
                <a:cubicBezTo>
                  <a:pt x="4344819" y="-16885"/>
                  <a:pt x="4638058" y="31601"/>
                  <a:pt x="4910356" y="0"/>
                </a:cubicBezTo>
                <a:cubicBezTo>
                  <a:pt x="4913101" y="138518"/>
                  <a:pt x="4894632" y="227893"/>
                  <a:pt x="4910356" y="364100"/>
                </a:cubicBezTo>
                <a:cubicBezTo>
                  <a:pt x="4926080" y="500307"/>
                  <a:pt x="4900736" y="613934"/>
                  <a:pt x="4910356" y="700192"/>
                </a:cubicBezTo>
                <a:lnTo>
                  <a:pt x="4910356" y="700192"/>
                </a:lnTo>
                <a:cubicBezTo>
                  <a:pt x="4908609" y="773171"/>
                  <a:pt x="4915902" y="854606"/>
                  <a:pt x="4910356" y="1000274"/>
                </a:cubicBezTo>
                <a:cubicBezTo>
                  <a:pt x="4913227" y="1045132"/>
                  <a:pt x="4900644" y="1132757"/>
                  <a:pt x="4910356" y="1200329"/>
                </a:cubicBezTo>
                <a:cubicBezTo>
                  <a:pt x="4755930" y="1181132"/>
                  <a:pt x="4474284" y="1185284"/>
                  <a:pt x="4337481" y="1200329"/>
                </a:cubicBezTo>
                <a:cubicBezTo>
                  <a:pt x="4200678" y="1215374"/>
                  <a:pt x="3889505" y="1193393"/>
                  <a:pt x="3764606" y="1200329"/>
                </a:cubicBezTo>
                <a:cubicBezTo>
                  <a:pt x="3639707" y="1207265"/>
                  <a:pt x="3397470" y="1187679"/>
                  <a:pt x="3134444" y="1200329"/>
                </a:cubicBezTo>
                <a:cubicBezTo>
                  <a:pt x="2871418" y="1212979"/>
                  <a:pt x="2768441" y="1209480"/>
                  <a:pt x="2590213" y="1200329"/>
                </a:cubicBezTo>
                <a:cubicBezTo>
                  <a:pt x="2411985" y="1191178"/>
                  <a:pt x="2157254" y="1226940"/>
                  <a:pt x="2045982" y="1200329"/>
                </a:cubicBezTo>
                <a:cubicBezTo>
                  <a:pt x="1849638" y="1183323"/>
                  <a:pt x="1647014" y="1188950"/>
                  <a:pt x="1419912" y="1200329"/>
                </a:cubicBezTo>
                <a:cubicBezTo>
                  <a:pt x="1192810" y="1211709"/>
                  <a:pt x="1105331" y="1202347"/>
                  <a:pt x="818393" y="1200329"/>
                </a:cubicBezTo>
                <a:lnTo>
                  <a:pt x="818393" y="1200329"/>
                </a:lnTo>
                <a:cubicBezTo>
                  <a:pt x="706472" y="1200386"/>
                  <a:pt x="574712" y="1198902"/>
                  <a:pt x="433748" y="1200329"/>
                </a:cubicBezTo>
                <a:cubicBezTo>
                  <a:pt x="292785" y="1201756"/>
                  <a:pt x="155454" y="1188323"/>
                  <a:pt x="0" y="1200329"/>
                </a:cubicBezTo>
                <a:cubicBezTo>
                  <a:pt x="-8399" y="1122710"/>
                  <a:pt x="-7014" y="1072785"/>
                  <a:pt x="0" y="1000274"/>
                </a:cubicBezTo>
                <a:cubicBezTo>
                  <a:pt x="-100265" y="1053202"/>
                  <a:pt x="-164524" y="1066126"/>
                  <a:pt x="-309598" y="1122860"/>
                </a:cubicBezTo>
                <a:cubicBezTo>
                  <a:pt x="-159472" y="950696"/>
                  <a:pt x="-156802" y="870156"/>
                  <a:pt x="0" y="700192"/>
                </a:cubicBezTo>
                <a:cubicBezTo>
                  <a:pt x="12534" y="606839"/>
                  <a:pt x="6488" y="496739"/>
                  <a:pt x="0" y="336092"/>
                </a:cubicBezTo>
                <a:cubicBezTo>
                  <a:pt x="-6488" y="175445"/>
                  <a:pt x="-10" y="150106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38741698">
                  <a:prstGeom prst="wedgeRectCallout">
                    <a:avLst>
                      <a:gd name="adj1" fmla="val -56305"/>
                      <a:gd name="adj2" fmla="val 43546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“For Gaussian VAE models (which is our focus), this scale factor effectively makes no difference if a fixed decoder variance is adopted. In this situation, β can just be directly absorbed into γ, and the d log γ normalization factor from (3) can be viewed as an irrelevant constant.”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838BD6-4F1C-5610-E44E-DF5CB22168AD}"/>
              </a:ext>
            </a:extLst>
          </p:cNvPr>
          <p:cNvSpPr txBox="1"/>
          <p:nvPr/>
        </p:nvSpPr>
        <p:spPr>
          <a:xfrm>
            <a:off x="369116" y="4243982"/>
            <a:ext cx="627496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Rybkin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Oleh, Kostas 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Daniilidis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Sergey Levine. "Simple and effective VAE training with calibrated decoders." International Conference on Machine Learning. PMLR, 2021.</a:t>
            </a:r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BDE2B73D-4CDB-891E-13F5-0A04B713F691}"/>
              </a:ext>
            </a:extLst>
          </p:cNvPr>
          <p:cNvSpPr/>
          <p:nvPr/>
        </p:nvSpPr>
        <p:spPr>
          <a:xfrm>
            <a:off x="6912528" y="4105482"/>
            <a:ext cx="4910356" cy="1200329"/>
          </a:xfrm>
          <a:custGeom>
            <a:avLst/>
            <a:gdLst>
              <a:gd name="connsiteX0" fmla="*/ 0 w 4910356"/>
              <a:gd name="connsiteY0" fmla="*/ 0 h 1200329"/>
              <a:gd name="connsiteX1" fmla="*/ 392829 w 4910356"/>
              <a:gd name="connsiteY1" fmla="*/ 0 h 1200329"/>
              <a:gd name="connsiteX2" fmla="*/ 818393 w 4910356"/>
              <a:gd name="connsiteY2" fmla="*/ 0 h 1200329"/>
              <a:gd name="connsiteX3" fmla="*/ 818393 w 4910356"/>
              <a:gd name="connsiteY3" fmla="*/ 0 h 1200329"/>
              <a:gd name="connsiteX4" fmla="*/ 1444463 w 4910356"/>
              <a:gd name="connsiteY4" fmla="*/ 0 h 1200329"/>
              <a:gd name="connsiteX5" fmla="*/ 2045982 w 4910356"/>
              <a:gd name="connsiteY5" fmla="*/ 0 h 1200329"/>
              <a:gd name="connsiteX6" fmla="*/ 2561569 w 4910356"/>
              <a:gd name="connsiteY6" fmla="*/ 0 h 1200329"/>
              <a:gd name="connsiteX7" fmla="*/ 3105800 w 4910356"/>
              <a:gd name="connsiteY7" fmla="*/ 0 h 1200329"/>
              <a:gd name="connsiteX8" fmla="*/ 3650031 w 4910356"/>
              <a:gd name="connsiteY8" fmla="*/ 0 h 1200329"/>
              <a:gd name="connsiteX9" fmla="*/ 4165619 w 4910356"/>
              <a:gd name="connsiteY9" fmla="*/ 0 h 1200329"/>
              <a:gd name="connsiteX10" fmla="*/ 4910356 w 4910356"/>
              <a:gd name="connsiteY10" fmla="*/ 0 h 1200329"/>
              <a:gd name="connsiteX11" fmla="*/ 4910356 w 4910356"/>
              <a:gd name="connsiteY11" fmla="*/ 364100 h 1200329"/>
              <a:gd name="connsiteX12" fmla="*/ 4910356 w 4910356"/>
              <a:gd name="connsiteY12" fmla="*/ 700192 h 1200329"/>
              <a:gd name="connsiteX13" fmla="*/ 4910356 w 4910356"/>
              <a:gd name="connsiteY13" fmla="*/ 700192 h 1200329"/>
              <a:gd name="connsiteX14" fmla="*/ 4910356 w 4910356"/>
              <a:gd name="connsiteY14" fmla="*/ 1000274 h 1200329"/>
              <a:gd name="connsiteX15" fmla="*/ 4910356 w 4910356"/>
              <a:gd name="connsiteY15" fmla="*/ 1200329 h 1200329"/>
              <a:gd name="connsiteX16" fmla="*/ 4337481 w 4910356"/>
              <a:gd name="connsiteY16" fmla="*/ 1200329 h 1200329"/>
              <a:gd name="connsiteX17" fmla="*/ 3764606 w 4910356"/>
              <a:gd name="connsiteY17" fmla="*/ 1200329 h 1200329"/>
              <a:gd name="connsiteX18" fmla="*/ 3134444 w 4910356"/>
              <a:gd name="connsiteY18" fmla="*/ 1200329 h 1200329"/>
              <a:gd name="connsiteX19" fmla="*/ 2590213 w 4910356"/>
              <a:gd name="connsiteY19" fmla="*/ 1200329 h 1200329"/>
              <a:gd name="connsiteX20" fmla="*/ 2045982 w 4910356"/>
              <a:gd name="connsiteY20" fmla="*/ 1200329 h 1200329"/>
              <a:gd name="connsiteX21" fmla="*/ 1419912 w 4910356"/>
              <a:gd name="connsiteY21" fmla="*/ 1200329 h 1200329"/>
              <a:gd name="connsiteX22" fmla="*/ 818393 w 4910356"/>
              <a:gd name="connsiteY22" fmla="*/ 1200329 h 1200329"/>
              <a:gd name="connsiteX23" fmla="*/ 818393 w 4910356"/>
              <a:gd name="connsiteY23" fmla="*/ 1200329 h 1200329"/>
              <a:gd name="connsiteX24" fmla="*/ 433748 w 4910356"/>
              <a:gd name="connsiteY24" fmla="*/ 1200329 h 1200329"/>
              <a:gd name="connsiteX25" fmla="*/ 0 w 4910356"/>
              <a:gd name="connsiteY25" fmla="*/ 1200329 h 1200329"/>
              <a:gd name="connsiteX26" fmla="*/ 0 w 4910356"/>
              <a:gd name="connsiteY26" fmla="*/ 1000274 h 1200329"/>
              <a:gd name="connsiteX27" fmla="*/ -427054 w 4910356"/>
              <a:gd name="connsiteY27" fmla="*/ 787296 h 1200329"/>
              <a:gd name="connsiteX28" fmla="*/ 0 w 4910356"/>
              <a:gd name="connsiteY28" fmla="*/ 700192 h 1200329"/>
              <a:gd name="connsiteX29" fmla="*/ 0 w 4910356"/>
              <a:gd name="connsiteY29" fmla="*/ 336092 h 1200329"/>
              <a:gd name="connsiteX30" fmla="*/ 0 w 4910356"/>
              <a:gd name="connsiteY30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910356" h="1200329" extrusionOk="0">
                <a:moveTo>
                  <a:pt x="0" y="0"/>
                </a:moveTo>
                <a:cubicBezTo>
                  <a:pt x="100382" y="-6538"/>
                  <a:pt x="221196" y="-7243"/>
                  <a:pt x="392829" y="0"/>
                </a:cubicBezTo>
                <a:cubicBezTo>
                  <a:pt x="564462" y="7243"/>
                  <a:pt x="713310" y="2448"/>
                  <a:pt x="818393" y="0"/>
                </a:cubicBezTo>
                <a:lnTo>
                  <a:pt x="818393" y="0"/>
                </a:lnTo>
                <a:cubicBezTo>
                  <a:pt x="1049870" y="-8222"/>
                  <a:pt x="1144925" y="-7326"/>
                  <a:pt x="1444463" y="0"/>
                </a:cubicBezTo>
                <a:cubicBezTo>
                  <a:pt x="1744001" y="7326"/>
                  <a:pt x="1793333" y="26067"/>
                  <a:pt x="2045982" y="0"/>
                </a:cubicBezTo>
                <a:cubicBezTo>
                  <a:pt x="2163037" y="-10555"/>
                  <a:pt x="2401513" y="-24048"/>
                  <a:pt x="2561569" y="0"/>
                </a:cubicBezTo>
                <a:cubicBezTo>
                  <a:pt x="2721625" y="24048"/>
                  <a:pt x="2850448" y="7490"/>
                  <a:pt x="3105800" y="0"/>
                </a:cubicBezTo>
                <a:cubicBezTo>
                  <a:pt x="3361152" y="-7490"/>
                  <a:pt x="3468882" y="-13779"/>
                  <a:pt x="3650031" y="0"/>
                </a:cubicBezTo>
                <a:cubicBezTo>
                  <a:pt x="3831180" y="13779"/>
                  <a:pt x="3986419" y="16885"/>
                  <a:pt x="4165619" y="0"/>
                </a:cubicBezTo>
                <a:cubicBezTo>
                  <a:pt x="4344819" y="-16885"/>
                  <a:pt x="4638058" y="31601"/>
                  <a:pt x="4910356" y="0"/>
                </a:cubicBezTo>
                <a:cubicBezTo>
                  <a:pt x="4913101" y="138518"/>
                  <a:pt x="4894632" y="227893"/>
                  <a:pt x="4910356" y="364100"/>
                </a:cubicBezTo>
                <a:cubicBezTo>
                  <a:pt x="4926080" y="500307"/>
                  <a:pt x="4900736" y="613934"/>
                  <a:pt x="4910356" y="700192"/>
                </a:cubicBezTo>
                <a:lnTo>
                  <a:pt x="4910356" y="700192"/>
                </a:lnTo>
                <a:cubicBezTo>
                  <a:pt x="4908609" y="773171"/>
                  <a:pt x="4915902" y="854606"/>
                  <a:pt x="4910356" y="1000274"/>
                </a:cubicBezTo>
                <a:cubicBezTo>
                  <a:pt x="4913227" y="1045132"/>
                  <a:pt x="4900644" y="1132757"/>
                  <a:pt x="4910356" y="1200329"/>
                </a:cubicBezTo>
                <a:cubicBezTo>
                  <a:pt x="4755930" y="1181132"/>
                  <a:pt x="4474284" y="1185284"/>
                  <a:pt x="4337481" y="1200329"/>
                </a:cubicBezTo>
                <a:cubicBezTo>
                  <a:pt x="4200678" y="1215374"/>
                  <a:pt x="3889505" y="1193393"/>
                  <a:pt x="3764606" y="1200329"/>
                </a:cubicBezTo>
                <a:cubicBezTo>
                  <a:pt x="3639707" y="1207265"/>
                  <a:pt x="3397470" y="1187679"/>
                  <a:pt x="3134444" y="1200329"/>
                </a:cubicBezTo>
                <a:cubicBezTo>
                  <a:pt x="2871418" y="1212979"/>
                  <a:pt x="2768441" y="1209480"/>
                  <a:pt x="2590213" y="1200329"/>
                </a:cubicBezTo>
                <a:cubicBezTo>
                  <a:pt x="2411985" y="1191178"/>
                  <a:pt x="2157254" y="1226940"/>
                  <a:pt x="2045982" y="1200329"/>
                </a:cubicBezTo>
                <a:cubicBezTo>
                  <a:pt x="1849638" y="1183323"/>
                  <a:pt x="1647014" y="1188950"/>
                  <a:pt x="1419912" y="1200329"/>
                </a:cubicBezTo>
                <a:cubicBezTo>
                  <a:pt x="1192810" y="1211709"/>
                  <a:pt x="1105331" y="1202347"/>
                  <a:pt x="818393" y="1200329"/>
                </a:cubicBezTo>
                <a:lnTo>
                  <a:pt x="818393" y="1200329"/>
                </a:lnTo>
                <a:cubicBezTo>
                  <a:pt x="706472" y="1200386"/>
                  <a:pt x="574712" y="1198902"/>
                  <a:pt x="433748" y="1200329"/>
                </a:cubicBezTo>
                <a:cubicBezTo>
                  <a:pt x="292785" y="1201756"/>
                  <a:pt x="155454" y="1188323"/>
                  <a:pt x="0" y="1200329"/>
                </a:cubicBezTo>
                <a:cubicBezTo>
                  <a:pt x="-8399" y="1122710"/>
                  <a:pt x="-7014" y="1072785"/>
                  <a:pt x="0" y="1000274"/>
                </a:cubicBezTo>
                <a:cubicBezTo>
                  <a:pt x="-126275" y="913972"/>
                  <a:pt x="-329696" y="838769"/>
                  <a:pt x="-427054" y="787296"/>
                </a:cubicBezTo>
                <a:cubicBezTo>
                  <a:pt x="-257459" y="762514"/>
                  <a:pt x="-165213" y="716285"/>
                  <a:pt x="0" y="700192"/>
                </a:cubicBezTo>
                <a:cubicBezTo>
                  <a:pt x="12534" y="606839"/>
                  <a:pt x="6488" y="496739"/>
                  <a:pt x="0" y="336092"/>
                </a:cubicBezTo>
                <a:cubicBezTo>
                  <a:pt x="-6488" y="175445"/>
                  <a:pt x="-10" y="150106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38741698">
                  <a:prstGeom prst="wedgeRectCallout">
                    <a:avLst>
                      <a:gd name="adj1" fmla="val -58697"/>
                      <a:gd name="adj2" fmla="val 1559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“The </a:t>
            </a:r>
            <a:r>
              <a:rPr lang="ko-K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𝛽</a:t>
            </a:r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-VAE objective is then equivalent to a </a:t>
            </a:r>
            <a:r>
              <a:rPr lang="ko-K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𝜎</a:t>
            </a:r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-VAE with a constant variance </a:t>
            </a:r>
            <a:r>
              <a:rPr lang="ko-K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𝜎</a:t>
            </a:r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^2=</a:t>
            </a:r>
            <a:r>
              <a:rPr lang="ko-K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𝛽</a:t>
            </a:r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 (for a particular learning rate setting.)”</a:t>
            </a:r>
          </a:p>
        </p:txBody>
      </p:sp>
    </p:spTree>
    <p:extLst>
      <p:ext uri="{BB962C8B-B14F-4D97-AF65-F5344CB8AC3E}">
        <p14:creationId xmlns:p14="http://schemas.microsoft.com/office/powerpoint/2010/main" val="1722676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Conclusion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400" dirty="0"/>
                  <a:t>In conclusion, they are equal as formulas (from the perspective of optimization)</a:t>
                </a:r>
              </a:p>
              <a:p>
                <a:r>
                  <a:rPr lang="en-US" altLang="ko-KR" sz="2400" dirty="0"/>
                  <a:t>However, assuming a constant-variance decoder is problematic (for performance)</a:t>
                </a:r>
              </a:p>
              <a:p>
                <a:r>
                  <a:rPr lang="en-US" altLang="ko-KR" sz="2400" dirty="0"/>
                  <a:t>And many of the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sz="2400" dirty="0"/>
                  <a:t>-VAE analyzes interpreted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altLang="ko-KR" sz="2400" b="0" dirty="0"/>
              </a:p>
              <a:p>
                <a:r>
                  <a:rPr lang="en-US" altLang="ko-KR" sz="2400" dirty="0"/>
                  <a:t>As a separated parameter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sz="2400" dirty="0"/>
                  <a:t> (from the perspective of information theory)</a:t>
                </a:r>
              </a:p>
              <a:p>
                <a:endParaRPr lang="en-US" altLang="ko-KR" sz="2400" dirty="0"/>
              </a:p>
              <a:p>
                <a:r>
                  <a:rPr lang="en-US" altLang="ko-KR" sz="2400" dirty="0"/>
                  <a:t>Therefore, It is better to research and/or implement them in isolation!</a:t>
                </a:r>
              </a:p>
              <a:p>
                <a:endParaRPr lang="en-US" altLang="ko-KR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6016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(Gaussian) Variational Autoencoder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400" dirty="0"/>
                  <a:t>Deep Maximum Likelihood Model</a:t>
                </a:r>
              </a:p>
              <a:p>
                <a:r>
                  <a:rPr lang="en-US" altLang="ko-KR" sz="2400" dirty="0"/>
                  <a:t>Decoder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/>
                  <a:t> and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2400" dirty="0"/>
                  <a:t> for a Data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2400" dirty="0"/>
                  <a:t> and its latent representation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ko-KR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VAE 설명 (Variational autoencoder란? VAE ELBO 증명) - 유니의 공부">
            <a:extLst>
              <a:ext uri="{FF2B5EF4-FFF2-40B4-BE49-F238E27FC236}">
                <a16:creationId xmlns:a16="http://schemas.microsoft.com/office/drawing/2014/main" id="{59A6D6A0-E95B-50C9-7569-4F04695B3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80" y="3861606"/>
            <a:ext cx="4898297" cy="220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558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502C555A-E7FF-587F-4156-834E2D4BD1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Method: </a:t>
                </a:r>
                <a:r>
                  <a:rPr lang="en-US" altLang="ko-KR" b="1" i="1" dirty="0"/>
                  <a:t>Decoupling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ko-KR" altLang="en-US" i="1" dirty="0"/>
                  <a:t> </a:t>
                </a:r>
                <a:r>
                  <a:rPr lang="en-US" altLang="ko-KR" i="1" dirty="0"/>
                  <a:t>from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502C555A-E7FF-587F-4156-834E2D4BD1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400" dirty="0"/>
                  <a:t>Adopt learnable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sz="2400" dirty="0"/>
                  <a:t> or analytically optimal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𝑀𝑆𝐸</m:t>
                    </m:r>
                  </m:oMath>
                </a14:m>
                <a:endParaRPr lang="en-US" altLang="ko-KR" sz="2400" dirty="0"/>
              </a:p>
              <a:p>
                <a:r>
                  <a:rPr lang="en-US" altLang="ko-KR" sz="2400" dirty="0"/>
                  <a:t>Perhaps this would be more like the best of the existing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sz="2400" dirty="0"/>
                  <a:t>-VAEs</a:t>
                </a:r>
              </a:p>
              <a:p>
                <a:r>
                  <a:rPr lang="en-US" altLang="ko-KR" sz="2400" dirty="0"/>
                  <a:t>Rather than a great performance boost (exhibited in the calibrated decoder paper)</a:t>
                </a:r>
              </a:p>
              <a:p>
                <a:endParaRPr lang="en-US" altLang="ko-KR" sz="2400" dirty="0"/>
              </a:p>
              <a:p>
                <a:r>
                  <a:rPr lang="en-US" altLang="ko-KR" sz="2400" dirty="0"/>
                  <a:t>Since I consider the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sz="2400" dirty="0"/>
                  <a:t> to be completely different from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dirty="0"/>
                  <a:t>,</a:t>
                </a:r>
              </a:p>
              <a:p>
                <a:r>
                  <a:rPr lang="en-US" altLang="ko-KR" sz="2400" dirty="0"/>
                  <a:t>Employ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sz="2400" dirty="0"/>
                  <a:t> again to this log-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sz="2400" dirty="0"/>
                  <a:t>-VAE</a:t>
                </a:r>
              </a:p>
              <a:p>
                <a:r>
                  <a:rPr lang="en-US" altLang="ko-KR" sz="2400" dirty="0"/>
                  <a:t>And observe the RD-curve or disentanglement,</a:t>
                </a:r>
              </a:p>
              <a:p>
                <a:r>
                  <a:rPr lang="en-US" altLang="ko-KR" sz="2400" dirty="0"/>
                  <a:t>Which is a representative effect of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altLang="ko-KR" sz="2400" dirty="0"/>
              </a:p>
              <a:p>
                <a:endParaRPr lang="en-US" altLang="ko-KR" sz="24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5770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502C555A-E7FF-587F-4156-834E2D4BD1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Method: </a:t>
                </a:r>
                <a:r>
                  <a:rPr lang="en-US" altLang="ko-KR" b="1" i="1" dirty="0"/>
                  <a:t>Decoupling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ko-KR" altLang="en-US" i="1" dirty="0"/>
                  <a:t> </a:t>
                </a:r>
                <a:r>
                  <a:rPr lang="en-US" altLang="ko-KR" i="1" dirty="0"/>
                  <a:t>from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ko-KR" altLang="en-US" i="1" dirty="0"/>
                  <a:t> </a:t>
                </a:r>
                <a:r>
                  <a:rPr lang="en-US" altLang="ko-KR" dirty="0"/>
                  <a:t>(contd.)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502C555A-E7FF-587F-4156-834E2D4BD1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400" dirty="0"/>
                  <a:t>Apply this decoupling to the previous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sz="2400" dirty="0"/>
                  <a:t>-input VAE</a:t>
                </a:r>
              </a:p>
              <a:p>
                <a:r>
                  <a:rPr lang="en-US" altLang="ko-KR" sz="2400" dirty="0"/>
                  <a:t>I hope this will restore a more proper RD-curve</a:t>
                </a:r>
              </a:p>
              <a:p>
                <a:r>
                  <a:rPr lang="en-US" altLang="ko-KR" sz="2400" dirty="0"/>
                  <a:t>‘Proper’ means corresponding to studies like “Fixing a broken ELBO” paper etc.</a:t>
                </a:r>
              </a:p>
              <a:p>
                <a:endParaRPr lang="en-US" altLang="ko-KR" sz="2400" dirty="0"/>
              </a:p>
              <a:p>
                <a:r>
                  <a:rPr lang="en-US" altLang="ko-KR" sz="2400" dirty="0"/>
                  <a:t>This solves the gap between the theory and practice,</a:t>
                </a:r>
              </a:p>
              <a:p>
                <a:r>
                  <a:rPr lang="en-US" altLang="ko-KR" sz="2400" dirty="0"/>
                  <a:t>And allows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sz="2400" dirty="0"/>
                  <a:t> to be used for their designed purpose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0A3D4925-CF55-801F-912B-EAF989536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3222" y="4686290"/>
            <a:ext cx="2405006" cy="19623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95B3235-049C-D3E0-DC75-46584B68C3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8320" y="4569037"/>
            <a:ext cx="3573268" cy="19623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CFD33EA-091C-9397-26C6-0BA25E4AE7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2851" y="4879191"/>
            <a:ext cx="2047133" cy="12186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F7CADE2-0598-5631-104D-5E07B0F71D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1588" y="4485754"/>
            <a:ext cx="1864326" cy="212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12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Additional Methods</a:t>
            </a:r>
            <a:endParaRPr lang="ko-KR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400" dirty="0"/>
                  <a:t>1.  Decompose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)||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/>
                  <a:t> </a:t>
                </a:r>
                <a:r>
                  <a:rPr lang="en-US" altLang="ko-KR" sz="2400" i="1" dirty="0"/>
                  <a:t>(from second direction)</a:t>
                </a:r>
              </a:p>
              <a:p>
                <a:pPr lvl="1"/>
                <a:r>
                  <a:rPr lang="en-US" altLang="ko-KR" sz="2000" dirty="0"/>
                  <a:t>When strengthening the regularization term,</a:t>
                </a:r>
              </a:p>
              <a:p>
                <a:pPr lvl="1"/>
                <a:r>
                  <a:rPr lang="en-US" altLang="ko-KR" sz="2000" dirty="0"/>
                  <a:t>We do not want to suffer the performance penalty while taking advantage of good sampling</a:t>
                </a:r>
              </a:p>
              <a:p>
                <a:pPr marL="0" indent="0">
                  <a:buNone/>
                </a:pPr>
                <a:r>
                  <a:rPr lang="en-US" altLang="ko-KR" sz="2400" dirty="0"/>
                  <a:t>2.  Make sampler </a:t>
                </a:r>
                <a:r>
                  <a:rPr lang="en-US" altLang="ko-KR" sz="2400" i="1" dirty="0"/>
                  <a:t>(from third direction)</a:t>
                </a:r>
              </a:p>
              <a:p>
                <a:pPr lvl="1"/>
                <a:r>
                  <a:rPr lang="en-US" altLang="ko-KR" sz="2000" dirty="0"/>
                  <a:t>The posterior sampler of a VAE is often easily implemented as a </a:t>
                </a:r>
                <a:r>
                  <a:rPr lang="en-US" altLang="ko-KR" sz="2000" i="1" dirty="0"/>
                  <a:t>second VAE</a:t>
                </a:r>
              </a:p>
              <a:p>
                <a:pPr lvl="1"/>
                <a:r>
                  <a:rPr lang="en-US" altLang="ko-KR" sz="2000" dirty="0"/>
                  <a:t>Can one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sz="2000" dirty="0"/>
                  <a:t>-input VAE perform complete sampling of other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sz="2000" dirty="0"/>
                  <a:t>-input VAE?</a:t>
                </a:r>
              </a:p>
              <a:p>
                <a:endParaRPr lang="en-US" altLang="ko-KR" sz="2400" dirty="0"/>
              </a:p>
              <a:p>
                <a:endParaRPr lang="en-US" altLang="ko-KR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EFC88EC0-CDCC-A9CC-CEE8-F09148BBD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7414" y="4013395"/>
            <a:ext cx="3364586" cy="28446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AA8C9B2-8181-FDEA-C512-0332A03D3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04366"/>
            <a:ext cx="4386292" cy="24536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24D765C-2A1A-281C-5449-2B007ED5A9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6292" y="4393449"/>
            <a:ext cx="4386293" cy="246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8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502C555A-E7FF-587F-4156-834E2D4BD1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b="1" dirty="0"/>
                  <a:t>Previous Works of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altLang="ko-KR" b="1" dirty="0"/>
                  <a:t>-input strategy</a:t>
                </a:r>
                <a:endParaRPr lang="ko-KR" altLang="en-US" i="1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502C555A-E7FF-587F-4156-834E2D4BD1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400" dirty="0"/>
                  <a:t>1.  YOTO: You Only Train Once</a:t>
                </a:r>
              </a:p>
              <a:p>
                <a:r>
                  <a:rPr lang="en-US" altLang="ko-KR" sz="2400" dirty="0"/>
                  <a:t>A naïve approach to approximating linear-weighted loss with one Neural Network</a:t>
                </a:r>
              </a:p>
              <a:p>
                <a:r>
                  <a:rPr lang="en-US" altLang="ko-KR" sz="2400" dirty="0"/>
                  <a:t>Possibly the first study to make VAE’s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sz="2400" dirty="0"/>
                  <a:t> modifiable (input-able)</a:t>
                </a:r>
              </a:p>
              <a:p>
                <a:r>
                  <a:rPr lang="en-US" altLang="ko-KR" sz="1800" dirty="0" err="1"/>
                  <a:t>Dosovitskiy</a:t>
                </a:r>
                <a:r>
                  <a:rPr lang="en-US" altLang="ko-KR" sz="1800" dirty="0"/>
                  <a:t>, Alexey, and Josip </a:t>
                </a:r>
                <a:r>
                  <a:rPr lang="en-US" altLang="ko-KR" sz="1800" dirty="0" err="1"/>
                  <a:t>Djolonga</a:t>
                </a:r>
                <a:r>
                  <a:rPr lang="en-US" altLang="ko-KR" sz="1800" dirty="0"/>
                  <a:t>. "You only train once: Loss-conditional training of deep networks." International conference on learning representations. 2019.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1961" r="-1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7B4AD693-B8BF-06C8-BB34-3DB15EE7A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620" y="3855819"/>
            <a:ext cx="4835563" cy="263705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7AC5D50-6298-EECC-6E35-376F994AD9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3738" y="3855819"/>
            <a:ext cx="3746236" cy="263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472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502C555A-E7FF-587F-4156-834E2D4BD1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altLang="ko-KR" b="1" dirty="0"/>
                  <a:t>Previous Works of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altLang="ko-KR" b="1" dirty="0"/>
                  <a:t>-input strategy (contd.)</a:t>
                </a:r>
                <a:endParaRPr lang="ko-KR" altLang="en-US" i="1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502C555A-E7FF-587F-4156-834E2D4BD1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39314-C840-E6DB-0A2F-C704B806C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2.  Multi-Rate VAE</a:t>
            </a:r>
          </a:p>
          <a:p>
            <a:r>
              <a:rPr lang="en-US" altLang="ko-KR" sz="2400" dirty="0"/>
              <a:t>Approach with hypernetwork methodology</a:t>
            </a:r>
          </a:p>
          <a:p>
            <a:r>
              <a:rPr lang="en-US" altLang="ko-KR" sz="2400" dirty="0"/>
              <a:t>Analysis mainly with RD-curve</a:t>
            </a:r>
          </a:p>
          <a:p>
            <a:r>
              <a:rPr lang="en-US" altLang="ko-KR" sz="1800" dirty="0"/>
              <a:t>Bae, </a:t>
            </a:r>
            <a:r>
              <a:rPr lang="en-US" altLang="ko-KR" sz="1800" dirty="0" err="1"/>
              <a:t>Juhan</a:t>
            </a:r>
            <a:r>
              <a:rPr lang="en-US" altLang="ko-KR" sz="1800" dirty="0"/>
              <a:t>, et al. "Multi-Rate VAE: Train Once, Get the Full Rate-Distortion Curve." The Eleventh International Conference on Learning Representations. 2023.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E41591-4B84-4E62-3A82-AFC72E32A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303" y="3834027"/>
            <a:ext cx="2523160" cy="24778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28C9C89-E27D-21A0-044C-D4C29A83B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314" y="3973179"/>
            <a:ext cx="4127099" cy="245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04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8688A8B-0D44-8E16-B574-113F572B4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482" y="4333292"/>
            <a:ext cx="4482517" cy="252470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Discussion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39314-C840-E6DB-0A2F-C704B806C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Optimal (minimal) sparse representation is necessary for generation?</a:t>
            </a:r>
          </a:p>
          <a:p>
            <a:r>
              <a:rPr lang="en-US" altLang="ko-KR" sz="2400" dirty="0"/>
              <a:t>Conversely, is not a maximal dense representation (bounded by latent dimension)</a:t>
            </a:r>
          </a:p>
          <a:p>
            <a:r>
              <a:rPr lang="en-US" altLang="ko-KR" sz="2400" dirty="0"/>
              <a:t>Required empirically?</a:t>
            </a:r>
          </a:p>
          <a:p>
            <a:endParaRPr lang="en-US" altLang="ko-KR" sz="2400" dirty="0"/>
          </a:p>
          <a:p>
            <a:r>
              <a:rPr lang="en-US" altLang="ko-KR" sz="2400" dirty="0"/>
              <a:t>While the authors’ argument makes intuitive sense,</a:t>
            </a:r>
          </a:p>
          <a:p>
            <a:r>
              <a:rPr lang="en-US" altLang="ko-KR" sz="2400" dirty="0"/>
              <a:t>It conflicts with my previous understanding of generation…</a:t>
            </a:r>
          </a:p>
        </p:txBody>
      </p:sp>
    </p:spTree>
    <p:extLst>
      <p:ext uri="{BB962C8B-B14F-4D97-AF65-F5344CB8AC3E}">
        <p14:creationId xmlns:p14="http://schemas.microsoft.com/office/powerpoint/2010/main" val="3102316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F5AA7-7F5B-24D7-B71F-FC5EB4379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Thank you for listening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7C7B6F-3686-B164-88FE-C376C79BC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Presenter: Kim Seung Hwan (overnap@khu.ac.kr)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29F4752-3F1D-C08C-E46E-5E09A3DC1842}"/>
                  </a:ext>
                </a:extLst>
              </p14:cNvPr>
              <p14:cNvContentPartPr/>
              <p14:nvPr/>
            </p14:nvContentPartPr>
            <p14:xfrm>
              <a:off x="4420840" y="2549936"/>
              <a:ext cx="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29F4752-3F1D-C08C-E46E-5E09A3DC18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1840" y="2540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787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of Gaussian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 dirty="0"/>
              </a:p>
              <a:p>
                <a:r>
                  <a:rPr lang="en-US" altLang="ko-KR" sz="2400" dirty="0"/>
                  <a:t>This means that they follow the distributions</a:t>
                </a:r>
              </a:p>
              <a:p>
                <a:r>
                  <a:rPr lang="en-US" altLang="ko-KR" sz="2400" dirty="0"/>
                  <a:t>No need to be explicitly sampled!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6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VAE 설명 (Variational autoencoder란? VAE ELBO 증명) - 유니의 공부">
            <a:extLst>
              <a:ext uri="{FF2B5EF4-FFF2-40B4-BE49-F238E27FC236}">
                <a16:creationId xmlns:a16="http://schemas.microsoft.com/office/drawing/2014/main" id="{59A6D6A0-E95B-50C9-7569-4F04695B3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80" y="3861606"/>
            <a:ext cx="4898297" cy="220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839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of Gaussian (contd.)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400" dirty="0"/>
                  <a:t>Typical VAEs are implemented with the explicit encoder and implicit decoder</a:t>
                </a:r>
              </a:p>
              <a:p>
                <a:r>
                  <a:rPr lang="en-US" altLang="ko-KR" sz="2400" dirty="0"/>
                  <a:t>Specifically,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altLang="ko-KR" sz="2400" dirty="0"/>
                  <a:t> i.e. same variance on all channels</a:t>
                </a:r>
              </a:p>
              <a:p>
                <a:r>
                  <a:rPr lang="en-US" altLang="ko-KR" sz="2400" b="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𝑑𝑖𝑎𝑔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ko-KR" sz="2400" dirty="0"/>
                  <a:t> i.e. diagonal covariance </a:t>
                </a:r>
              </a:p>
              <a:p>
                <a:endParaRPr lang="en-US" altLang="ko-KR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VAE 설명 (Variational autoencoder란? VAE ELBO 증명) - 유니의 공부">
            <a:extLst>
              <a:ext uri="{FF2B5EF4-FFF2-40B4-BE49-F238E27FC236}">
                <a16:creationId xmlns:a16="http://schemas.microsoft.com/office/drawing/2014/main" id="{59A6D6A0-E95B-50C9-7569-4F04695B3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80" y="3861606"/>
            <a:ext cx="4898297" cy="220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865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Evidential Lower Bound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400" dirty="0"/>
                  <a:t>Optimization target: ELBO (Evidence Lower Bound)</a:t>
                </a:r>
              </a:p>
              <a:p>
                <a:endParaRPr lang="en-US" altLang="ko-KR" sz="2400" dirty="0"/>
              </a:p>
              <a:p>
                <a:endParaRPr lang="en-US" altLang="ko-KR" sz="2400" dirty="0"/>
              </a:p>
              <a:p>
                <a:r>
                  <a:rPr lang="en-US" altLang="ko-KR" sz="2400" dirty="0"/>
                  <a:t>If the encoder and decoder are Gaussian,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en-US" altLang="ko-KR" sz="2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bSup>
                          <m:sSub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)|</m:t>
                    </m:r>
                    <m:d>
                      <m:dPr>
                        <m:begChr m:val="|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−|</m:t>
                    </m:r>
                    <m:func>
                      <m:func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Sup>
                          <m:sSub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+1|]</m:t>
                    </m:r>
                  </m:oMath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48837194-1362-3F3A-9E95-D4498FE4C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336" y="2430720"/>
            <a:ext cx="7535327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051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502C555A-E7FF-587F-4156-834E2D4BD1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ELBO with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502C555A-E7FF-587F-4156-834E2D4BD1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400" dirty="0"/>
                  <a:t>The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sz="2400" dirty="0"/>
                  <a:t>-VAE loss: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)|</m:t>
                    </m:r>
                    <m:d>
                      <m:dPr>
                        <m:begChr m:val="|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</m:oMath>
                </a14:m>
                <a:endParaRPr lang="en-US" altLang="ko-KR" sz="2400" dirty="0"/>
              </a:p>
              <a:p>
                <a:endParaRPr lang="en-US" altLang="ko-KR" sz="2400" dirty="0"/>
              </a:p>
              <a:p>
                <a:r>
                  <a:rPr lang="en-US" altLang="ko-KR" sz="2400" dirty="0"/>
                  <a:t>This balances the reconstruction and regularization loss</a:t>
                </a:r>
              </a:p>
              <a:p>
                <a:r>
                  <a:rPr lang="en-US" altLang="ko-KR" sz="2400" dirty="0"/>
                  <a:t>Each can be interpreted as Rate and Distortion</a:t>
                </a:r>
              </a:p>
              <a:p>
                <a:endParaRPr lang="en-US" altLang="ko-KR" sz="2400" dirty="0"/>
              </a:p>
              <a:p>
                <a:r>
                  <a:rPr lang="en-US" altLang="ko-KR" sz="2400" dirty="0"/>
                  <a:t>This is representative of many improvements to VAE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02C9E1F-A1CB-2C12-0C7E-E7C059FDB465}"/>
              </a:ext>
            </a:extLst>
          </p:cNvPr>
          <p:cNvCxnSpPr>
            <a:cxnSpLocks/>
          </p:cNvCxnSpPr>
          <p:nvPr/>
        </p:nvCxnSpPr>
        <p:spPr>
          <a:xfrm>
            <a:off x="1149292" y="2776756"/>
            <a:ext cx="318781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23525D9-151C-534D-0E28-AA5FA7325DF2}"/>
              </a:ext>
            </a:extLst>
          </p:cNvPr>
          <p:cNvCxnSpPr>
            <a:cxnSpLocks/>
          </p:cNvCxnSpPr>
          <p:nvPr/>
        </p:nvCxnSpPr>
        <p:spPr>
          <a:xfrm>
            <a:off x="4900570" y="2794932"/>
            <a:ext cx="2691467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A87F08-9B01-7F41-5746-BD076EFC33F5}"/>
              </a:ext>
            </a:extLst>
          </p:cNvPr>
          <p:cNvSpPr txBox="1"/>
          <p:nvPr/>
        </p:nvSpPr>
        <p:spPr>
          <a:xfrm>
            <a:off x="1065402" y="2786759"/>
            <a:ext cx="33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Reconstruction loss = Distortion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05471F-C618-D592-0D57-38514A37A643}"/>
              </a:ext>
            </a:extLst>
          </p:cNvPr>
          <p:cNvSpPr txBox="1"/>
          <p:nvPr/>
        </p:nvSpPr>
        <p:spPr>
          <a:xfrm>
            <a:off x="4568505" y="2776756"/>
            <a:ext cx="33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 loss = Rate</a:t>
            </a:r>
            <a:endParaRPr lang="ko-KR" alt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372F76E-9ACF-C1F9-49FD-775B1BFC0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548" y="2186292"/>
            <a:ext cx="3417580" cy="390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446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Pitfall When Implementing ELBO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400" dirty="0"/>
                  <a:t>Practitioner often implement Reconstruction loss as MSE</a:t>
                </a:r>
              </a:p>
              <a:p>
                <a:r>
                  <a:rPr lang="en-US" altLang="ko-KR" sz="2400" dirty="0"/>
                  <a:t>And tune a good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sz="2400" dirty="0"/>
                  <a:t> value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)|</m:t>
                    </m:r>
                    <m:d>
                      <m:dPr>
                        <m:begChr m:val="|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</m:oMath>
                </a14:m>
                <a:endParaRPr lang="en-US" altLang="ko-KR" sz="2400" dirty="0"/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r>
                  <a:rPr lang="en-US" altLang="ko-KR" sz="2400" dirty="0"/>
                  <a:t>For a Gaussian decoder, the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sz="2400" dirty="0"/>
                  <a:t> equals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/>
                  <a:t> as a constant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en-US" altLang="ko-KR" sz="2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bSup>
                          <m:sSub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sz="2400" b="0" dirty="0"/>
              </a:p>
              <a:p>
                <a:r>
                  <a:rPr lang="en-US" altLang="ko-KR" sz="2400" dirty="0"/>
                  <a:t>This seems like a good alternative interpretation,</a:t>
                </a:r>
              </a:p>
              <a:p>
                <a:r>
                  <a:rPr lang="en-US" altLang="ko-KR" sz="2400" dirty="0"/>
                  <a:t>There are 2 problems though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02C9E1F-A1CB-2C12-0C7E-E7C059FDB465}"/>
              </a:ext>
            </a:extLst>
          </p:cNvPr>
          <p:cNvCxnSpPr>
            <a:cxnSpLocks/>
          </p:cNvCxnSpPr>
          <p:nvPr/>
        </p:nvCxnSpPr>
        <p:spPr>
          <a:xfrm>
            <a:off x="1149292" y="3244334"/>
            <a:ext cx="318781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23525D9-151C-534D-0E28-AA5FA7325DF2}"/>
              </a:ext>
            </a:extLst>
          </p:cNvPr>
          <p:cNvCxnSpPr>
            <a:cxnSpLocks/>
          </p:cNvCxnSpPr>
          <p:nvPr/>
        </p:nvCxnSpPr>
        <p:spPr>
          <a:xfrm>
            <a:off x="4900570" y="3262510"/>
            <a:ext cx="2691467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A87F08-9B01-7F41-5746-BD076EFC33F5}"/>
              </a:ext>
            </a:extLst>
          </p:cNvPr>
          <p:cNvSpPr txBox="1"/>
          <p:nvPr/>
        </p:nvSpPr>
        <p:spPr>
          <a:xfrm>
            <a:off x="1065402" y="3254337"/>
            <a:ext cx="33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Reconstruction loss = Distortion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05471F-C618-D592-0D57-38514A37A643}"/>
              </a:ext>
            </a:extLst>
          </p:cNvPr>
          <p:cNvSpPr txBox="1"/>
          <p:nvPr/>
        </p:nvSpPr>
        <p:spPr>
          <a:xfrm>
            <a:off x="4568505" y="3244334"/>
            <a:ext cx="33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 loss = Rate</a:t>
            </a:r>
            <a:endParaRPr lang="ko-KR" alt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96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502C555A-E7FF-587F-4156-834E2D4BD1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Problem 1. </a:t>
                </a:r>
                <a:r>
                  <a:rPr lang="en-US" altLang="ko-KR" i="1" dirty="0"/>
                  <a:t>Learnable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ko-KR" altLang="en-US" i="1" dirty="0"/>
                  <a:t> </a:t>
                </a:r>
                <a:r>
                  <a:rPr lang="en-US" altLang="ko-KR" i="1" dirty="0"/>
                  <a:t>is important</a:t>
                </a:r>
                <a:endParaRPr lang="ko-KR" altLang="en-US" i="1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502C555A-E7FF-587F-4156-834E2D4BD1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400" dirty="0"/>
                  <a:t>The first problem is that the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sz="2400" dirty="0"/>
                  <a:t> itself is pathological</a:t>
                </a:r>
              </a:p>
              <a:p>
                <a:endParaRPr lang="en-US" altLang="ko-KR" sz="2400" dirty="0"/>
              </a:p>
              <a:p>
                <a:r>
                  <a:rPr lang="en-US" altLang="ko-KR" sz="2400" dirty="0"/>
                  <a:t>Dai, Bin, Li Wenliang, and David Wipf. "On the value of infinite gradients in variational autoencoder models." Advances in Neural Information Processing Systems 34 (2021): 7180-7192.</a:t>
                </a:r>
              </a:p>
              <a:p>
                <a:r>
                  <a:rPr lang="en-US" altLang="ko-KR" sz="2400" dirty="0"/>
                  <a:t>Let us look at the argument of the above paper!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1944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Optimal Sparse Representation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39314-C840-E6DB-0A2F-C704B806C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The minimum information that can represent the data manifold perfectly</a:t>
            </a:r>
          </a:p>
          <a:p>
            <a:r>
              <a:rPr lang="en-US" altLang="ko-KR" sz="2400" dirty="0"/>
              <a:t>In the words of the authors, “the most parsimonious latent representation”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F5DB36-4BF1-FE61-AF51-8E2FE1906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640" y="3011969"/>
            <a:ext cx="9108719" cy="348090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AD665E8-0C4E-238F-B7EE-C22EA67A1C92}"/>
              </a:ext>
            </a:extLst>
          </p:cNvPr>
          <p:cNvSpPr/>
          <p:nvPr/>
        </p:nvSpPr>
        <p:spPr>
          <a:xfrm>
            <a:off x="4141508" y="5629469"/>
            <a:ext cx="3742859" cy="258147"/>
          </a:xfrm>
          <a:custGeom>
            <a:avLst/>
            <a:gdLst>
              <a:gd name="connsiteX0" fmla="*/ 0 w 3742859"/>
              <a:gd name="connsiteY0" fmla="*/ 0 h 258147"/>
              <a:gd name="connsiteX1" fmla="*/ 548953 w 3742859"/>
              <a:gd name="connsiteY1" fmla="*/ 0 h 258147"/>
              <a:gd name="connsiteX2" fmla="*/ 1060477 w 3742859"/>
              <a:gd name="connsiteY2" fmla="*/ 0 h 258147"/>
              <a:gd name="connsiteX3" fmla="*/ 1609429 w 3742859"/>
              <a:gd name="connsiteY3" fmla="*/ 0 h 258147"/>
              <a:gd name="connsiteX4" fmla="*/ 2270668 w 3742859"/>
              <a:gd name="connsiteY4" fmla="*/ 0 h 258147"/>
              <a:gd name="connsiteX5" fmla="*/ 2782192 w 3742859"/>
              <a:gd name="connsiteY5" fmla="*/ 0 h 258147"/>
              <a:gd name="connsiteX6" fmla="*/ 3742859 w 3742859"/>
              <a:gd name="connsiteY6" fmla="*/ 0 h 258147"/>
              <a:gd name="connsiteX7" fmla="*/ 3742859 w 3742859"/>
              <a:gd name="connsiteY7" fmla="*/ 258147 h 258147"/>
              <a:gd name="connsiteX8" fmla="*/ 3044192 w 3742859"/>
              <a:gd name="connsiteY8" fmla="*/ 258147 h 258147"/>
              <a:gd name="connsiteX9" fmla="*/ 2532668 w 3742859"/>
              <a:gd name="connsiteY9" fmla="*/ 258147 h 258147"/>
              <a:gd name="connsiteX10" fmla="*/ 1834001 w 3742859"/>
              <a:gd name="connsiteY10" fmla="*/ 258147 h 258147"/>
              <a:gd name="connsiteX11" fmla="*/ 1285048 w 3742859"/>
              <a:gd name="connsiteY11" fmla="*/ 258147 h 258147"/>
              <a:gd name="connsiteX12" fmla="*/ 623810 w 3742859"/>
              <a:gd name="connsiteY12" fmla="*/ 258147 h 258147"/>
              <a:gd name="connsiteX13" fmla="*/ 0 w 3742859"/>
              <a:gd name="connsiteY13" fmla="*/ 258147 h 258147"/>
              <a:gd name="connsiteX14" fmla="*/ 0 w 3742859"/>
              <a:gd name="connsiteY14" fmla="*/ 0 h 25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42859" h="258147" fill="none" extrusionOk="0">
                <a:moveTo>
                  <a:pt x="0" y="0"/>
                </a:moveTo>
                <a:cubicBezTo>
                  <a:pt x="144664" y="-19261"/>
                  <a:pt x="353918" y="-19470"/>
                  <a:pt x="548953" y="0"/>
                </a:cubicBezTo>
                <a:cubicBezTo>
                  <a:pt x="743988" y="19470"/>
                  <a:pt x="821239" y="4918"/>
                  <a:pt x="1060477" y="0"/>
                </a:cubicBezTo>
                <a:cubicBezTo>
                  <a:pt x="1299715" y="-4918"/>
                  <a:pt x="1440802" y="-16702"/>
                  <a:pt x="1609429" y="0"/>
                </a:cubicBezTo>
                <a:cubicBezTo>
                  <a:pt x="1778056" y="16702"/>
                  <a:pt x="2041588" y="-27364"/>
                  <a:pt x="2270668" y="0"/>
                </a:cubicBezTo>
                <a:cubicBezTo>
                  <a:pt x="2499748" y="27364"/>
                  <a:pt x="2599797" y="-10627"/>
                  <a:pt x="2782192" y="0"/>
                </a:cubicBezTo>
                <a:cubicBezTo>
                  <a:pt x="2964587" y="10627"/>
                  <a:pt x="3440525" y="-5445"/>
                  <a:pt x="3742859" y="0"/>
                </a:cubicBezTo>
                <a:cubicBezTo>
                  <a:pt x="3752225" y="109885"/>
                  <a:pt x="3731318" y="200018"/>
                  <a:pt x="3742859" y="258147"/>
                </a:cubicBezTo>
                <a:cubicBezTo>
                  <a:pt x="3410810" y="281711"/>
                  <a:pt x="3185938" y="262245"/>
                  <a:pt x="3044192" y="258147"/>
                </a:cubicBezTo>
                <a:cubicBezTo>
                  <a:pt x="2902446" y="254049"/>
                  <a:pt x="2753615" y="264478"/>
                  <a:pt x="2532668" y="258147"/>
                </a:cubicBezTo>
                <a:cubicBezTo>
                  <a:pt x="2311721" y="251816"/>
                  <a:pt x="2121940" y="234395"/>
                  <a:pt x="1834001" y="258147"/>
                </a:cubicBezTo>
                <a:cubicBezTo>
                  <a:pt x="1546062" y="281899"/>
                  <a:pt x="1543812" y="236038"/>
                  <a:pt x="1285048" y="258147"/>
                </a:cubicBezTo>
                <a:cubicBezTo>
                  <a:pt x="1026284" y="280256"/>
                  <a:pt x="830968" y="238322"/>
                  <a:pt x="623810" y="258147"/>
                </a:cubicBezTo>
                <a:cubicBezTo>
                  <a:pt x="416652" y="277972"/>
                  <a:pt x="203139" y="235079"/>
                  <a:pt x="0" y="258147"/>
                </a:cubicBezTo>
                <a:cubicBezTo>
                  <a:pt x="11166" y="144456"/>
                  <a:pt x="2693" y="96413"/>
                  <a:pt x="0" y="0"/>
                </a:cubicBezTo>
                <a:close/>
              </a:path>
              <a:path w="3742859" h="258147" stroke="0" extrusionOk="0">
                <a:moveTo>
                  <a:pt x="0" y="0"/>
                </a:moveTo>
                <a:cubicBezTo>
                  <a:pt x="204432" y="14790"/>
                  <a:pt x="314447" y="12113"/>
                  <a:pt x="586381" y="0"/>
                </a:cubicBezTo>
                <a:cubicBezTo>
                  <a:pt x="858315" y="-12113"/>
                  <a:pt x="934456" y="-30125"/>
                  <a:pt x="1247620" y="0"/>
                </a:cubicBezTo>
                <a:cubicBezTo>
                  <a:pt x="1560784" y="30125"/>
                  <a:pt x="1562560" y="8027"/>
                  <a:pt x="1796572" y="0"/>
                </a:cubicBezTo>
                <a:cubicBezTo>
                  <a:pt x="2030584" y="-8027"/>
                  <a:pt x="2138542" y="-21213"/>
                  <a:pt x="2420382" y="0"/>
                </a:cubicBezTo>
                <a:cubicBezTo>
                  <a:pt x="2702222" y="21213"/>
                  <a:pt x="2830464" y="-21308"/>
                  <a:pt x="3081621" y="0"/>
                </a:cubicBezTo>
                <a:cubicBezTo>
                  <a:pt x="3332778" y="21308"/>
                  <a:pt x="3422461" y="-30116"/>
                  <a:pt x="3742859" y="0"/>
                </a:cubicBezTo>
                <a:cubicBezTo>
                  <a:pt x="3738977" y="120746"/>
                  <a:pt x="3754296" y="193060"/>
                  <a:pt x="3742859" y="258147"/>
                </a:cubicBezTo>
                <a:cubicBezTo>
                  <a:pt x="3587792" y="256818"/>
                  <a:pt x="3267647" y="247120"/>
                  <a:pt x="3081621" y="258147"/>
                </a:cubicBezTo>
                <a:cubicBezTo>
                  <a:pt x="2895595" y="269174"/>
                  <a:pt x="2751709" y="269572"/>
                  <a:pt x="2495239" y="258147"/>
                </a:cubicBezTo>
                <a:cubicBezTo>
                  <a:pt x="2238769" y="246722"/>
                  <a:pt x="2063832" y="258181"/>
                  <a:pt x="1946287" y="258147"/>
                </a:cubicBezTo>
                <a:cubicBezTo>
                  <a:pt x="1828742" y="258113"/>
                  <a:pt x="1505689" y="263048"/>
                  <a:pt x="1285048" y="258147"/>
                </a:cubicBezTo>
                <a:cubicBezTo>
                  <a:pt x="1064407" y="253246"/>
                  <a:pt x="910655" y="271110"/>
                  <a:pt x="736096" y="258147"/>
                </a:cubicBezTo>
                <a:cubicBezTo>
                  <a:pt x="561537" y="245184"/>
                  <a:pt x="166602" y="284981"/>
                  <a:pt x="0" y="258147"/>
                </a:cubicBezTo>
                <a:cubicBezTo>
                  <a:pt x="-7384" y="169887"/>
                  <a:pt x="-1151" y="84809"/>
                  <a:pt x="0" y="0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E2719D-15B7-9FB9-C5F8-B5576B698B48}"/>
              </a:ext>
            </a:extLst>
          </p:cNvPr>
          <p:cNvSpPr/>
          <p:nvPr/>
        </p:nvSpPr>
        <p:spPr>
          <a:xfrm>
            <a:off x="5663952" y="4649967"/>
            <a:ext cx="697970" cy="258147"/>
          </a:xfrm>
          <a:custGeom>
            <a:avLst/>
            <a:gdLst>
              <a:gd name="connsiteX0" fmla="*/ 0 w 697970"/>
              <a:gd name="connsiteY0" fmla="*/ 0 h 258147"/>
              <a:gd name="connsiteX1" fmla="*/ 697970 w 697970"/>
              <a:gd name="connsiteY1" fmla="*/ 0 h 258147"/>
              <a:gd name="connsiteX2" fmla="*/ 697970 w 697970"/>
              <a:gd name="connsiteY2" fmla="*/ 258147 h 258147"/>
              <a:gd name="connsiteX3" fmla="*/ 0 w 697970"/>
              <a:gd name="connsiteY3" fmla="*/ 258147 h 258147"/>
              <a:gd name="connsiteX4" fmla="*/ 0 w 697970"/>
              <a:gd name="connsiteY4" fmla="*/ 0 h 25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7970" h="258147" fill="none" extrusionOk="0">
                <a:moveTo>
                  <a:pt x="0" y="0"/>
                </a:moveTo>
                <a:cubicBezTo>
                  <a:pt x="145892" y="34898"/>
                  <a:pt x="388162" y="13539"/>
                  <a:pt x="697970" y="0"/>
                </a:cubicBezTo>
                <a:cubicBezTo>
                  <a:pt x="697412" y="78827"/>
                  <a:pt x="702185" y="137113"/>
                  <a:pt x="697970" y="258147"/>
                </a:cubicBezTo>
                <a:cubicBezTo>
                  <a:pt x="501568" y="263414"/>
                  <a:pt x="229332" y="285220"/>
                  <a:pt x="0" y="258147"/>
                </a:cubicBezTo>
                <a:cubicBezTo>
                  <a:pt x="6221" y="161391"/>
                  <a:pt x="-8503" y="128301"/>
                  <a:pt x="0" y="0"/>
                </a:cubicBezTo>
                <a:close/>
              </a:path>
              <a:path w="697970" h="258147" stroke="0" extrusionOk="0">
                <a:moveTo>
                  <a:pt x="0" y="0"/>
                </a:moveTo>
                <a:cubicBezTo>
                  <a:pt x="223313" y="-6010"/>
                  <a:pt x="372352" y="3414"/>
                  <a:pt x="697970" y="0"/>
                </a:cubicBezTo>
                <a:cubicBezTo>
                  <a:pt x="690566" y="73362"/>
                  <a:pt x="690454" y="206399"/>
                  <a:pt x="697970" y="258147"/>
                </a:cubicBezTo>
                <a:cubicBezTo>
                  <a:pt x="532593" y="250960"/>
                  <a:pt x="193899" y="281364"/>
                  <a:pt x="0" y="258147"/>
                </a:cubicBezTo>
                <a:cubicBezTo>
                  <a:pt x="1790" y="179878"/>
                  <a:pt x="4516" y="103146"/>
                  <a:pt x="0" y="0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6597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3714</TotalTime>
  <Words>1611</Words>
  <Application>Microsoft Office PowerPoint</Application>
  <PresentationFormat>와이드스크린</PresentationFormat>
  <Paragraphs>158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Arial</vt:lpstr>
      <vt:lpstr>Cambria Math</vt:lpstr>
      <vt:lpstr>Times New Roman</vt:lpstr>
      <vt:lpstr>Office 테마</vt:lpstr>
      <vt:lpstr>Decoupling β from σ_x in the Gaussian VAE</vt:lpstr>
      <vt:lpstr>(Gaussian) Variational Autoencoder</vt:lpstr>
      <vt:lpstr>Implementation of Gaussian</vt:lpstr>
      <vt:lpstr>Implementation of Gaussian (contd.)</vt:lpstr>
      <vt:lpstr>Evidential Lower Bound</vt:lpstr>
      <vt:lpstr>ELBO with β</vt:lpstr>
      <vt:lpstr>The Pitfall When Implementing ELBO</vt:lpstr>
      <vt:lpstr>Problem 1. Learnable σ_x is important</vt:lpstr>
      <vt:lpstr>Optimal Sparse Representation</vt:lpstr>
      <vt:lpstr>Why Mean?</vt:lpstr>
      <vt:lpstr>Why Sparse?</vt:lpstr>
      <vt:lpstr>Infinite Gradient Is Integral</vt:lpstr>
      <vt:lpstr>Infinite Gradient Is Integral (contd.)</vt:lpstr>
      <vt:lpstr>Visualization</vt:lpstr>
      <vt:lpstr>Calibrated Decoder</vt:lpstr>
      <vt:lpstr>Problem 2. β was designed independently</vt:lpstr>
      <vt:lpstr>β is completely new term!</vt:lpstr>
      <vt:lpstr>β can be viewed as the constant σ_x!</vt:lpstr>
      <vt:lpstr>Conclusion</vt:lpstr>
      <vt:lpstr>Method: Decoupling σ_x from β</vt:lpstr>
      <vt:lpstr>Method: Decoupling σ_x from β (contd.)</vt:lpstr>
      <vt:lpstr>Additional Methods</vt:lpstr>
      <vt:lpstr>Previous Works of β-input strategy</vt:lpstr>
      <vt:lpstr>Previous Works of β-input strategy (contd.)</vt:lpstr>
      <vt:lpstr>Discussion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Diffusion Model &amp; Determining Trained</dc:title>
  <dc:creator>김 승환</dc:creator>
  <cp:lastModifiedBy>김 승환</cp:lastModifiedBy>
  <cp:revision>221</cp:revision>
  <dcterms:created xsi:type="dcterms:W3CDTF">2023-01-19T17:39:48Z</dcterms:created>
  <dcterms:modified xsi:type="dcterms:W3CDTF">2023-08-31T09:11:06Z</dcterms:modified>
</cp:coreProperties>
</file>