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0" r:id="rId3"/>
    <p:sldId id="301" r:id="rId4"/>
    <p:sldId id="303" r:id="rId5"/>
    <p:sldId id="304" r:id="rId6"/>
    <p:sldId id="306" r:id="rId7"/>
    <p:sldId id="305" r:id="rId8"/>
    <p:sldId id="307" r:id="rId9"/>
    <p:sldId id="308" r:id="rId10"/>
    <p:sldId id="309" r:id="rId11"/>
    <p:sldId id="310" r:id="rId12"/>
    <p:sldId id="314" r:id="rId13"/>
    <p:sldId id="312" r:id="rId14"/>
    <p:sldId id="315" r:id="rId15"/>
    <p:sldId id="292" r:id="rId1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6"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0T01:07:18.220"/>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1843D9-BBE1-666A-684E-95A5B3239BE2}"/>
              </a:ext>
            </a:extLst>
          </p:cNvPr>
          <p:cNvSpPr>
            <a:spLocks noGrp="1"/>
          </p:cNvSpPr>
          <p:nvPr>
            <p:ph type="ctrTitle" hasCustomPrompt="1"/>
          </p:nvPr>
        </p:nvSpPr>
        <p:spPr>
          <a:xfrm>
            <a:off x="1524000" y="1122363"/>
            <a:ext cx="9144000" cy="2387600"/>
          </a:xfrm>
        </p:spPr>
        <p:txBody>
          <a:bodyPr anchor="b"/>
          <a:lstStyle>
            <a:lvl1pPr algn="ctr">
              <a:defRPr sz="6000">
                <a:latin typeface="Times New Roman" panose="02020603050405020304" pitchFamily="18" charset="0"/>
                <a:ea typeface="210 굴림OTF 070" panose="02020503020101020101" pitchFamily="18" charset="-127"/>
                <a:cs typeface="Times New Roman" panose="02020603050405020304" pitchFamily="18" charset="0"/>
              </a:defRPr>
            </a:lvl1pPr>
          </a:lstStyle>
          <a:p>
            <a:r>
              <a:rPr lang="en-US" altLang="ko-KR" dirty="0"/>
              <a:t>Hello World!</a:t>
            </a:r>
            <a:endParaRPr lang="ko-KR" altLang="en-US" dirty="0"/>
          </a:p>
        </p:txBody>
      </p:sp>
      <p:sp>
        <p:nvSpPr>
          <p:cNvPr id="3" name="부제목 2">
            <a:extLst>
              <a:ext uri="{FF2B5EF4-FFF2-40B4-BE49-F238E27FC236}">
                <a16:creationId xmlns:a16="http://schemas.microsoft.com/office/drawing/2014/main" id="{76862590-7793-E4DC-9848-D70C57902244}"/>
              </a:ext>
            </a:extLst>
          </p:cNvPr>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ea typeface="210 M고딕OTF 050" panose="02020503020101020101" pitchFamily="18" charset="-127"/>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클릭하여 마스터 부제목 스타일 편집</a:t>
            </a:r>
          </a:p>
        </p:txBody>
      </p:sp>
      <p:sp>
        <p:nvSpPr>
          <p:cNvPr id="4" name="날짜 개체 틀 3">
            <a:extLst>
              <a:ext uri="{FF2B5EF4-FFF2-40B4-BE49-F238E27FC236}">
                <a16:creationId xmlns:a16="http://schemas.microsoft.com/office/drawing/2014/main" id="{24DB5594-B36F-550C-87AA-872D160BA374}"/>
              </a:ext>
            </a:extLst>
          </p:cNvPr>
          <p:cNvSpPr>
            <a:spLocks noGrp="1"/>
          </p:cNvSpPr>
          <p:nvPr>
            <p:ph type="dt" sz="half" idx="10"/>
          </p:nvPr>
        </p:nvSpPr>
        <p:spPr/>
        <p:txBody>
          <a:bodyPr/>
          <a:lstStyle/>
          <a:p>
            <a:fld id="{AEDC195A-05C2-4574-9B7F-0324A4B1A207}" type="datetimeFigureOut">
              <a:rPr lang="ko-KR" altLang="en-US" smtClean="0"/>
              <a:t>2023-09-22</a:t>
            </a:fld>
            <a:endParaRPr lang="ko-KR" altLang="en-US"/>
          </a:p>
        </p:txBody>
      </p:sp>
      <p:sp>
        <p:nvSpPr>
          <p:cNvPr id="5" name="바닥글 개체 틀 4">
            <a:extLst>
              <a:ext uri="{FF2B5EF4-FFF2-40B4-BE49-F238E27FC236}">
                <a16:creationId xmlns:a16="http://schemas.microsoft.com/office/drawing/2014/main" id="{00ADF123-83AF-B827-F60D-F07C3431D39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2FD8016-B96A-EA99-8CA4-2F07CB35FE85}"/>
              </a:ext>
            </a:extLst>
          </p:cNvPr>
          <p:cNvSpPr>
            <a:spLocks noGrp="1"/>
          </p:cNvSpPr>
          <p:nvPr>
            <p:ph type="sldNum" sz="quarter" idx="12"/>
          </p:nvPr>
        </p:nvSpPr>
        <p:spPr/>
        <p:txBody>
          <a:bodyPr/>
          <a:lstStyle/>
          <a:p>
            <a:fld id="{DA7F9607-BA5C-406C-B8F1-9CD3498981D2}" type="slidenum">
              <a:rPr lang="ko-KR" altLang="en-US" smtClean="0"/>
              <a:t>‹#›</a:t>
            </a:fld>
            <a:endParaRPr lang="ko-KR" altLang="en-US"/>
          </a:p>
        </p:txBody>
      </p:sp>
    </p:spTree>
    <p:extLst>
      <p:ext uri="{BB962C8B-B14F-4D97-AF65-F5344CB8AC3E}">
        <p14:creationId xmlns:p14="http://schemas.microsoft.com/office/powerpoint/2010/main" val="694249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B5BE68-DACB-517B-3599-DEA085758B79}"/>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6A12748-1AFA-BCD3-2832-DBC0E015E59A}"/>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C7B65E9-6AA9-EA17-BAA6-E2879984F53D}"/>
              </a:ext>
            </a:extLst>
          </p:cNvPr>
          <p:cNvSpPr>
            <a:spLocks noGrp="1"/>
          </p:cNvSpPr>
          <p:nvPr>
            <p:ph type="dt" sz="half" idx="10"/>
          </p:nvPr>
        </p:nvSpPr>
        <p:spPr/>
        <p:txBody>
          <a:bodyPr/>
          <a:lstStyle/>
          <a:p>
            <a:fld id="{AEDC195A-05C2-4574-9B7F-0324A4B1A207}" type="datetimeFigureOut">
              <a:rPr lang="ko-KR" altLang="en-US" smtClean="0"/>
              <a:t>2023-09-22</a:t>
            </a:fld>
            <a:endParaRPr lang="ko-KR" altLang="en-US"/>
          </a:p>
        </p:txBody>
      </p:sp>
      <p:sp>
        <p:nvSpPr>
          <p:cNvPr id="5" name="바닥글 개체 틀 4">
            <a:extLst>
              <a:ext uri="{FF2B5EF4-FFF2-40B4-BE49-F238E27FC236}">
                <a16:creationId xmlns:a16="http://schemas.microsoft.com/office/drawing/2014/main" id="{6F807831-DE17-1D7C-798E-71E628A6571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DDE0FA4-F72C-A75A-3309-34C725BD6D13}"/>
              </a:ext>
            </a:extLst>
          </p:cNvPr>
          <p:cNvSpPr>
            <a:spLocks noGrp="1"/>
          </p:cNvSpPr>
          <p:nvPr>
            <p:ph type="sldNum" sz="quarter" idx="12"/>
          </p:nvPr>
        </p:nvSpPr>
        <p:spPr/>
        <p:txBody>
          <a:bodyPr/>
          <a:lstStyle/>
          <a:p>
            <a:fld id="{DA7F9607-BA5C-406C-B8F1-9CD3498981D2}" type="slidenum">
              <a:rPr lang="ko-KR" altLang="en-US" smtClean="0"/>
              <a:t>‹#›</a:t>
            </a:fld>
            <a:endParaRPr lang="ko-KR" altLang="en-US"/>
          </a:p>
        </p:txBody>
      </p:sp>
    </p:spTree>
    <p:extLst>
      <p:ext uri="{BB962C8B-B14F-4D97-AF65-F5344CB8AC3E}">
        <p14:creationId xmlns:p14="http://schemas.microsoft.com/office/powerpoint/2010/main" val="421560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8093F05D-9D7F-0113-A82F-B9933690AFCD}"/>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D4F68516-4C05-0C13-7E89-B7818AA4F418}"/>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DE97CB8-660C-2EC4-45A1-F733832E1522}"/>
              </a:ext>
            </a:extLst>
          </p:cNvPr>
          <p:cNvSpPr>
            <a:spLocks noGrp="1"/>
          </p:cNvSpPr>
          <p:nvPr>
            <p:ph type="dt" sz="half" idx="10"/>
          </p:nvPr>
        </p:nvSpPr>
        <p:spPr/>
        <p:txBody>
          <a:bodyPr/>
          <a:lstStyle/>
          <a:p>
            <a:fld id="{AEDC195A-05C2-4574-9B7F-0324A4B1A207}" type="datetimeFigureOut">
              <a:rPr lang="ko-KR" altLang="en-US" smtClean="0"/>
              <a:t>2023-09-22</a:t>
            </a:fld>
            <a:endParaRPr lang="ko-KR" altLang="en-US"/>
          </a:p>
        </p:txBody>
      </p:sp>
      <p:sp>
        <p:nvSpPr>
          <p:cNvPr id="5" name="바닥글 개체 틀 4">
            <a:extLst>
              <a:ext uri="{FF2B5EF4-FFF2-40B4-BE49-F238E27FC236}">
                <a16:creationId xmlns:a16="http://schemas.microsoft.com/office/drawing/2014/main" id="{B2BD62C1-191F-FBBB-783F-303237055B8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53CC41C-E7FB-5CD5-F05E-F9A0123B2AD3}"/>
              </a:ext>
            </a:extLst>
          </p:cNvPr>
          <p:cNvSpPr>
            <a:spLocks noGrp="1"/>
          </p:cNvSpPr>
          <p:nvPr>
            <p:ph type="sldNum" sz="quarter" idx="12"/>
          </p:nvPr>
        </p:nvSpPr>
        <p:spPr/>
        <p:txBody>
          <a:bodyPr/>
          <a:lstStyle/>
          <a:p>
            <a:fld id="{DA7F9607-BA5C-406C-B8F1-9CD3498981D2}" type="slidenum">
              <a:rPr lang="ko-KR" altLang="en-US" smtClean="0"/>
              <a:t>‹#›</a:t>
            </a:fld>
            <a:endParaRPr lang="ko-KR" altLang="en-US"/>
          </a:p>
        </p:txBody>
      </p:sp>
    </p:spTree>
    <p:extLst>
      <p:ext uri="{BB962C8B-B14F-4D97-AF65-F5344CB8AC3E}">
        <p14:creationId xmlns:p14="http://schemas.microsoft.com/office/powerpoint/2010/main" val="529132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641846-A3C4-66BE-C19B-426B1493C7F5}"/>
              </a:ext>
            </a:extLst>
          </p:cNvPr>
          <p:cNvSpPr>
            <a:spLocks noGrp="1"/>
          </p:cNvSpPr>
          <p:nvPr>
            <p:ph type="title" hasCustomPrompt="1"/>
          </p:nvPr>
        </p:nvSpPr>
        <p:spPr/>
        <p:txBody>
          <a:bodyPr/>
          <a:lstStyle>
            <a:lvl1pPr>
              <a:defRPr b="1">
                <a:latin typeface="Times New Roman" panose="02020603050405020304" pitchFamily="18" charset="0"/>
                <a:ea typeface="210 굴림OTF 070" panose="02020503020101020101" pitchFamily="18" charset="-127"/>
                <a:cs typeface="Times New Roman" panose="02020603050405020304" pitchFamily="18" charset="0"/>
              </a:defRPr>
            </a:lvl1pPr>
          </a:lstStyle>
          <a:p>
            <a:r>
              <a:rPr lang="en-US" altLang="ko-KR" dirty="0" err="1"/>
              <a:t>Titl</a:t>
            </a:r>
            <a:endParaRPr lang="ko-KR" altLang="en-US" dirty="0"/>
          </a:p>
        </p:txBody>
      </p:sp>
      <p:sp>
        <p:nvSpPr>
          <p:cNvPr id="3" name="내용 개체 틀 2">
            <a:extLst>
              <a:ext uri="{FF2B5EF4-FFF2-40B4-BE49-F238E27FC236}">
                <a16:creationId xmlns:a16="http://schemas.microsoft.com/office/drawing/2014/main" id="{711C5572-D860-474C-3FA5-5E30E8F39F1A}"/>
              </a:ext>
            </a:extLst>
          </p:cNvPr>
          <p:cNvSpPr>
            <a:spLocks noGrp="1"/>
          </p:cNvSpPr>
          <p:nvPr>
            <p:ph idx="1"/>
          </p:nvPr>
        </p:nvSpPr>
        <p:spPr/>
        <p:txBody>
          <a:bodyPr/>
          <a:lstStyle>
            <a:lvl1pPr>
              <a:defRPr>
                <a:latin typeface="Times New Roman" panose="02020603050405020304" pitchFamily="18" charset="0"/>
                <a:ea typeface="210 M고딕OTF 050" panose="02020503020101020101" pitchFamily="18" charset="-127"/>
                <a:cs typeface="Times New Roman" panose="02020603050405020304" pitchFamily="18" charset="0"/>
              </a:defRPr>
            </a:lvl1pPr>
            <a:lvl2pPr>
              <a:defRPr>
                <a:latin typeface="Times New Roman" panose="02020603050405020304" pitchFamily="18" charset="0"/>
                <a:ea typeface="210 M고딕OTF 050" panose="02020503020101020101" pitchFamily="18" charset="-127"/>
                <a:cs typeface="Times New Roman" panose="02020603050405020304" pitchFamily="18" charset="0"/>
              </a:defRPr>
            </a:lvl2pPr>
            <a:lvl3pPr>
              <a:defRPr>
                <a:latin typeface="Times New Roman" panose="02020603050405020304" pitchFamily="18" charset="0"/>
                <a:ea typeface="210 M고딕OTF 050" panose="02020503020101020101" pitchFamily="18" charset="-127"/>
                <a:cs typeface="Times New Roman" panose="02020603050405020304" pitchFamily="18" charset="0"/>
              </a:defRPr>
            </a:lvl3pPr>
            <a:lvl4pPr>
              <a:defRPr>
                <a:latin typeface="Times New Roman" panose="02020603050405020304" pitchFamily="18" charset="0"/>
                <a:ea typeface="210 M고딕OTF 050" panose="02020503020101020101" pitchFamily="18" charset="-127"/>
                <a:cs typeface="Times New Roman" panose="02020603050405020304" pitchFamily="18" charset="0"/>
              </a:defRPr>
            </a:lvl4pPr>
            <a:lvl5pPr>
              <a:defRPr>
                <a:latin typeface="Times New Roman" panose="02020603050405020304" pitchFamily="18" charset="0"/>
                <a:ea typeface="210 M고딕OTF 050" panose="02020503020101020101" pitchFamily="18" charset="-127"/>
                <a:cs typeface="Times New Roman" panose="02020603050405020304" pitchFamily="18" charset="0"/>
              </a:defRPr>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4" name="날짜 개체 틀 3">
            <a:extLst>
              <a:ext uri="{FF2B5EF4-FFF2-40B4-BE49-F238E27FC236}">
                <a16:creationId xmlns:a16="http://schemas.microsoft.com/office/drawing/2014/main" id="{8EFDAD4A-25E5-4A46-10C7-7DC6F9AF94D7}"/>
              </a:ext>
            </a:extLst>
          </p:cNvPr>
          <p:cNvSpPr>
            <a:spLocks noGrp="1"/>
          </p:cNvSpPr>
          <p:nvPr>
            <p:ph type="dt" sz="half" idx="10"/>
          </p:nvPr>
        </p:nvSpPr>
        <p:spPr/>
        <p:txBody>
          <a:bodyPr/>
          <a:lstStyle/>
          <a:p>
            <a:fld id="{AEDC195A-05C2-4574-9B7F-0324A4B1A207}" type="datetimeFigureOut">
              <a:rPr lang="ko-KR" altLang="en-US" smtClean="0"/>
              <a:t>2023-09-22</a:t>
            </a:fld>
            <a:endParaRPr lang="ko-KR" altLang="en-US"/>
          </a:p>
        </p:txBody>
      </p:sp>
      <p:sp>
        <p:nvSpPr>
          <p:cNvPr id="5" name="바닥글 개체 틀 4">
            <a:extLst>
              <a:ext uri="{FF2B5EF4-FFF2-40B4-BE49-F238E27FC236}">
                <a16:creationId xmlns:a16="http://schemas.microsoft.com/office/drawing/2014/main" id="{24901BD3-8305-43B3-9923-257FBF1709D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22B44BB-CE6C-823A-1547-8233127794DC}"/>
              </a:ext>
            </a:extLst>
          </p:cNvPr>
          <p:cNvSpPr>
            <a:spLocks noGrp="1"/>
          </p:cNvSpPr>
          <p:nvPr>
            <p:ph type="sldNum" sz="quarter" idx="12"/>
          </p:nvPr>
        </p:nvSpPr>
        <p:spPr/>
        <p:txBody>
          <a:bodyPr/>
          <a:lstStyle/>
          <a:p>
            <a:fld id="{DA7F9607-BA5C-406C-B8F1-9CD3498981D2}" type="slidenum">
              <a:rPr lang="ko-KR" altLang="en-US" smtClean="0"/>
              <a:t>‹#›</a:t>
            </a:fld>
            <a:endParaRPr lang="ko-KR" altLang="en-US"/>
          </a:p>
        </p:txBody>
      </p:sp>
    </p:spTree>
    <p:extLst>
      <p:ext uri="{BB962C8B-B14F-4D97-AF65-F5344CB8AC3E}">
        <p14:creationId xmlns:p14="http://schemas.microsoft.com/office/powerpoint/2010/main" val="1901830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F001690-CD05-4B40-37BD-737F6C4BE473}"/>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D424CA2-E3AC-3DB7-5EA0-BCCFBFD70F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BD75187-6338-EB7F-84C2-A8DFDBA5FFB3}"/>
              </a:ext>
            </a:extLst>
          </p:cNvPr>
          <p:cNvSpPr>
            <a:spLocks noGrp="1"/>
          </p:cNvSpPr>
          <p:nvPr>
            <p:ph type="dt" sz="half" idx="10"/>
          </p:nvPr>
        </p:nvSpPr>
        <p:spPr/>
        <p:txBody>
          <a:bodyPr/>
          <a:lstStyle/>
          <a:p>
            <a:fld id="{AEDC195A-05C2-4574-9B7F-0324A4B1A207}" type="datetimeFigureOut">
              <a:rPr lang="ko-KR" altLang="en-US" smtClean="0"/>
              <a:t>2023-09-22</a:t>
            </a:fld>
            <a:endParaRPr lang="ko-KR" altLang="en-US"/>
          </a:p>
        </p:txBody>
      </p:sp>
      <p:sp>
        <p:nvSpPr>
          <p:cNvPr id="5" name="바닥글 개체 틀 4">
            <a:extLst>
              <a:ext uri="{FF2B5EF4-FFF2-40B4-BE49-F238E27FC236}">
                <a16:creationId xmlns:a16="http://schemas.microsoft.com/office/drawing/2014/main" id="{15F116DC-C2D2-17FD-0670-4018A0457AD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D8D9505-77F3-973A-4A77-407A7D1011FB}"/>
              </a:ext>
            </a:extLst>
          </p:cNvPr>
          <p:cNvSpPr>
            <a:spLocks noGrp="1"/>
          </p:cNvSpPr>
          <p:nvPr>
            <p:ph type="sldNum" sz="quarter" idx="12"/>
          </p:nvPr>
        </p:nvSpPr>
        <p:spPr/>
        <p:txBody>
          <a:bodyPr/>
          <a:lstStyle/>
          <a:p>
            <a:fld id="{DA7F9607-BA5C-406C-B8F1-9CD3498981D2}" type="slidenum">
              <a:rPr lang="ko-KR" altLang="en-US" smtClean="0"/>
              <a:t>‹#›</a:t>
            </a:fld>
            <a:endParaRPr lang="ko-KR" altLang="en-US"/>
          </a:p>
        </p:txBody>
      </p:sp>
    </p:spTree>
    <p:extLst>
      <p:ext uri="{BB962C8B-B14F-4D97-AF65-F5344CB8AC3E}">
        <p14:creationId xmlns:p14="http://schemas.microsoft.com/office/powerpoint/2010/main" val="3207223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271688-7777-D341-8BE2-B080030C2C8F}"/>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256C86A-D334-9460-D672-B469FF47468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D1EF012F-B037-6BC0-DCEC-41C4F997C5C0}"/>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14074B44-9A1F-1A00-7071-B7A0D8F93BF3}"/>
              </a:ext>
            </a:extLst>
          </p:cNvPr>
          <p:cNvSpPr>
            <a:spLocks noGrp="1"/>
          </p:cNvSpPr>
          <p:nvPr>
            <p:ph type="dt" sz="half" idx="10"/>
          </p:nvPr>
        </p:nvSpPr>
        <p:spPr/>
        <p:txBody>
          <a:bodyPr/>
          <a:lstStyle/>
          <a:p>
            <a:fld id="{AEDC195A-05C2-4574-9B7F-0324A4B1A207}" type="datetimeFigureOut">
              <a:rPr lang="ko-KR" altLang="en-US" smtClean="0"/>
              <a:t>2023-09-22</a:t>
            </a:fld>
            <a:endParaRPr lang="ko-KR" altLang="en-US"/>
          </a:p>
        </p:txBody>
      </p:sp>
      <p:sp>
        <p:nvSpPr>
          <p:cNvPr id="6" name="바닥글 개체 틀 5">
            <a:extLst>
              <a:ext uri="{FF2B5EF4-FFF2-40B4-BE49-F238E27FC236}">
                <a16:creationId xmlns:a16="http://schemas.microsoft.com/office/drawing/2014/main" id="{00AD2EE9-C27C-2D74-C73E-A37EEB3C0CA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BCC3845-FA21-6B62-D010-5AFE32EA6EDC}"/>
              </a:ext>
            </a:extLst>
          </p:cNvPr>
          <p:cNvSpPr>
            <a:spLocks noGrp="1"/>
          </p:cNvSpPr>
          <p:nvPr>
            <p:ph type="sldNum" sz="quarter" idx="12"/>
          </p:nvPr>
        </p:nvSpPr>
        <p:spPr/>
        <p:txBody>
          <a:bodyPr/>
          <a:lstStyle/>
          <a:p>
            <a:fld id="{DA7F9607-BA5C-406C-B8F1-9CD3498981D2}" type="slidenum">
              <a:rPr lang="ko-KR" altLang="en-US" smtClean="0"/>
              <a:t>‹#›</a:t>
            </a:fld>
            <a:endParaRPr lang="ko-KR" altLang="en-US"/>
          </a:p>
        </p:txBody>
      </p:sp>
    </p:spTree>
    <p:extLst>
      <p:ext uri="{BB962C8B-B14F-4D97-AF65-F5344CB8AC3E}">
        <p14:creationId xmlns:p14="http://schemas.microsoft.com/office/powerpoint/2010/main" val="1118955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1A7400-0404-7A85-2E7E-032869E17469}"/>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5CA737AF-1D5B-C0D9-87FA-4C1B726F81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A1BA33EE-9A1D-AB71-3288-76B57DFA944C}"/>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6153D09D-7D5A-ABE8-DE38-113722A789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3E84B54F-E9B1-D2C4-EC9A-A7DC1D4588A3}"/>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2908A019-7B32-D688-0429-54BDB5A961E1}"/>
              </a:ext>
            </a:extLst>
          </p:cNvPr>
          <p:cNvSpPr>
            <a:spLocks noGrp="1"/>
          </p:cNvSpPr>
          <p:nvPr>
            <p:ph type="dt" sz="half" idx="10"/>
          </p:nvPr>
        </p:nvSpPr>
        <p:spPr/>
        <p:txBody>
          <a:bodyPr/>
          <a:lstStyle/>
          <a:p>
            <a:fld id="{AEDC195A-05C2-4574-9B7F-0324A4B1A207}" type="datetimeFigureOut">
              <a:rPr lang="ko-KR" altLang="en-US" smtClean="0"/>
              <a:t>2023-09-22</a:t>
            </a:fld>
            <a:endParaRPr lang="ko-KR" altLang="en-US"/>
          </a:p>
        </p:txBody>
      </p:sp>
      <p:sp>
        <p:nvSpPr>
          <p:cNvPr id="8" name="바닥글 개체 틀 7">
            <a:extLst>
              <a:ext uri="{FF2B5EF4-FFF2-40B4-BE49-F238E27FC236}">
                <a16:creationId xmlns:a16="http://schemas.microsoft.com/office/drawing/2014/main" id="{671D7954-2837-A14F-9B6C-076BD5F20501}"/>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85B908F5-F72E-9604-D306-DD32A042085E}"/>
              </a:ext>
            </a:extLst>
          </p:cNvPr>
          <p:cNvSpPr>
            <a:spLocks noGrp="1"/>
          </p:cNvSpPr>
          <p:nvPr>
            <p:ph type="sldNum" sz="quarter" idx="12"/>
          </p:nvPr>
        </p:nvSpPr>
        <p:spPr/>
        <p:txBody>
          <a:bodyPr/>
          <a:lstStyle/>
          <a:p>
            <a:fld id="{DA7F9607-BA5C-406C-B8F1-9CD3498981D2}" type="slidenum">
              <a:rPr lang="ko-KR" altLang="en-US" smtClean="0"/>
              <a:t>‹#›</a:t>
            </a:fld>
            <a:endParaRPr lang="ko-KR" altLang="en-US"/>
          </a:p>
        </p:txBody>
      </p:sp>
    </p:spTree>
    <p:extLst>
      <p:ext uri="{BB962C8B-B14F-4D97-AF65-F5344CB8AC3E}">
        <p14:creationId xmlns:p14="http://schemas.microsoft.com/office/powerpoint/2010/main" val="294383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6B1B86-EBE2-0F57-090C-C31ACA7939A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47053E8-F883-E4FE-AE74-EAD091EE7958}"/>
              </a:ext>
            </a:extLst>
          </p:cNvPr>
          <p:cNvSpPr>
            <a:spLocks noGrp="1"/>
          </p:cNvSpPr>
          <p:nvPr>
            <p:ph type="dt" sz="half" idx="10"/>
          </p:nvPr>
        </p:nvSpPr>
        <p:spPr/>
        <p:txBody>
          <a:bodyPr/>
          <a:lstStyle/>
          <a:p>
            <a:fld id="{AEDC195A-05C2-4574-9B7F-0324A4B1A207}" type="datetimeFigureOut">
              <a:rPr lang="ko-KR" altLang="en-US" smtClean="0"/>
              <a:t>2023-09-22</a:t>
            </a:fld>
            <a:endParaRPr lang="ko-KR" altLang="en-US"/>
          </a:p>
        </p:txBody>
      </p:sp>
      <p:sp>
        <p:nvSpPr>
          <p:cNvPr id="4" name="바닥글 개체 틀 3">
            <a:extLst>
              <a:ext uri="{FF2B5EF4-FFF2-40B4-BE49-F238E27FC236}">
                <a16:creationId xmlns:a16="http://schemas.microsoft.com/office/drawing/2014/main" id="{1FC7B020-F6E2-6C53-D638-67BAA47B2604}"/>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FD964D6A-08B3-7E5C-D2B6-F9A83DBD5560}"/>
              </a:ext>
            </a:extLst>
          </p:cNvPr>
          <p:cNvSpPr>
            <a:spLocks noGrp="1"/>
          </p:cNvSpPr>
          <p:nvPr>
            <p:ph type="sldNum" sz="quarter" idx="12"/>
          </p:nvPr>
        </p:nvSpPr>
        <p:spPr/>
        <p:txBody>
          <a:bodyPr/>
          <a:lstStyle/>
          <a:p>
            <a:fld id="{DA7F9607-BA5C-406C-B8F1-9CD3498981D2}" type="slidenum">
              <a:rPr lang="ko-KR" altLang="en-US" smtClean="0"/>
              <a:t>‹#›</a:t>
            </a:fld>
            <a:endParaRPr lang="ko-KR" altLang="en-US"/>
          </a:p>
        </p:txBody>
      </p:sp>
    </p:spTree>
    <p:extLst>
      <p:ext uri="{BB962C8B-B14F-4D97-AF65-F5344CB8AC3E}">
        <p14:creationId xmlns:p14="http://schemas.microsoft.com/office/powerpoint/2010/main" val="1463140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49B6784-24C4-FD43-CC24-A65B3BF3CE46}"/>
              </a:ext>
            </a:extLst>
          </p:cNvPr>
          <p:cNvSpPr>
            <a:spLocks noGrp="1"/>
          </p:cNvSpPr>
          <p:nvPr>
            <p:ph type="dt" sz="half" idx="10"/>
          </p:nvPr>
        </p:nvSpPr>
        <p:spPr/>
        <p:txBody>
          <a:bodyPr/>
          <a:lstStyle/>
          <a:p>
            <a:fld id="{AEDC195A-05C2-4574-9B7F-0324A4B1A207}" type="datetimeFigureOut">
              <a:rPr lang="ko-KR" altLang="en-US" smtClean="0"/>
              <a:t>2023-09-22</a:t>
            </a:fld>
            <a:endParaRPr lang="ko-KR" altLang="en-US"/>
          </a:p>
        </p:txBody>
      </p:sp>
      <p:sp>
        <p:nvSpPr>
          <p:cNvPr id="3" name="바닥글 개체 틀 2">
            <a:extLst>
              <a:ext uri="{FF2B5EF4-FFF2-40B4-BE49-F238E27FC236}">
                <a16:creationId xmlns:a16="http://schemas.microsoft.com/office/drawing/2014/main" id="{8228DAE8-9990-66D8-F5E0-00F83A6E49F5}"/>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15C4574D-AE4B-6ACA-30E6-5BEF9C383AC8}"/>
              </a:ext>
            </a:extLst>
          </p:cNvPr>
          <p:cNvSpPr>
            <a:spLocks noGrp="1"/>
          </p:cNvSpPr>
          <p:nvPr>
            <p:ph type="sldNum" sz="quarter" idx="12"/>
          </p:nvPr>
        </p:nvSpPr>
        <p:spPr/>
        <p:txBody>
          <a:bodyPr/>
          <a:lstStyle/>
          <a:p>
            <a:fld id="{DA7F9607-BA5C-406C-B8F1-9CD3498981D2}" type="slidenum">
              <a:rPr lang="ko-KR" altLang="en-US" smtClean="0"/>
              <a:t>‹#›</a:t>
            </a:fld>
            <a:endParaRPr lang="ko-KR" altLang="en-US"/>
          </a:p>
        </p:txBody>
      </p:sp>
    </p:spTree>
    <p:extLst>
      <p:ext uri="{BB962C8B-B14F-4D97-AF65-F5344CB8AC3E}">
        <p14:creationId xmlns:p14="http://schemas.microsoft.com/office/powerpoint/2010/main" val="4101478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5A096AC-8778-2324-A216-02EA2B76659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2106749C-BFA7-E361-D0A8-12DF99A35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74BFB7CF-8E79-4D8C-1C94-05BCE7C600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2CCADF7-23A1-E5F4-CC89-52E73F542447}"/>
              </a:ext>
            </a:extLst>
          </p:cNvPr>
          <p:cNvSpPr>
            <a:spLocks noGrp="1"/>
          </p:cNvSpPr>
          <p:nvPr>
            <p:ph type="dt" sz="half" idx="10"/>
          </p:nvPr>
        </p:nvSpPr>
        <p:spPr/>
        <p:txBody>
          <a:bodyPr/>
          <a:lstStyle/>
          <a:p>
            <a:fld id="{AEDC195A-05C2-4574-9B7F-0324A4B1A207}" type="datetimeFigureOut">
              <a:rPr lang="ko-KR" altLang="en-US" smtClean="0"/>
              <a:t>2023-09-22</a:t>
            </a:fld>
            <a:endParaRPr lang="ko-KR" altLang="en-US"/>
          </a:p>
        </p:txBody>
      </p:sp>
      <p:sp>
        <p:nvSpPr>
          <p:cNvPr id="6" name="바닥글 개체 틀 5">
            <a:extLst>
              <a:ext uri="{FF2B5EF4-FFF2-40B4-BE49-F238E27FC236}">
                <a16:creationId xmlns:a16="http://schemas.microsoft.com/office/drawing/2014/main" id="{B5E85F17-A3BF-7343-5350-697CE9FB23F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07DA9AE-1B19-89FA-ADAD-7F7E345E88EE}"/>
              </a:ext>
            </a:extLst>
          </p:cNvPr>
          <p:cNvSpPr>
            <a:spLocks noGrp="1"/>
          </p:cNvSpPr>
          <p:nvPr>
            <p:ph type="sldNum" sz="quarter" idx="12"/>
          </p:nvPr>
        </p:nvSpPr>
        <p:spPr/>
        <p:txBody>
          <a:bodyPr/>
          <a:lstStyle/>
          <a:p>
            <a:fld id="{DA7F9607-BA5C-406C-B8F1-9CD3498981D2}" type="slidenum">
              <a:rPr lang="ko-KR" altLang="en-US" smtClean="0"/>
              <a:t>‹#›</a:t>
            </a:fld>
            <a:endParaRPr lang="ko-KR" altLang="en-US"/>
          </a:p>
        </p:txBody>
      </p:sp>
    </p:spTree>
    <p:extLst>
      <p:ext uri="{BB962C8B-B14F-4D97-AF65-F5344CB8AC3E}">
        <p14:creationId xmlns:p14="http://schemas.microsoft.com/office/powerpoint/2010/main" val="3193766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6D8925-5F77-79D9-978F-933303C4691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A35858C2-0CBE-DB93-826B-B8F0A60A08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2D7916A2-7F4C-4213-A59D-9A6AC9D24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077B87D-17FA-2955-5560-AF994A738E8F}"/>
              </a:ext>
            </a:extLst>
          </p:cNvPr>
          <p:cNvSpPr>
            <a:spLocks noGrp="1"/>
          </p:cNvSpPr>
          <p:nvPr>
            <p:ph type="dt" sz="half" idx="10"/>
          </p:nvPr>
        </p:nvSpPr>
        <p:spPr/>
        <p:txBody>
          <a:bodyPr/>
          <a:lstStyle/>
          <a:p>
            <a:fld id="{AEDC195A-05C2-4574-9B7F-0324A4B1A207}" type="datetimeFigureOut">
              <a:rPr lang="ko-KR" altLang="en-US" smtClean="0"/>
              <a:t>2023-09-22</a:t>
            </a:fld>
            <a:endParaRPr lang="ko-KR" altLang="en-US"/>
          </a:p>
        </p:txBody>
      </p:sp>
      <p:sp>
        <p:nvSpPr>
          <p:cNvPr id="6" name="바닥글 개체 틀 5">
            <a:extLst>
              <a:ext uri="{FF2B5EF4-FFF2-40B4-BE49-F238E27FC236}">
                <a16:creationId xmlns:a16="http://schemas.microsoft.com/office/drawing/2014/main" id="{36B5E172-8C53-896B-03D0-18189115F9A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B5A806D-5830-CB0B-19AE-8BC7CE3ADF76}"/>
              </a:ext>
            </a:extLst>
          </p:cNvPr>
          <p:cNvSpPr>
            <a:spLocks noGrp="1"/>
          </p:cNvSpPr>
          <p:nvPr>
            <p:ph type="sldNum" sz="quarter" idx="12"/>
          </p:nvPr>
        </p:nvSpPr>
        <p:spPr/>
        <p:txBody>
          <a:bodyPr/>
          <a:lstStyle/>
          <a:p>
            <a:fld id="{DA7F9607-BA5C-406C-B8F1-9CD3498981D2}" type="slidenum">
              <a:rPr lang="ko-KR" altLang="en-US" smtClean="0"/>
              <a:t>‹#›</a:t>
            </a:fld>
            <a:endParaRPr lang="ko-KR" altLang="en-US"/>
          </a:p>
        </p:txBody>
      </p:sp>
    </p:spTree>
    <p:extLst>
      <p:ext uri="{BB962C8B-B14F-4D97-AF65-F5344CB8AC3E}">
        <p14:creationId xmlns:p14="http://schemas.microsoft.com/office/powerpoint/2010/main" val="814941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FD68E3F1-AC57-A1DB-19D3-B33ADE935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2ABD850F-97E2-EFEC-FA26-4E7BB682DE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EF08438-D9C2-83FB-7F99-A83A8D6C8D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C195A-05C2-4574-9B7F-0324A4B1A207}" type="datetimeFigureOut">
              <a:rPr lang="ko-KR" altLang="en-US" smtClean="0"/>
              <a:t>2023-09-22</a:t>
            </a:fld>
            <a:endParaRPr lang="ko-KR" altLang="en-US"/>
          </a:p>
        </p:txBody>
      </p:sp>
      <p:sp>
        <p:nvSpPr>
          <p:cNvPr id="5" name="바닥글 개체 틀 4">
            <a:extLst>
              <a:ext uri="{FF2B5EF4-FFF2-40B4-BE49-F238E27FC236}">
                <a16:creationId xmlns:a16="http://schemas.microsoft.com/office/drawing/2014/main" id="{BB37D593-7453-216C-9AD2-F38172F88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2CDA6965-E14F-BC2D-ED1F-9D4D0E79E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7F9607-BA5C-406C-B8F1-9CD3498981D2}" type="slidenum">
              <a:rPr lang="ko-KR" altLang="en-US" smtClean="0"/>
              <a:t>‹#›</a:t>
            </a:fld>
            <a:endParaRPr lang="ko-KR" altLang="en-US"/>
          </a:p>
        </p:txBody>
      </p:sp>
    </p:spTree>
    <p:extLst>
      <p:ext uri="{BB962C8B-B14F-4D97-AF65-F5344CB8AC3E}">
        <p14:creationId xmlns:p14="http://schemas.microsoft.com/office/powerpoint/2010/main" val="4281394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9AF5AA7-7F5B-24D7-B71F-FC5EB4379F2B}"/>
              </a:ext>
            </a:extLst>
          </p:cNvPr>
          <p:cNvSpPr>
            <a:spLocks noGrp="1"/>
          </p:cNvSpPr>
          <p:nvPr>
            <p:ph type="ctrTitle"/>
          </p:nvPr>
        </p:nvSpPr>
        <p:spPr/>
        <p:txBody>
          <a:bodyPr>
            <a:normAutofit/>
          </a:bodyPr>
          <a:lstStyle/>
          <a:p>
            <a:r>
              <a:rPr lang="en-US" altLang="ko-KR" b="1" dirty="0"/>
              <a:t>Hyperbolic Space</a:t>
            </a:r>
            <a:endParaRPr lang="ko-KR" altLang="en-US" b="1" dirty="0"/>
          </a:p>
        </p:txBody>
      </p:sp>
      <p:sp>
        <p:nvSpPr>
          <p:cNvPr id="3" name="부제목 2">
            <a:extLst>
              <a:ext uri="{FF2B5EF4-FFF2-40B4-BE49-F238E27FC236}">
                <a16:creationId xmlns:a16="http://schemas.microsoft.com/office/drawing/2014/main" id="{F97C7B6F-3686-B164-88FE-C376C79BC3B6}"/>
              </a:ext>
            </a:extLst>
          </p:cNvPr>
          <p:cNvSpPr>
            <a:spLocks noGrp="1"/>
          </p:cNvSpPr>
          <p:nvPr>
            <p:ph type="subTitle" idx="1"/>
          </p:nvPr>
        </p:nvSpPr>
        <p:spPr/>
        <p:txBody>
          <a:bodyPr/>
          <a:lstStyle/>
          <a:p>
            <a:r>
              <a:rPr lang="en-US" altLang="ko-KR" dirty="0"/>
              <a:t>Presenter: Kim Seung Hwan (overnap@khu.ac.kr)</a:t>
            </a:r>
            <a:endParaRPr lang="ko-KR" altLang="en-US" dirty="0"/>
          </a:p>
        </p:txBody>
      </p:sp>
    </p:spTree>
    <p:extLst>
      <p:ext uri="{BB962C8B-B14F-4D97-AF65-F5344CB8AC3E}">
        <p14:creationId xmlns:p14="http://schemas.microsoft.com/office/powerpoint/2010/main" val="3317208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4FC5D1-1607-C872-7B51-BF66C9B41255}"/>
              </a:ext>
            </a:extLst>
          </p:cNvPr>
          <p:cNvSpPr>
            <a:spLocks noGrp="1"/>
          </p:cNvSpPr>
          <p:nvPr>
            <p:ph type="title"/>
          </p:nvPr>
        </p:nvSpPr>
        <p:spPr/>
        <p:txBody>
          <a:bodyPr/>
          <a:lstStyle/>
          <a:p>
            <a:r>
              <a:rPr lang="en-US" altLang="ko-KR" dirty="0"/>
              <a:t>So Why Hyperbolic Embedding?</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AC19E7C8-FD1D-0C91-70CD-E01385836078}"/>
                  </a:ext>
                </a:extLst>
              </p:cNvPr>
              <p:cNvSpPr>
                <a:spLocks noGrp="1"/>
              </p:cNvSpPr>
              <p:nvPr>
                <p:ph idx="1"/>
              </p:nvPr>
            </p:nvSpPr>
            <p:spPr/>
            <p:txBody>
              <a:bodyPr/>
              <a:lstStyle/>
              <a:p>
                <a:r>
                  <a:rPr lang="en-US" altLang="ko-KR" dirty="0"/>
                  <a:t>Consider mapping that preserves the graph distance</a:t>
                </a:r>
              </a:p>
              <a:p>
                <a:r>
                  <a:rPr lang="en-US" altLang="ko-KR" dirty="0"/>
                  <a:t>Graph distance means the shortest path on a graph</a:t>
                </a:r>
              </a:p>
              <a:p>
                <a:r>
                  <a:rPr lang="en-US" altLang="ko-KR" dirty="0"/>
                  <a:t>Consider </a:t>
                </a:r>
                <a14:m>
                  <m:oMath xmlns:m="http://schemas.openxmlformats.org/officeDocument/2006/math">
                    <m:r>
                      <a:rPr lang="en-US" altLang="ko-KR" b="0" i="1" smtClean="0">
                        <a:latin typeface="Cambria Math" panose="02040503050406030204" pitchFamily="18" charset="0"/>
                      </a:rPr>
                      <m:t>𝑥</m:t>
                    </m:r>
                    <m:r>
                      <a:rPr lang="en-US" altLang="ko-KR" b="0" i="1" smtClean="0">
                        <a:latin typeface="Cambria Math" panose="02040503050406030204" pitchFamily="18" charset="0"/>
                      </a:rPr>
                      <m:t>, </m:t>
                    </m:r>
                    <m:r>
                      <a:rPr lang="en-US" altLang="ko-KR" b="0" i="1" smtClean="0">
                        <a:latin typeface="Cambria Math" panose="02040503050406030204" pitchFamily="18" charset="0"/>
                      </a:rPr>
                      <m:t>𝑦</m:t>
                    </m:r>
                  </m:oMath>
                </a14:m>
                <a:r>
                  <a:rPr lang="en-US" altLang="ko-KR" dirty="0"/>
                  <a:t> and their parent </a:t>
                </a:r>
                <a14:m>
                  <m:oMath xmlns:m="http://schemas.openxmlformats.org/officeDocument/2006/math">
                    <m:r>
                      <a:rPr lang="en-US" altLang="ko-KR" b="0" i="1" smtClean="0">
                        <a:latin typeface="Cambria Math" panose="02040503050406030204" pitchFamily="18" charset="0"/>
                      </a:rPr>
                      <m:t>𝑧</m:t>
                    </m:r>
                  </m:oMath>
                </a14:m>
                <a:r>
                  <a:rPr lang="en-US" altLang="ko-KR" dirty="0"/>
                  <a:t> in a tree</a:t>
                </a:r>
              </a:p>
            </p:txBody>
          </p:sp>
        </mc:Choice>
        <mc:Fallback>
          <p:sp>
            <p:nvSpPr>
              <p:cNvPr id="3" name="내용 개체 틀 2">
                <a:extLst>
                  <a:ext uri="{FF2B5EF4-FFF2-40B4-BE49-F238E27FC236}">
                    <a16:creationId xmlns:a16="http://schemas.microsoft.com/office/drawing/2014/main" id="{AC19E7C8-FD1D-0C91-70CD-E01385836078}"/>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id="{99A99652-CC11-F02F-3173-EE838321AFEF}"/>
              </a:ext>
            </a:extLst>
          </p:cNvPr>
          <p:cNvPicPr>
            <a:picLocks noChangeAspect="1"/>
          </p:cNvPicPr>
          <p:nvPr/>
        </p:nvPicPr>
        <p:blipFill>
          <a:blip r:embed="rId3"/>
          <a:stretch>
            <a:fillRect/>
          </a:stretch>
        </p:blipFill>
        <p:spPr>
          <a:xfrm>
            <a:off x="838200" y="5687534"/>
            <a:ext cx="3658111" cy="733527"/>
          </a:xfrm>
          <a:prstGeom prst="rect">
            <a:avLst/>
          </a:prstGeom>
        </p:spPr>
      </p:pic>
      <p:pic>
        <p:nvPicPr>
          <p:cNvPr id="9218" name="Picture 2" descr="ACOSH function calculator and graph">
            <a:extLst>
              <a:ext uri="{FF2B5EF4-FFF2-40B4-BE49-F238E27FC236}">
                <a16:creationId xmlns:a16="http://schemas.microsoft.com/office/drawing/2014/main" id="{1C2AAAA4-540D-989E-4E3B-ACAD4F7B09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2233" y="4149733"/>
            <a:ext cx="2304078" cy="153605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Points moving towards the edge of the Poincaré disk.)">
            <a:extLst>
              <a:ext uri="{FF2B5EF4-FFF2-40B4-BE49-F238E27FC236}">
                <a16:creationId xmlns:a16="http://schemas.microsoft.com/office/drawing/2014/main" id="{AA34B7DD-1B86-F347-6658-D0A49C0E0A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9952" y="3827540"/>
            <a:ext cx="6333305" cy="2593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821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4FC5D1-1607-C872-7B51-BF66C9B41255}"/>
              </a:ext>
            </a:extLst>
          </p:cNvPr>
          <p:cNvSpPr>
            <a:spLocks noGrp="1"/>
          </p:cNvSpPr>
          <p:nvPr>
            <p:ph type="title"/>
          </p:nvPr>
        </p:nvSpPr>
        <p:spPr/>
        <p:txBody>
          <a:bodyPr/>
          <a:lstStyle/>
          <a:p>
            <a:r>
              <a:rPr lang="en-US" altLang="ko-KR" dirty="0"/>
              <a:t>Tree Embedding</a:t>
            </a:r>
            <a:endParaRPr lang="ko-KR" altLang="en-US" dirty="0"/>
          </a:p>
        </p:txBody>
      </p:sp>
      <p:sp>
        <p:nvSpPr>
          <p:cNvPr id="3" name="내용 개체 틀 2">
            <a:extLst>
              <a:ext uri="{FF2B5EF4-FFF2-40B4-BE49-F238E27FC236}">
                <a16:creationId xmlns:a16="http://schemas.microsoft.com/office/drawing/2014/main" id="{AC19E7C8-FD1D-0C91-70CD-E01385836078}"/>
              </a:ext>
            </a:extLst>
          </p:cNvPr>
          <p:cNvSpPr>
            <a:spLocks noGrp="1"/>
          </p:cNvSpPr>
          <p:nvPr>
            <p:ph idx="1"/>
          </p:nvPr>
        </p:nvSpPr>
        <p:spPr/>
        <p:txBody>
          <a:bodyPr/>
          <a:lstStyle/>
          <a:p>
            <a:r>
              <a:rPr lang="en-US" altLang="ko-KR" dirty="0"/>
              <a:t>We can embed a tree to a low-dimension hyperbolic space</a:t>
            </a:r>
          </a:p>
          <a:p>
            <a:r>
              <a:rPr lang="en-US" altLang="ko-KR" sz="1400" dirty="0"/>
              <a:t>See "Sarkar, Rik. "Low distortion </a:t>
            </a:r>
            <a:r>
              <a:rPr lang="en-US" altLang="ko-KR" sz="1400" dirty="0" err="1"/>
              <a:t>delaunay</a:t>
            </a:r>
            <a:r>
              <a:rPr lang="en-US" altLang="ko-KR" sz="1400" dirty="0"/>
              <a:t> embedding of trees in hyperbolic plane." International symposium on graph drawing. Berlin, Heidelberg: Springer Berlin Heidelberg, 2011."</a:t>
            </a:r>
          </a:p>
          <a:p>
            <a:r>
              <a:rPr lang="en-US" altLang="ko-KR" dirty="0"/>
              <a:t>Embedding a tree means embedding a hierarchical structure</a:t>
            </a:r>
          </a:p>
          <a:p>
            <a:r>
              <a:rPr lang="en-US" altLang="ko-KR" dirty="0"/>
              <a:t>And arbitrary graph can be</a:t>
            </a:r>
          </a:p>
          <a:p>
            <a:r>
              <a:rPr lang="en-US" altLang="ko-KR" sz="1400" dirty="0"/>
              <a:t>See “Sala, Frederic, et al. "Representation tradeoffs for hyperbolic embeddings." International conference on machine learning. PMLR, 2018.”</a:t>
            </a:r>
          </a:p>
        </p:txBody>
      </p:sp>
      <p:pic>
        <p:nvPicPr>
          <p:cNvPr id="10244" name="Picture 4" descr="(Embeddings of 5-node trees with different degrees and path lenghts.)">
            <a:extLst>
              <a:ext uri="{FF2B5EF4-FFF2-40B4-BE49-F238E27FC236}">
                <a16:creationId xmlns:a16="http://schemas.microsoft.com/office/drawing/2014/main" id="{18A7BA04-8B4C-2E54-A5DE-B80C5D630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4343" y="4263571"/>
            <a:ext cx="6923314" cy="2307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536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176B5BE-DB7E-7ADA-9277-48EAA9538227}"/>
              </a:ext>
            </a:extLst>
          </p:cNvPr>
          <p:cNvSpPr>
            <a:spLocks noGrp="1"/>
          </p:cNvSpPr>
          <p:nvPr>
            <p:ph type="title"/>
          </p:nvPr>
        </p:nvSpPr>
        <p:spPr/>
        <p:txBody>
          <a:bodyPr/>
          <a:lstStyle/>
          <a:p>
            <a:r>
              <a:rPr lang="en-US" altLang="ko-KR" dirty="0"/>
              <a:t>Hyperbolic DNN</a:t>
            </a:r>
            <a:endParaRPr lang="ko-KR" altLang="en-US" dirty="0"/>
          </a:p>
        </p:txBody>
      </p:sp>
      <p:sp>
        <p:nvSpPr>
          <p:cNvPr id="3" name="내용 개체 틀 2">
            <a:extLst>
              <a:ext uri="{FF2B5EF4-FFF2-40B4-BE49-F238E27FC236}">
                <a16:creationId xmlns:a16="http://schemas.microsoft.com/office/drawing/2014/main" id="{BA196703-3F86-3257-1D54-3EC55F74CE35}"/>
              </a:ext>
            </a:extLst>
          </p:cNvPr>
          <p:cNvSpPr>
            <a:spLocks noGrp="1"/>
          </p:cNvSpPr>
          <p:nvPr>
            <p:ph idx="1"/>
          </p:nvPr>
        </p:nvSpPr>
        <p:spPr/>
        <p:txBody>
          <a:bodyPr/>
          <a:lstStyle/>
          <a:p>
            <a:r>
              <a:rPr lang="en-US" altLang="ko-KR" dirty="0"/>
              <a:t>…But let us leave it at this point</a:t>
            </a:r>
          </a:p>
          <a:p>
            <a:r>
              <a:rPr lang="en-US" altLang="ko-KR" dirty="0"/>
              <a:t>So far, there are some intuitive takeaways anyway</a:t>
            </a:r>
          </a:p>
          <a:p>
            <a:r>
              <a:rPr lang="en-US" altLang="ko-KR" dirty="0"/>
              <a:t>Of course, the reason why they are so powerful is still not clear</a:t>
            </a:r>
          </a:p>
          <a:p>
            <a:r>
              <a:rPr lang="en-US" altLang="ko-KR" dirty="0"/>
              <a:t>Also, it is generally said that Euclidean becomes strong as the dimension increases</a:t>
            </a:r>
          </a:p>
          <a:p>
            <a:r>
              <a:rPr lang="en-US" altLang="ko-KR" sz="1600" dirty="0"/>
              <a:t>See “Peng, Wei, et al. "Hyperbolic deep neural networks: A survey." IEEE Transactions on pattern analysis and machine intelligence 44.12 (2021): 10023-10044.”</a:t>
            </a:r>
          </a:p>
          <a:p>
            <a:r>
              <a:rPr lang="en-US" altLang="ko-KR" sz="1600" dirty="0"/>
              <a:t>And “</a:t>
            </a:r>
            <a:r>
              <a:rPr lang="en-US" altLang="ko-KR" sz="1600" dirty="0" err="1"/>
              <a:t>Mettes</a:t>
            </a:r>
            <a:r>
              <a:rPr lang="en-US" altLang="ko-KR" sz="1600" dirty="0"/>
              <a:t>, Pascal, et al. "Hyperbolic Deep Learning in Computer Vision: A Survey." </a:t>
            </a:r>
            <a:r>
              <a:rPr lang="en-US" altLang="ko-KR" sz="1600" dirty="0" err="1"/>
              <a:t>arXiv</a:t>
            </a:r>
            <a:r>
              <a:rPr lang="en-US" altLang="ko-KR" sz="1600" dirty="0"/>
              <a:t> preprint arXiv:2305.06611 (2023).” if you are curious</a:t>
            </a:r>
          </a:p>
        </p:txBody>
      </p:sp>
    </p:spTree>
    <p:extLst>
      <p:ext uri="{BB962C8B-B14F-4D97-AF65-F5344CB8AC3E}">
        <p14:creationId xmlns:p14="http://schemas.microsoft.com/office/powerpoint/2010/main" val="2438130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25A7A5-7E33-28F7-02A2-9DBD62F6A033}"/>
              </a:ext>
            </a:extLst>
          </p:cNvPr>
          <p:cNvSpPr>
            <a:spLocks noGrp="1"/>
          </p:cNvSpPr>
          <p:nvPr>
            <p:ph type="title"/>
          </p:nvPr>
        </p:nvSpPr>
        <p:spPr/>
        <p:txBody>
          <a:bodyPr/>
          <a:lstStyle/>
          <a:p>
            <a:r>
              <a:rPr lang="en-US" altLang="ko-KR" dirty="0"/>
              <a:t>Hierarchical Structure</a:t>
            </a:r>
            <a:endParaRPr lang="ko-KR" altLang="en-US" dirty="0"/>
          </a:p>
        </p:txBody>
      </p:sp>
      <p:sp>
        <p:nvSpPr>
          <p:cNvPr id="3" name="내용 개체 틀 2">
            <a:extLst>
              <a:ext uri="{FF2B5EF4-FFF2-40B4-BE49-F238E27FC236}">
                <a16:creationId xmlns:a16="http://schemas.microsoft.com/office/drawing/2014/main" id="{1B376E1A-825C-756F-19F8-62587E3D065B}"/>
              </a:ext>
            </a:extLst>
          </p:cNvPr>
          <p:cNvSpPr>
            <a:spLocks noGrp="1"/>
          </p:cNvSpPr>
          <p:nvPr>
            <p:ph idx="1"/>
          </p:nvPr>
        </p:nvSpPr>
        <p:spPr/>
        <p:txBody>
          <a:bodyPr/>
          <a:lstStyle/>
          <a:p>
            <a:r>
              <a:rPr lang="en-US" altLang="ko-KR" dirty="0"/>
              <a:t>Hierarchical structures are evident in many datasets</a:t>
            </a:r>
          </a:p>
          <a:p>
            <a:r>
              <a:rPr lang="en-US" altLang="ko-KR" dirty="0"/>
              <a:t>Personally, I think trees and graphs are very, very powerful structures</a:t>
            </a:r>
          </a:p>
          <a:p>
            <a:r>
              <a:rPr lang="en-US" altLang="ko-KR" dirty="0"/>
              <a:t>I believe that trees are inherent in nature</a:t>
            </a:r>
          </a:p>
          <a:p>
            <a:r>
              <a:rPr lang="en-US" altLang="ko-KR" dirty="0"/>
              <a:t>The tree symbolizes logic and structure</a:t>
            </a:r>
          </a:p>
        </p:txBody>
      </p:sp>
      <p:pic>
        <p:nvPicPr>
          <p:cNvPr id="5" name="그림 4">
            <a:extLst>
              <a:ext uri="{FF2B5EF4-FFF2-40B4-BE49-F238E27FC236}">
                <a16:creationId xmlns:a16="http://schemas.microsoft.com/office/drawing/2014/main" id="{BF9B23C6-F09F-C874-ADF9-DB6563410D4E}"/>
              </a:ext>
            </a:extLst>
          </p:cNvPr>
          <p:cNvPicPr>
            <a:picLocks noChangeAspect="1"/>
          </p:cNvPicPr>
          <p:nvPr/>
        </p:nvPicPr>
        <p:blipFill>
          <a:blip r:embed="rId2"/>
          <a:stretch>
            <a:fillRect/>
          </a:stretch>
        </p:blipFill>
        <p:spPr>
          <a:xfrm>
            <a:off x="7734649" y="3540927"/>
            <a:ext cx="3741491" cy="2951948"/>
          </a:xfrm>
          <a:prstGeom prst="rect">
            <a:avLst/>
          </a:prstGeom>
        </p:spPr>
      </p:pic>
    </p:spTree>
    <p:extLst>
      <p:ext uri="{BB962C8B-B14F-4D97-AF65-F5344CB8AC3E}">
        <p14:creationId xmlns:p14="http://schemas.microsoft.com/office/powerpoint/2010/main" val="3466566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E25A7A5-7E33-28F7-02A2-9DBD62F6A033}"/>
              </a:ext>
            </a:extLst>
          </p:cNvPr>
          <p:cNvSpPr>
            <a:spLocks noGrp="1"/>
          </p:cNvSpPr>
          <p:nvPr>
            <p:ph type="title"/>
          </p:nvPr>
        </p:nvSpPr>
        <p:spPr/>
        <p:txBody>
          <a:bodyPr/>
          <a:lstStyle/>
          <a:p>
            <a:r>
              <a:rPr lang="en-US" altLang="ko-KR" dirty="0"/>
              <a:t>Hierarchical Structure</a:t>
            </a:r>
            <a:endParaRPr lang="ko-KR" altLang="en-US" dirty="0"/>
          </a:p>
        </p:txBody>
      </p:sp>
      <p:sp>
        <p:nvSpPr>
          <p:cNvPr id="3" name="내용 개체 틀 2">
            <a:extLst>
              <a:ext uri="{FF2B5EF4-FFF2-40B4-BE49-F238E27FC236}">
                <a16:creationId xmlns:a16="http://schemas.microsoft.com/office/drawing/2014/main" id="{1B376E1A-825C-756F-19F8-62587E3D065B}"/>
              </a:ext>
            </a:extLst>
          </p:cNvPr>
          <p:cNvSpPr>
            <a:spLocks noGrp="1"/>
          </p:cNvSpPr>
          <p:nvPr>
            <p:ph idx="1"/>
          </p:nvPr>
        </p:nvSpPr>
        <p:spPr/>
        <p:txBody>
          <a:bodyPr/>
          <a:lstStyle/>
          <a:p>
            <a:r>
              <a:rPr lang="en-US" altLang="ko-KR" dirty="0"/>
              <a:t>Additionally, recent papers often use non-Euclidean spaces (e.g. GNN)</a:t>
            </a:r>
          </a:p>
          <a:p>
            <a:r>
              <a:rPr lang="en-US" altLang="ko-KR" dirty="0"/>
              <a:t>I (and most people) are weak at math… I need to study a lot </a:t>
            </a:r>
            <a:r>
              <a:rPr lang="ko-KR" altLang="en-US" dirty="0"/>
              <a:t>😱</a:t>
            </a:r>
            <a:endParaRPr lang="en-US" altLang="ko-KR" dirty="0"/>
          </a:p>
        </p:txBody>
      </p:sp>
      <p:pic>
        <p:nvPicPr>
          <p:cNvPr id="12290" name="Picture 2">
            <a:extLst>
              <a:ext uri="{FF2B5EF4-FFF2-40B4-BE49-F238E27FC236}">
                <a16:creationId xmlns:a16="http://schemas.microsoft.com/office/drawing/2014/main" id="{DCEA8C52-E462-FCB2-E288-7CED17F19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8277" y="3004712"/>
            <a:ext cx="6475445" cy="3578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24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9AF5AA7-7F5B-24D7-B71F-FC5EB4379F2B}"/>
              </a:ext>
            </a:extLst>
          </p:cNvPr>
          <p:cNvSpPr>
            <a:spLocks noGrp="1"/>
          </p:cNvSpPr>
          <p:nvPr>
            <p:ph type="ctrTitle"/>
          </p:nvPr>
        </p:nvSpPr>
        <p:spPr/>
        <p:txBody>
          <a:bodyPr>
            <a:normAutofit/>
          </a:bodyPr>
          <a:lstStyle/>
          <a:p>
            <a:r>
              <a:rPr lang="en-US" altLang="ko-KR" b="1" dirty="0"/>
              <a:t>Thank you for listening</a:t>
            </a:r>
            <a:endParaRPr lang="ko-KR" altLang="en-US" b="1" dirty="0"/>
          </a:p>
        </p:txBody>
      </p:sp>
      <p:sp>
        <p:nvSpPr>
          <p:cNvPr id="3" name="부제목 2">
            <a:extLst>
              <a:ext uri="{FF2B5EF4-FFF2-40B4-BE49-F238E27FC236}">
                <a16:creationId xmlns:a16="http://schemas.microsoft.com/office/drawing/2014/main" id="{F97C7B6F-3686-B164-88FE-C376C79BC3B6}"/>
              </a:ext>
            </a:extLst>
          </p:cNvPr>
          <p:cNvSpPr>
            <a:spLocks noGrp="1"/>
          </p:cNvSpPr>
          <p:nvPr>
            <p:ph type="subTitle" idx="1"/>
          </p:nvPr>
        </p:nvSpPr>
        <p:spPr/>
        <p:txBody>
          <a:bodyPr/>
          <a:lstStyle/>
          <a:p>
            <a:r>
              <a:rPr lang="en-US" altLang="ko-KR" dirty="0"/>
              <a:t>Presenter: Kim Seung Hwan (overnap@khu.ac.kr)</a:t>
            </a:r>
            <a:endParaRPr lang="ko-KR" altLang="en-US" dirty="0"/>
          </a:p>
        </p:txBody>
      </p:sp>
      <mc:AlternateContent xmlns:mc="http://schemas.openxmlformats.org/markup-compatibility/2006" xmlns:p14="http://schemas.microsoft.com/office/powerpoint/2010/main">
        <mc:Choice Requires="p14">
          <p:contentPart p14:bwMode="auto" r:id="rId2">
            <p14:nvContentPartPr>
              <p14:cNvPr id="4" name="잉크 3">
                <a:extLst>
                  <a:ext uri="{FF2B5EF4-FFF2-40B4-BE49-F238E27FC236}">
                    <a16:creationId xmlns:a16="http://schemas.microsoft.com/office/drawing/2014/main" id="{429F4752-3F1D-C08C-E46E-5E09A3DC1842}"/>
                  </a:ext>
                </a:extLst>
              </p14:cNvPr>
              <p14:cNvContentPartPr/>
              <p14:nvPr/>
            </p14:nvContentPartPr>
            <p14:xfrm>
              <a:off x="4420840" y="2549936"/>
              <a:ext cx="360" cy="360"/>
            </p14:xfrm>
          </p:contentPart>
        </mc:Choice>
        <mc:Fallback xmlns="">
          <p:pic>
            <p:nvPicPr>
              <p:cNvPr id="4" name="잉크 3">
                <a:extLst>
                  <a:ext uri="{FF2B5EF4-FFF2-40B4-BE49-F238E27FC236}">
                    <a16:creationId xmlns:a16="http://schemas.microsoft.com/office/drawing/2014/main" id="{429F4752-3F1D-C08C-E46E-5E09A3DC1842}"/>
                  </a:ext>
                </a:extLst>
              </p:cNvPr>
              <p:cNvPicPr/>
              <p:nvPr/>
            </p:nvPicPr>
            <p:blipFill>
              <a:blip r:embed="rId3"/>
              <a:stretch>
                <a:fillRect/>
              </a:stretch>
            </p:blipFill>
            <p:spPr>
              <a:xfrm>
                <a:off x="4411840" y="2540936"/>
                <a:ext cx="18000" cy="18000"/>
              </a:xfrm>
              <a:prstGeom prst="rect">
                <a:avLst/>
              </a:prstGeom>
            </p:spPr>
          </p:pic>
        </mc:Fallback>
      </mc:AlternateContent>
    </p:spTree>
    <p:extLst>
      <p:ext uri="{BB962C8B-B14F-4D97-AF65-F5344CB8AC3E}">
        <p14:creationId xmlns:p14="http://schemas.microsoft.com/office/powerpoint/2010/main" val="3327879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2C555A-E7FF-587F-4156-834E2D4BD1A5}"/>
              </a:ext>
            </a:extLst>
          </p:cNvPr>
          <p:cNvSpPr>
            <a:spLocks noGrp="1"/>
          </p:cNvSpPr>
          <p:nvPr>
            <p:ph type="title"/>
          </p:nvPr>
        </p:nvSpPr>
        <p:spPr/>
        <p:txBody>
          <a:bodyPr/>
          <a:lstStyle/>
          <a:p>
            <a:r>
              <a:rPr lang="en-US" altLang="ko-KR" dirty="0"/>
              <a:t>Euclidean Geometry</a:t>
            </a:r>
            <a:endParaRPr lang="ko-KR" altLang="en-US" dirty="0"/>
          </a:p>
        </p:txBody>
      </p:sp>
      <p:sp>
        <p:nvSpPr>
          <p:cNvPr id="3" name="내용 개체 틀 2">
            <a:extLst>
              <a:ext uri="{FF2B5EF4-FFF2-40B4-BE49-F238E27FC236}">
                <a16:creationId xmlns:a16="http://schemas.microsoft.com/office/drawing/2014/main" id="{B4539314-C840-E6DB-0A2F-C704B806C476}"/>
              </a:ext>
            </a:extLst>
          </p:cNvPr>
          <p:cNvSpPr>
            <a:spLocks noGrp="1"/>
          </p:cNvSpPr>
          <p:nvPr>
            <p:ph idx="1"/>
          </p:nvPr>
        </p:nvSpPr>
        <p:spPr/>
        <p:txBody>
          <a:bodyPr>
            <a:normAutofit/>
          </a:bodyPr>
          <a:lstStyle/>
          <a:p>
            <a:r>
              <a:rPr lang="en-US" altLang="ko-KR" sz="2400" dirty="0"/>
              <a:t>5 Axioms of Euclidean Geometry</a:t>
            </a:r>
          </a:p>
          <a:p>
            <a:pPr lvl="1"/>
            <a:r>
              <a:rPr lang="en-US" altLang="ko-KR" sz="2000" dirty="0"/>
              <a:t>To draw a straight line from any point to any point.</a:t>
            </a:r>
          </a:p>
          <a:p>
            <a:pPr lvl="1"/>
            <a:r>
              <a:rPr lang="en-US" altLang="ko-KR" sz="2000" dirty="0"/>
              <a:t>To produce (extend) a finite straight line continuously in a straight line.</a:t>
            </a:r>
          </a:p>
          <a:p>
            <a:pPr lvl="1"/>
            <a:r>
              <a:rPr lang="en-US" altLang="ko-KR" sz="2000" dirty="0"/>
              <a:t>To describe a circle with any </a:t>
            </a:r>
            <a:r>
              <a:rPr lang="en-US" altLang="ko-KR" sz="2000" dirty="0" err="1"/>
              <a:t>centre</a:t>
            </a:r>
            <a:r>
              <a:rPr lang="en-US" altLang="ko-KR" sz="2000" dirty="0"/>
              <a:t> and distance (radius).</a:t>
            </a:r>
          </a:p>
          <a:p>
            <a:pPr lvl="1"/>
            <a:r>
              <a:rPr lang="en-US" altLang="ko-KR" sz="2000" dirty="0"/>
              <a:t>That all right angles are equal to one another.</a:t>
            </a:r>
          </a:p>
          <a:p>
            <a:pPr lvl="1"/>
            <a:r>
              <a:rPr lang="en-US" altLang="ko-KR" sz="2000" dirty="0"/>
              <a:t>That, if a straight line falling on two straight lines make the interior angles on the same side less than two right angles, the two straight lines, if produced indefinitely, meet on that side on which the angles are less than two right angles. (The parallel postulate)</a:t>
            </a:r>
          </a:p>
        </p:txBody>
      </p:sp>
    </p:spTree>
    <p:extLst>
      <p:ext uri="{BB962C8B-B14F-4D97-AF65-F5344CB8AC3E}">
        <p14:creationId xmlns:p14="http://schemas.microsoft.com/office/powerpoint/2010/main" val="4197558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2C555A-E7FF-587F-4156-834E2D4BD1A5}"/>
              </a:ext>
            </a:extLst>
          </p:cNvPr>
          <p:cNvSpPr>
            <a:spLocks noGrp="1"/>
          </p:cNvSpPr>
          <p:nvPr>
            <p:ph type="title"/>
          </p:nvPr>
        </p:nvSpPr>
        <p:spPr/>
        <p:txBody>
          <a:bodyPr/>
          <a:lstStyle/>
          <a:p>
            <a:r>
              <a:rPr lang="en-US" altLang="ko-KR" dirty="0"/>
              <a:t>The Parallel Postulate</a:t>
            </a:r>
            <a:endParaRPr lang="ko-KR" altLang="en-US" dirty="0"/>
          </a:p>
        </p:txBody>
      </p:sp>
      <p:sp>
        <p:nvSpPr>
          <p:cNvPr id="3" name="내용 개체 틀 2">
            <a:extLst>
              <a:ext uri="{FF2B5EF4-FFF2-40B4-BE49-F238E27FC236}">
                <a16:creationId xmlns:a16="http://schemas.microsoft.com/office/drawing/2014/main" id="{B4539314-C840-E6DB-0A2F-C704B806C476}"/>
              </a:ext>
            </a:extLst>
          </p:cNvPr>
          <p:cNvSpPr>
            <a:spLocks noGrp="1"/>
          </p:cNvSpPr>
          <p:nvPr>
            <p:ph idx="1"/>
          </p:nvPr>
        </p:nvSpPr>
        <p:spPr/>
        <p:txBody>
          <a:bodyPr>
            <a:normAutofit/>
          </a:bodyPr>
          <a:lstStyle/>
          <a:p>
            <a:r>
              <a:rPr lang="en-US" altLang="ko-KR" sz="2400" dirty="0"/>
              <a:t>That, if a straight line falling on two straight lines make the interior angles on the same side less than two right angles, the two straight lines, if produced indefinitely, meet on that side on which the angles are less than two right angles.</a:t>
            </a:r>
          </a:p>
          <a:p>
            <a:r>
              <a:rPr lang="en-US" altLang="ko-KR" sz="2400" dirty="0"/>
              <a:t>So what does this mean anyway!?</a:t>
            </a:r>
          </a:p>
          <a:p>
            <a:r>
              <a:rPr lang="en-US" altLang="ko-KR" sz="2400" dirty="0"/>
              <a:t>This is equivalent to the propositions below:</a:t>
            </a:r>
          </a:p>
          <a:p>
            <a:pPr lvl="1"/>
            <a:r>
              <a:rPr lang="en-US" altLang="ko-KR" sz="2000" dirty="0"/>
              <a:t>Through a point not on a line, one and only one line can be drawn parallel to the given line</a:t>
            </a:r>
          </a:p>
          <a:p>
            <a:pPr lvl="1"/>
            <a:r>
              <a:rPr lang="en-US" altLang="ko-KR" sz="2000" dirty="0"/>
              <a:t>The sum of the interior angles of a triangle is two right angles</a:t>
            </a:r>
          </a:p>
          <a:p>
            <a:endParaRPr lang="en-US" altLang="ko-KR" sz="2400" dirty="0"/>
          </a:p>
        </p:txBody>
      </p:sp>
      <p:pic>
        <p:nvPicPr>
          <p:cNvPr id="4" name="Picture 2" descr="평행선 공준 - 위키백과, 우리 모두의 백과사전">
            <a:extLst>
              <a:ext uri="{FF2B5EF4-FFF2-40B4-BE49-F238E27FC236}">
                <a16:creationId xmlns:a16="http://schemas.microsoft.com/office/drawing/2014/main" id="{540F715B-3515-7FB5-5B7C-12E183889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7890" y="4141252"/>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669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4FC5D1-1607-C872-7B51-BF66C9B41255}"/>
              </a:ext>
            </a:extLst>
          </p:cNvPr>
          <p:cNvSpPr>
            <a:spLocks noGrp="1"/>
          </p:cNvSpPr>
          <p:nvPr>
            <p:ph type="title"/>
          </p:nvPr>
        </p:nvSpPr>
        <p:spPr/>
        <p:txBody>
          <a:bodyPr/>
          <a:lstStyle/>
          <a:p>
            <a:r>
              <a:rPr lang="en-US" altLang="ko-KR" dirty="0"/>
              <a:t>The Parallel Postulate</a:t>
            </a:r>
            <a:endParaRPr lang="ko-KR" altLang="en-US" dirty="0"/>
          </a:p>
        </p:txBody>
      </p:sp>
      <p:sp>
        <p:nvSpPr>
          <p:cNvPr id="3" name="내용 개체 틀 2">
            <a:extLst>
              <a:ext uri="{FF2B5EF4-FFF2-40B4-BE49-F238E27FC236}">
                <a16:creationId xmlns:a16="http://schemas.microsoft.com/office/drawing/2014/main" id="{AC19E7C8-FD1D-0C91-70CD-E01385836078}"/>
              </a:ext>
            </a:extLst>
          </p:cNvPr>
          <p:cNvSpPr>
            <a:spLocks noGrp="1"/>
          </p:cNvSpPr>
          <p:nvPr>
            <p:ph idx="1"/>
          </p:nvPr>
        </p:nvSpPr>
        <p:spPr/>
        <p:txBody>
          <a:bodyPr/>
          <a:lstStyle/>
          <a:p>
            <a:r>
              <a:rPr lang="en-US" altLang="ko-KR" dirty="0"/>
              <a:t>It turns out that the parallel postulate can be inverted</a:t>
            </a:r>
          </a:p>
          <a:p>
            <a:r>
              <a:rPr lang="en-US" altLang="ko-KR" dirty="0"/>
              <a:t>The geometry with inverted postulate is called “non-Euclidean”</a:t>
            </a:r>
          </a:p>
          <a:p>
            <a:r>
              <a:rPr lang="en-US" altLang="ko-KR" dirty="0"/>
              <a:t>Let us take a look one by one</a:t>
            </a:r>
          </a:p>
        </p:txBody>
      </p:sp>
    </p:spTree>
    <p:extLst>
      <p:ext uri="{BB962C8B-B14F-4D97-AF65-F5344CB8AC3E}">
        <p14:creationId xmlns:p14="http://schemas.microsoft.com/office/powerpoint/2010/main" val="792932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4FC5D1-1607-C872-7B51-BF66C9B41255}"/>
              </a:ext>
            </a:extLst>
          </p:cNvPr>
          <p:cNvSpPr>
            <a:spLocks noGrp="1"/>
          </p:cNvSpPr>
          <p:nvPr>
            <p:ph type="title"/>
          </p:nvPr>
        </p:nvSpPr>
        <p:spPr/>
        <p:txBody>
          <a:bodyPr/>
          <a:lstStyle/>
          <a:p>
            <a:r>
              <a:rPr lang="en-US" altLang="ko-KR" dirty="0"/>
              <a:t>Taxicab Geometry</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AC19E7C8-FD1D-0C91-70CD-E01385836078}"/>
                  </a:ext>
                </a:extLst>
              </p:cNvPr>
              <p:cNvSpPr>
                <a:spLocks noGrp="1"/>
              </p:cNvSpPr>
              <p:nvPr>
                <p:ph idx="1"/>
              </p:nvPr>
            </p:nvSpPr>
            <p:spPr/>
            <p:txBody>
              <a:bodyPr/>
              <a:lstStyle/>
              <a:p>
                <a:r>
                  <a:rPr lang="en-US" altLang="ko-KR" dirty="0"/>
                  <a:t>The postulate is also equivalent to the Pythagoras’</a:t>
                </a:r>
              </a:p>
              <a:p>
                <a:r>
                  <a:rPr lang="en-US" altLang="ko-KR" dirty="0"/>
                  <a:t>In other words, we can define the distance in Euclidean (i.e. the Pythagoras’ – the </a:t>
                </a:r>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𝐿</m:t>
                        </m:r>
                      </m:e>
                      <m:sub>
                        <m:r>
                          <a:rPr lang="en-US" altLang="ko-KR" b="0" i="1" smtClean="0">
                            <a:latin typeface="Cambria Math" panose="02040503050406030204" pitchFamily="18" charset="0"/>
                          </a:rPr>
                          <m:t>2</m:t>
                        </m:r>
                      </m:sub>
                    </m:sSub>
                  </m:oMath>
                </a14:m>
                <a:r>
                  <a:rPr lang="en-US" altLang="ko-KR" dirty="0"/>
                  <a:t> norm) as another one</a:t>
                </a:r>
              </a:p>
              <a:p>
                <a:r>
                  <a:rPr lang="en-US" altLang="ko-KR" dirty="0"/>
                  <a:t>e.g. Let </a:t>
                </a:r>
                <a14:m>
                  <m:oMath xmlns:m="http://schemas.openxmlformats.org/officeDocument/2006/math">
                    <m:r>
                      <a:rPr lang="en-US" altLang="ko-KR" b="0" i="1" smtClean="0">
                        <a:latin typeface="Cambria Math" panose="02040503050406030204" pitchFamily="18" charset="0"/>
                      </a:rPr>
                      <m:t>𝑑</m:t>
                    </m:r>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𝐿</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𝑥</m:t>
                        </m:r>
                      </m:e>
                    </m:d>
                    <m:r>
                      <a:rPr lang="en-US" altLang="ko-KR" b="0" i="1" smtClean="0">
                        <a:latin typeface="Cambria Math" panose="02040503050406030204" pitchFamily="18" charset="0"/>
                      </a:rPr>
                      <m:t>+</m:t>
                    </m:r>
                    <m:d>
                      <m:dPr>
                        <m:begChr m:val="|"/>
                        <m:endChr m:val="|"/>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𝑦</m:t>
                        </m:r>
                      </m:e>
                    </m:d>
                    <m:r>
                      <a:rPr lang="en-US" altLang="ko-KR" b="0" i="1" smtClean="0">
                        <a:latin typeface="Cambria Math" panose="02040503050406030204" pitchFamily="18" charset="0"/>
                      </a:rPr>
                      <m:t>+…</m:t>
                    </m:r>
                  </m:oMath>
                </a14:m>
                <a:endParaRPr lang="en-US" altLang="ko-KR" dirty="0"/>
              </a:p>
              <a:p>
                <a:r>
                  <a:rPr lang="en-US" altLang="ko-KR" dirty="0"/>
                  <a:t>It is taxicab geometry a.k.a. Manhattan geometry</a:t>
                </a:r>
              </a:p>
            </p:txBody>
          </p:sp>
        </mc:Choice>
        <mc:Fallback>
          <p:sp>
            <p:nvSpPr>
              <p:cNvPr id="3" name="내용 개체 틀 2">
                <a:extLst>
                  <a:ext uri="{FF2B5EF4-FFF2-40B4-BE49-F238E27FC236}">
                    <a16:creationId xmlns:a16="http://schemas.microsoft.com/office/drawing/2014/main" id="{AC19E7C8-FD1D-0C91-70CD-E01385836078}"/>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ko-KR" altLang="en-US">
                    <a:noFill/>
                  </a:rPr>
                  <a:t> </a:t>
                </a:r>
              </a:p>
            </p:txBody>
          </p:sp>
        </mc:Fallback>
      </mc:AlternateContent>
      <p:pic>
        <p:nvPicPr>
          <p:cNvPr id="2050" name="Picture 2" descr="Taxicab geometry - Wikipedia">
            <a:extLst>
              <a:ext uri="{FF2B5EF4-FFF2-40B4-BE49-F238E27FC236}">
                <a16:creationId xmlns:a16="http://schemas.microsoft.com/office/drawing/2014/main" id="{19042DFB-76DA-ADF5-2CD6-71DBF408B0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889" y="3835400"/>
            <a:ext cx="247650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710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4FC5D1-1607-C872-7B51-BF66C9B41255}"/>
              </a:ext>
            </a:extLst>
          </p:cNvPr>
          <p:cNvSpPr>
            <a:spLocks noGrp="1"/>
          </p:cNvSpPr>
          <p:nvPr>
            <p:ph type="title"/>
          </p:nvPr>
        </p:nvSpPr>
        <p:spPr/>
        <p:txBody>
          <a:bodyPr/>
          <a:lstStyle/>
          <a:p>
            <a:r>
              <a:rPr lang="en-US" altLang="ko-KR" dirty="0"/>
              <a:t>Riemannian Geometry</a:t>
            </a:r>
            <a:endParaRPr lang="ko-KR" altLang="en-US" dirty="0"/>
          </a:p>
        </p:txBody>
      </p:sp>
      <p:sp>
        <p:nvSpPr>
          <p:cNvPr id="3" name="내용 개체 틀 2">
            <a:extLst>
              <a:ext uri="{FF2B5EF4-FFF2-40B4-BE49-F238E27FC236}">
                <a16:creationId xmlns:a16="http://schemas.microsoft.com/office/drawing/2014/main" id="{AC19E7C8-FD1D-0C91-70CD-E01385836078}"/>
              </a:ext>
            </a:extLst>
          </p:cNvPr>
          <p:cNvSpPr>
            <a:spLocks noGrp="1"/>
          </p:cNvSpPr>
          <p:nvPr>
            <p:ph idx="1"/>
          </p:nvPr>
        </p:nvSpPr>
        <p:spPr/>
        <p:txBody>
          <a:bodyPr/>
          <a:lstStyle/>
          <a:p>
            <a:r>
              <a:rPr lang="en-US" altLang="ko-KR" dirty="0"/>
              <a:t>Let us get out of the flat plane</a:t>
            </a:r>
          </a:p>
          <a:p>
            <a:r>
              <a:rPr lang="en-US" altLang="ko-KR" dirty="0"/>
              <a:t>Riemann introduced the curvature and generalized a curved space</a:t>
            </a:r>
          </a:p>
          <a:p>
            <a:r>
              <a:rPr lang="en-US" altLang="ko-KR" dirty="0"/>
              <a:t>The discussion of this moves on to manifolds and Riemannian metric</a:t>
            </a:r>
          </a:p>
          <a:p>
            <a:r>
              <a:rPr lang="en-US" altLang="ko-KR" dirty="0"/>
              <a:t>…Let us understand it intuitively today</a:t>
            </a:r>
          </a:p>
          <a:p>
            <a:endParaRPr lang="en-US" altLang="ko-KR" dirty="0"/>
          </a:p>
        </p:txBody>
      </p:sp>
      <p:pic>
        <p:nvPicPr>
          <p:cNvPr id="5122" name="Picture 2">
            <a:extLst>
              <a:ext uri="{FF2B5EF4-FFF2-40B4-BE49-F238E27FC236}">
                <a16:creationId xmlns:a16="http://schemas.microsoft.com/office/drawing/2014/main" id="{70815BCD-977F-EE74-3947-4EB3AF2FDE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3051" y="4359586"/>
            <a:ext cx="4100749" cy="1817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352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4FC5D1-1607-C872-7B51-BF66C9B41255}"/>
              </a:ext>
            </a:extLst>
          </p:cNvPr>
          <p:cNvSpPr>
            <a:spLocks noGrp="1"/>
          </p:cNvSpPr>
          <p:nvPr>
            <p:ph type="title"/>
          </p:nvPr>
        </p:nvSpPr>
        <p:spPr/>
        <p:txBody>
          <a:bodyPr/>
          <a:lstStyle/>
          <a:p>
            <a:r>
              <a:rPr lang="en-US" altLang="ko-KR" dirty="0"/>
              <a:t>Elliptic Geometry</a:t>
            </a:r>
            <a:endParaRPr lang="ko-KR" altLang="en-US" dirty="0"/>
          </a:p>
        </p:txBody>
      </p:sp>
      <p:sp>
        <p:nvSpPr>
          <p:cNvPr id="3" name="내용 개체 틀 2">
            <a:extLst>
              <a:ext uri="{FF2B5EF4-FFF2-40B4-BE49-F238E27FC236}">
                <a16:creationId xmlns:a16="http://schemas.microsoft.com/office/drawing/2014/main" id="{AC19E7C8-FD1D-0C91-70CD-E01385836078}"/>
              </a:ext>
            </a:extLst>
          </p:cNvPr>
          <p:cNvSpPr>
            <a:spLocks noGrp="1"/>
          </p:cNvSpPr>
          <p:nvPr>
            <p:ph idx="1"/>
          </p:nvPr>
        </p:nvSpPr>
        <p:spPr/>
        <p:txBody>
          <a:bodyPr/>
          <a:lstStyle/>
          <a:p>
            <a:r>
              <a:rPr lang="en-US" altLang="ko-KR" dirty="0"/>
              <a:t>It has positive curvature</a:t>
            </a:r>
          </a:p>
          <a:p>
            <a:r>
              <a:rPr lang="en-US" altLang="ko-KR" dirty="0"/>
              <a:t>A parallel line does not exist (what?)</a:t>
            </a:r>
          </a:p>
          <a:p>
            <a:r>
              <a:rPr lang="en-US" altLang="ko-KR" dirty="0"/>
              <a:t>A triangle has interior angles whose sum is 180~540</a:t>
            </a:r>
            <a:r>
              <a:rPr lang="en-US" altLang="ko-KR" b="0" i="0" dirty="0">
                <a:solidFill>
                  <a:srgbClr val="4D5156"/>
                </a:solidFill>
                <a:effectLst/>
              </a:rPr>
              <a:t>°</a:t>
            </a:r>
            <a:endParaRPr lang="en-US" altLang="ko-KR" dirty="0"/>
          </a:p>
          <a:p>
            <a:r>
              <a:rPr lang="en-US" altLang="ko-KR" dirty="0"/>
              <a:t>An easy and special example is a sphere</a:t>
            </a:r>
          </a:p>
          <a:p>
            <a:endParaRPr lang="en-US" altLang="ko-KR" dirty="0"/>
          </a:p>
        </p:txBody>
      </p:sp>
      <p:pic>
        <p:nvPicPr>
          <p:cNvPr id="5124" name="Picture 4">
            <a:extLst>
              <a:ext uri="{FF2B5EF4-FFF2-40B4-BE49-F238E27FC236}">
                <a16:creationId xmlns:a16="http://schemas.microsoft.com/office/drawing/2014/main" id="{C893E1DB-5547-56FA-9A9C-935A466492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3337" y="3568700"/>
            <a:ext cx="333375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075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a:extLst>
              <a:ext uri="{FF2B5EF4-FFF2-40B4-BE49-F238E27FC236}">
                <a16:creationId xmlns:a16="http://schemas.microsoft.com/office/drawing/2014/main" id="{59CD5C77-0EC4-45F7-B00E-A0B8CADCE3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1685" y="3914856"/>
            <a:ext cx="3689479" cy="2791382"/>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a:extLst>
              <a:ext uri="{FF2B5EF4-FFF2-40B4-BE49-F238E27FC236}">
                <a16:creationId xmlns:a16="http://schemas.microsoft.com/office/drawing/2014/main" id="{DE4FC5D1-1607-C872-7B51-BF66C9B41255}"/>
              </a:ext>
            </a:extLst>
          </p:cNvPr>
          <p:cNvSpPr>
            <a:spLocks noGrp="1"/>
          </p:cNvSpPr>
          <p:nvPr>
            <p:ph type="title"/>
          </p:nvPr>
        </p:nvSpPr>
        <p:spPr/>
        <p:txBody>
          <a:bodyPr/>
          <a:lstStyle/>
          <a:p>
            <a:r>
              <a:rPr lang="en-US" altLang="ko-KR" dirty="0"/>
              <a:t>Hyperbolic Geometry</a:t>
            </a:r>
            <a:endParaRPr lang="ko-KR" altLang="en-US" dirty="0"/>
          </a:p>
        </p:txBody>
      </p:sp>
      <p:sp>
        <p:nvSpPr>
          <p:cNvPr id="3" name="내용 개체 틀 2">
            <a:extLst>
              <a:ext uri="{FF2B5EF4-FFF2-40B4-BE49-F238E27FC236}">
                <a16:creationId xmlns:a16="http://schemas.microsoft.com/office/drawing/2014/main" id="{AC19E7C8-FD1D-0C91-70CD-E01385836078}"/>
              </a:ext>
            </a:extLst>
          </p:cNvPr>
          <p:cNvSpPr>
            <a:spLocks noGrp="1"/>
          </p:cNvSpPr>
          <p:nvPr>
            <p:ph idx="1"/>
          </p:nvPr>
        </p:nvSpPr>
        <p:spPr/>
        <p:txBody>
          <a:bodyPr/>
          <a:lstStyle/>
          <a:p>
            <a:r>
              <a:rPr lang="en-US" altLang="ko-KR" dirty="0"/>
              <a:t>It has negative curvature</a:t>
            </a:r>
          </a:p>
          <a:p>
            <a:r>
              <a:rPr lang="en-US" altLang="ko-KR" dirty="0"/>
              <a:t>A parallel line exists, but it is not unique</a:t>
            </a:r>
          </a:p>
          <a:p>
            <a:r>
              <a:rPr lang="en-US" altLang="ko-KR" dirty="0"/>
              <a:t>In fact, there are infinite parallel lines</a:t>
            </a:r>
          </a:p>
        </p:txBody>
      </p:sp>
      <p:pic>
        <p:nvPicPr>
          <p:cNvPr id="6146" name="Picture 2">
            <a:extLst>
              <a:ext uri="{FF2B5EF4-FFF2-40B4-BE49-F238E27FC236}">
                <a16:creationId xmlns:a16="http://schemas.microsoft.com/office/drawing/2014/main" id="{CAF57C61-E56F-F04B-2B81-0F04265DD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2824" y="4297324"/>
            <a:ext cx="2750976" cy="183765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E52E6435-4597-E293-69F2-42B0F534B6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4053" y="4030824"/>
            <a:ext cx="2378075" cy="237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000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4FC5D1-1607-C872-7B51-BF66C9B41255}"/>
              </a:ext>
            </a:extLst>
          </p:cNvPr>
          <p:cNvSpPr>
            <a:spLocks noGrp="1"/>
          </p:cNvSpPr>
          <p:nvPr>
            <p:ph type="title"/>
          </p:nvPr>
        </p:nvSpPr>
        <p:spPr/>
        <p:txBody>
          <a:bodyPr/>
          <a:lstStyle/>
          <a:p>
            <a:r>
              <a:rPr lang="en-US" altLang="ko-KR" dirty="0"/>
              <a:t>So Why Hyperbolic Embedding?</a:t>
            </a:r>
            <a:endParaRPr lang="ko-KR" altLang="en-US" dirty="0"/>
          </a:p>
        </p:txBody>
      </p:sp>
      <p:sp>
        <p:nvSpPr>
          <p:cNvPr id="3" name="내용 개체 틀 2">
            <a:extLst>
              <a:ext uri="{FF2B5EF4-FFF2-40B4-BE49-F238E27FC236}">
                <a16:creationId xmlns:a16="http://schemas.microsoft.com/office/drawing/2014/main" id="{AC19E7C8-FD1D-0C91-70CD-E01385836078}"/>
              </a:ext>
            </a:extLst>
          </p:cNvPr>
          <p:cNvSpPr>
            <a:spLocks noGrp="1"/>
          </p:cNvSpPr>
          <p:nvPr>
            <p:ph idx="1"/>
          </p:nvPr>
        </p:nvSpPr>
        <p:spPr/>
        <p:txBody>
          <a:bodyPr/>
          <a:lstStyle/>
          <a:p>
            <a:r>
              <a:rPr lang="en-US" altLang="ko-KR" dirty="0"/>
              <a:t>Euclidean space can be difficult</a:t>
            </a:r>
          </a:p>
          <a:p>
            <a:r>
              <a:rPr lang="en-US" altLang="ko-KR" dirty="0"/>
              <a:t>To contain the structure of data</a:t>
            </a:r>
          </a:p>
          <a:p>
            <a:endParaRPr lang="en-US" altLang="ko-KR" dirty="0"/>
          </a:p>
          <a:p>
            <a:r>
              <a:rPr lang="en-US" altLang="ko-KR" dirty="0"/>
              <a:t>Ok Euclidean can be bad</a:t>
            </a:r>
          </a:p>
          <a:p>
            <a:r>
              <a:rPr lang="en-US" altLang="ko-KR" dirty="0"/>
              <a:t>But why hyperbolic?</a:t>
            </a:r>
          </a:p>
        </p:txBody>
      </p:sp>
      <p:pic>
        <p:nvPicPr>
          <p:cNvPr id="8194" name="Picture 2">
            <a:extLst>
              <a:ext uri="{FF2B5EF4-FFF2-40B4-BE49-F238E27FC236}">
                <a16:creationId xmlns:a16="http://schemas.microsoft.com/office/drawing/2014/main" id="{E1902DBC-F1FA-7628-5981-692C407203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6748" y="1690688"/>
            <a:ext cx="5909434" cy="4851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96279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3869</TotalTime>
  <Words>757</Words>
  <Application>Microsoft Office PowerPoint</Application>
  <PresentationFormat>와이드스크린</PresentationFormat>
  <Paragraphs>71</Paragraphs>
  <Slides>15</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15</vt:i4>
      </vt:variant>
    </vt:vector>
  </HeadingPairs>
  <TitlesOfParts>
    <vt:vector size="20" baseType="lpstr">
      <vt:lpstr>맑은 고딕</vt:lpstr>
      <vt:lpstr>Arial</vt:lpstr>
      <vt:lpstr>Cambria Math</vt:lpstr>
      <vt:lpstr>Times New Roman</vt:lpstr>
      <vt:lpstr>Office 테마</vt:lpstr>
      <vt:lpstr>Hyperbolic Space</vt:lpstr>
      <vt:lpstr>Euclidean Geometry</vt:lpstr>
      <vt:lpstr>The Parallel Postulate</vt:lpstr>
      <vt:lpstr>The Parallel Postulate</vt:lpstr>
      <vt:lpstr>Taxicab Geometry</vt:lpstr>
      <vt:lpstr>Riemannian Geometry</vt:lpstr>
      <vt:lpstr>Elliptic Geometry</vt:lpstr>
      <vt:lpstr>Hyperbolic Geometry</vt:lpstr>
      <vt:lpstr>So Why Hyperbolic Embedding?</vt:lpstr>
      <vt:lpstr>So Why Hyperbolic Embedding?</vt:lpstr>
      <vt:lpstr>Tree Embedding</vt:lpstr>
      <vt:lpstr>Hyperbolic DNN</vt:lpstr>
      <vt:lpstr>Hierarchical Structure</vt:lpstr>
      <vt:lpstr>Hierarchical Structure</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Diffusion Model &amp; Determining Trained</dc:title>
  <dc:creator>김 승환</dc:creator>
  <cp:lastModifiedBy>김 승환</cp:lastModifiedBy>
  <cp:revision>259</cp:revision>
  <dcterms:created xsi:type="dcterms:W3CDTF">2023-01-19T17:39:48Z</dcterms:created>
  <dcterms:modified xsi:type="dcterms:W3CDTF">2023-09-21T23:09:39Z</dcterms:modified>
</cp:coreProperties>
</file>