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2" r:id="rId3"/>
    <p:sldId id="353" r:id="rId4"/>
    <p:sldId id="354" r:id="rId5"/>
    <p:sldId id="355" r:id="rId6"/>
    <p:sldId id="357" r:id="rId7"/>
    <p:sldId id="356" r:id="rId8"/>
    <p:sldId id="360" r:id="rId9"/>
    <p:sldId id="362" r:id="rId10"/>
    <p:sldId id="359" r:id="rId11"/>
    <p:sldId id="363" r:id="rId12"/>
    <p:sldId id="364" r:id="rId13"/>
    <p:sldId id="371" r:id="rId14"/>
    <p:sldId id="365" r:id="rId15"/>
    <p:sldId id="366" r:id="rId16"/>
    <p:sldId id="367" r:id="rId17"/>
    <p:sldId id="368" r:id="rId18"/>
    <p:sldId id="343" r:id="rId19"/>
    <p:sldId id="369" r:id="rId20"/>
    <p:sldId id="292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0T01:07:18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843D9-BBE1-666A-684E-95A5B3239BE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ea typeface="210 굴림OTF 070" panose="02020503020101020101" pitchFamily="18" charset="-127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Hello World!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862590-7793-E4DC-9848-D70C57902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DB5594-B36F-550C-87AA-872D160BA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ADF123-83AF-B827-F60D-F07C3431D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FD8016-B96A-EA99-8CA4-2F07CB35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249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B5BE68-DACB-517B-3599-DEA085758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A12748-1AFA-BCD3-2832-DBC0E015E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7B65E9-6AA9-EA17-BAA6-E2879984F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807831-DE17-1D7C-798E-71E628A65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DE0FA4-F72C-A75A-3309-34C725BD6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60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93F05D-9D7F-0113-A82F-B9933690AF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F68516-4C05-0C13-7E89-B7818AA4F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E97CB8-660C-2EC4-45A1-F733832E1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BD62C1-191F-FBBB-783F-303237055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3CC41C-E7FB-5CD5-F05E-F9A0123B2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132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641846-A3C4-66BE-C19B-426B1493C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  <a:ea typeface="210 굴림OTF 070" panose="02020503020101020101" pitchFamily="18" charset="-127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 err="1"/>
              <a:t>Titl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C5572-D860-474C-3FA5-5E30E8F39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FDAD4A-25E5-4A46-10C7-7DC6F9AF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901BD3-8305-43B3-9923-257FBF170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44BB-CE6C-823A-1547-823312779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830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001690-CD05-4B40-37BD-737F6C4BE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424CA2-E3AC-3DB7-5EA0-BCCFBFD70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D75187-6338-EB7F-84C2-A8DFDBA5F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F116DC-C2D2-17FD-0670-4018A0457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8D9505-77F3-973A-4A77-407A7D101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223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71688-7777-D341-8BE2-B080030C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56C86A-D334-9460-D672-B469FF4746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EF012F-B037-6BC0-DCEC-41C4F997C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074B44-9A1F-1A00-7071-B7A0D8F93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AD2EE9-C27C-2D74-C73E-A37EEB3C0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CC3845-FA21-6B62-D010-5AFE32EA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955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A7400-0404-7A85-2E7E-032869E17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A737AF-1D5B-C0D9-87FA-4C1B726F8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BA33EE-9A1D-AB71-3288-76B57DFA9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53D09D-7D5A-ABE8-DE38-113722A789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84B54F-E9B1-D2C4-EC9A-A7DC1D4588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908A019-7B32-D688-0429-54BDB5A96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1D7954-2837-A14F-9B6C-076BD5F20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B908F5-F72E-9604-D306-DD32A0420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8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B1B86-EBE2-0F57-090C-C31ACA793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7053E8-F883-E4FE-AE74-EAD091EE7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C7B020-F6E2-6C53-D638-67BAA47B2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964D6A-08B3-7E5C-D2B6-F9A83DBD5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140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9B6784-24C4-FD43-CC24-A65B3BF3C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228DAE8-9990-66D8-F5E0-00F83A6E4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C4574D-AE4B-6ACA-30E6-5BEF9C38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478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096AC-8778-2324-A216-02EA2B766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06749C-BFA7-E361-D0A8-12DF99A35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BFB7CF-8E79-4D8C-1C94-05BCE7C60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CCADF7-23A1-E5F4-CC89-52E73F542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E85F17-A3BF-7343-5350-697CE9FB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7DA9AE-1B19-89FA-ADAD-7F7E345E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766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D8925-5F77-79D9-978F-933303C46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35858C2-0CBE-DB93-826B-B8F0A60A08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7916A2-7F4C-4213-A59D-9A6AC9D24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77B87D-17FA-2955-5560-AF994A738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B5E172-8C53-896B-03D0-18189115F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5A806D-5830-CB0B-19AE-8BC7CE3AD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941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68E3F1-AC57-A1DB-19D3-B33ADE935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BD850F-97E2-EFEC-FA26-4E7BB682D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F08438-D9C2-83FB-7F99-A83A8D6C8D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C195A-05C2-4574-9B7F-0324A4B1A207}" type="datetimeFigureOut">
              <a:rPr lang="ko-KR" altLang="en-US" smtClean="0"/>
              <a:t>2023-11-24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37D593-7453-216C-9AD2-F38172F88C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DA6965-E14F-BC2D-ED1F-9D4D0E79E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394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09AF5AA7-7F5B-24D7-B71F-FC5EB4379F2B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b="1" dirty="0"/>
                  <a:t>Revisiting</a:t>
                </a:r>
                <a:r>
                  <a:rPr lang="ko-KR" altLang="en-US" b="1" dirty="0"/>
                  <a:t>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𝜷</m:t>
                    </m:r>
                  </m:oMath>
                </a14:m>
                <a:r>
                  <a:rPr lang="en-US" altLang="ko-KR" b="1" dirty="0"/>
                  <a:t>-VAE:</a:t>
                </a:r>
                <a:br>
                  <a:rPr lang="en-US" altLang="ko-KR" b="1" dirty="0"/>
                </a:br>
                <a:r>
                  <a:rPr lang="en-US" altLang="ko-KR" b="1" dirty="0"/>
                  <a:t>Pitfalls in Gaussian VAE</a:t>
                </a:r>
                <a:endParaRPr lang="ko-KR" altLang="en-US" b="1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09AF5AA7-7F5B-24D7-B71F-FC5EB4379F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>
                <a:blip r:embed="rId2"/>
                <a:stretch>
                  <a:fillRect b="-173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부제목 2">
            <a:extLst>
              <a:ext uri="{FF2B5EF4-FFF2-40B4-BE49-F238E27FC236}">
                <a16:creationId xmlns:a16="http://schemas.microsoft.com/office/drawing/2014/main" id="{F97C7B6F-3686-B164-88FE-C376C79BC3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Presenter: Kim Seung Hwan (overnap@khu.ac.kr)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7208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6825B-2C60-81F3-92D6-E1DA8E73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Learnable sigma is integral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17E5EE2-3411-B985-FFE0-219CA5BA03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From a theoretical perspective, learnable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altLang="ko-KR" b="0" dirty="0"/>
                  <a:t> turns out to be important</a:t>
                </a:r>
              </a:p>
              <a:p>
                <a:r>
                  <a:rPr lang="en-US" altLang="ko-KR" b="0" dirty="0"/>
                  <a:t>See [12, 13, 14]</a:t>
                </a:r>
              </a:p>
              <a:p>
                <a:endParaRPr lang="en-US" altLang="ko-KR" dirty="0"/>
              </a:p>
              <a:p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[12] Dai, Bin, and David Wipf. "Diagnosing and enhancing VAE models." 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arXiv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preprint arXiv:1903.05789 (2019).</a:t>
                </a:r>
              </a:p>
              <a:p>
                <a:r>
                  <a:rPr lang="en-US" altLang="ko-KR" sz="1600" dirty="0"/>
                  <a:t>[13] Dai, Bin, Li Wenliang, and David Wipf. "On the value of infinite gradients in variational autoencoder models." Advances in Neural Information Processing Systems 34 (2021): 7180-7192.</a:t>
                </a:r>
              </a:p>
              <a:p>
                <a:r>
                  <a:rPr lang="en-US" altLang="ko-KR" sz="1600" dirty="0"/>
                  <a:t>[14] Koehler, Frederic, et al. "Variational autoencoders in the presence of low-dimensional data: landscape and implicit bias." </a:t>
                </a:r>
                <a:r>
                  <a:rPr lang="en-US" altLang="ko-KR" sz="1600" dirty="0" err="1"/>
                  <a:t>arXiv</a:t>
                </a:r>
                <a:r>
                  <a:rPr lang="en-US" altLang="ko-KR" sz="1600" dirty="0"/>
                  <a:t> preprint arXiv:2112.06868 (2021).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17E5EE2-3411-B985-FFE0-219CA5BA03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9041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6825B-2C60-81F3-92D6-E1DA8E73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 of Learnable sigma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17E5EE2-3411-B985-FFE0-219CA5BA03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0" dirty="0"/>
                  <a:t>There are already some practical studies on learnable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altLang="ko-KR" b="0" dirty="0"/>
                  <a:t> [15, 16]</a:t>
                </a:r>
              </a:p>
              <a:p>
                <a:r>
                  <a:rPr lang="en-US" altLang="ko-KR" dirty="0"/>
                  <a:t>These use some novel ideas to reliably introduce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altLang="ko-KR" b="0" dirty="0"/>
                  <a:t> into learning</a:t>
                </a:r>
              </a:p>
              <a:p>
                <a:r>
                  <a:rPr lang="en-US" altLang="ko-KR" b="0" dirty="0"/>
                  <a:t>But </a:t>
                </a:r>
                <a:r>
                  <a:rPr lang="en-US" altLang="ko-KR" i="1" dirty="0"/>
                  <a:t>(even though these are studies of learnable one)</a:t>
                </a:r>
                <a:r>
                  <a:rPr lang="en-US" altLang="ko-KR" dirty="0"/>
                  <a:t> they emphasize that it is related to the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dirty="0"/>
                  <a:t> [12, 15]</a:t>
                </a:r>
              </a:p>
              <a:p>
                <a:r>
                  <a:rPr lang="en-US" altLang="ko-KR" dirty="0"/>
                  <a:t>Those such as [15] have very good results, but they simplify their work to finding the optimal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[15] 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Rybkin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Oleh, Kostas </a:t>
                </a:r>
                <a:r>
                  <a:rPr lang="en-US" altLang="ko-KR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Daniilidis</a:t>
                </a:r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Sergey Levine. "Simple and effective VAE training with calibrated decoders." International Conference on Machine Learning. PMLR, 2021.</a:t>
                </a:r>
              </a:p>
              <a:p>
                <a:r>
                  <a:rPr lang="en-US" altLang="ko-KR" sz="1600" dirty="0"/>
                  <a:t>[16] Takahashi, Hiroshi, et al. "Student-t Variational Autoencoder for Robust Density Estimation." IJCAI. 2018.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17E5EE2-3411-B985-FFE0-219CA5BA03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795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6825B-2C60-81F3-92D6-E1DA8E73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Isolating beta from sigma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17E5EE2-3411-B985-FFE0-219CA5BA03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I believe that the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dirty="0"/>
                  <a:t> and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altLang="ko-KR" dirty="0"/>
                  <a:t> are different</a:t>
                </a:r>
              </a:p>
              <a:p>
                <a:r>
                  <a:rPr lang="en-US" altLang="ko-KR" dirty="0"/>
                  <a:t>…when it comes to learnable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endParaRPr lang="en-US" altLang="ko-KR" b="0" dirty="0"/>
              </a:p>
              <a:p>
                <a:endParaRPr lang="en-US" altLang="ko-KR" dirty="0"/>
              </a:p>
              <a:p>
                <a:r>
                  <a:rPr lang="en-US" altLang="ko-KR" b="0" dirty="0"/>
                  <a:t>I put both together and show the situation that is better than using one</a:t>
                </a:r>
              </a:p>
              <a:p>
                <a:r>
                  <a:rPr lang="en-US" altLang="ko-KR" b="0" dirty="0"/>
                  <a:t>It is tested on several popular computer vision datasets</a:t>
                </a:r>
              </a:p>
              <a:p>
                <a:r>
                  <a:rPr lang="en-US" altLang="ko-KR" dirty="0"/>
                  <a:t>This means that there are situations where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b="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altLang="ko-KR" b="0" dirty="0"/>
                  <a:t> are different</a:t>
                </a:r>
              </a:p>
              <a:p>
                <a:r>
                  <a:rPr lang="en-US" altLang="ko-KR" dirty="0"/>
                  <a:t>And good when used correctly</a:t>
                </a:r>
                <a:endParaRPr lang="en-US" altLang="ko-KR" b="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17E5EE2-3411-B985-FFE0-219CA5BA03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56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F5AA7-7F5B-24D7-B71F-FC5EB4379F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Experiment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312153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6825B-2C60-81F3-92D6-E1DA8E73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 1. Rate-Distortion Curve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17E5EE2-3411-B985-FFE0-219CA5BA03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The design purpose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b="0" dirty="0"/>
                  <a:t> can be clarify with RD curve</a:t>
                </a:r>
              </a:p>
              <a:p>
                <a:r>
                  <a:rPr lang="en-US" altLang="ko-KR" b="0" dirty="0"/>
                  <a:t>Let us look at two commonly used assumption: </a:t>
                </a:r>
                <a:r>
                  <a:rPr lang="en-US" altLang="ko-KR" b="0" i="1" dirty="0"/>
                  <a:t>(need references!)</a:t>
                </a:r>
              </a:p>
              <a:p>
                <a:endParaRPr lang="en-US" altLang="ko-KR" b="0" dirty="0"/>
              </a:p>
              <a:p>
                <a:pPr marL="0" indent="0">
                  <a:buNone/>
                </a:pPr>
                <a:r>
                  <a:rPr lang="en-US" altLang="ko-KR" dirty="0"/>
                  <a:t>Let the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𝐿𝑜𝑠𝑠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𝐾𝐷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)|</m:t>
                    </m:r>
                    <m:d>
                      <m:dPr>
                        <m:begChr m:val="|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altLang="ko-KR" dirty="0"/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ko-KR" dirty="0"/>
                  <a:t> – the sigma is a constant and the beta is the beta</a:t>
                </a: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dirty="0"/>
                  <a:t> or something – the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17E5EE2-3411-B985-FFE0-219CA5BA03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5658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6825B-2C60-81F3-92D6-E1DA8E73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 1. Rate-Distortion Curve </a:t>
            </a:r>
            <a:r>
              <a:rPr lang="en-US" altLang="ko-KR" sz="3200" dirty="0"/>
              <a:t>(contd.)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17E5EE2-3411-B985-FFE0-219CA5BA03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ko-KR" dirty="0"/>
                  <a:t> – the sigma is a constant and the beta is the beta</a:t>
                </a:r>
              </a:p>
              <a:p>
                <a:pPr marL="514350" indent="-51435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dirty="0"/>
                  <a:t> 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ko-KR" dirty="0"/>
                  <a:t> or something – the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8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800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8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1800" i="1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  <m:sup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18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sSubSup>
                                    <m:sSubSupPr>
                                      <m:ctrlP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sub>
                                    <m:sup>
                                      <m: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func>
                            </m:num>
                            <m:den>
                              <m:r>
                                <a:rPr lang="en-US" altLang="ko-KR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)||</m:t>
                      </m:r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altLang="ko-KR" sz="1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0" dirty="0"/>
              </a:p>
              <a:p>
                <a:r>
                  <a:rPr lang="en-US" altLang="ko-KR" dirty="0"/>
                  <a:t>Can you see that the RD value changes in the two cases?</a:t>
                </a:r>
              </a:p>
              <a:p>
                <a:r>
                  <a:rPr lang="en-US" altLang="ko-KR" dirty="0"/>
                  <a:t>Even though the model is the same,</a:t>
                </a:r>
              </a:p>
              <a:p>
                <a:r>
                  <a:rPr lang="en-US" altLang="ko-KR" dirty="0"/>
                  <a:t>it changes depending on how you look at it</a:t>
                </a:r>
                <a:endParaRPr lang="en-US" altLang="ko-KR" b="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17E5EE2-3411-B985-FFE0-219CA5BA03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5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5027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6825B-2C60-81F3-92D6-E1DA8E73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 1. Rate-Distortion Curve </a:t>
            </a:r>
            <a:r>
              <a:rPr lang="en-US" altLang="ko-KR" sz="3200" dirty="0"/>
              <a:t>(contd.)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17E5EE2-3411-B985-FFE0-219CA5BA03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I plan to show that applying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b="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altLang="ko-KR" b="0" dirty="0"/>
                  <a:t> separately (decoupled one) is better in terms of RD than in both of previous cases</a:t>
                </a:r>
              </a:p>
              <a:p>
                <a:r>
                  <a:rPr lang="en-US" altLang="ko-KR" dirty="0"/>
                  <a:t>This is the result of a rough experiment</a:t>
                </a:r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17E5EE2-3411-B985-FFE0-219CA5BA03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 descr="텍스트, 도표, 라인, 그래프이(가) 표시된 사진&#10;&#10;자동 생성된 설명">
            <a:extLst>
              <a:ext uri="{FF2B5EF4-FFF2-40B4-BE49-F238E27FC236}">
                <a16:creationId xmlns:a16="http://schemas.microsoft.com/office/drawing/2014/main" id="{CB1373C8-94FD-110A-9488-CA17AA869F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862" y="3429000"/>
            <a:ext cx="4408275" cy="3055997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C6BB01C-4A01-6A88-6770-19965044383D}"/>
              </a:ext>
            </a:extLst>
          </p:cNvPr>
          <p:cNvCxnSpPr/>
          <p:nvPr/>
        </p:nvCxnSpPr>
        <p:spPr>
          <a:xfrm flipH="1" flipV="1">
            <a:off x="6913984" y="5868955"/>
            <a:ext cx="1054359" cy="653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36957A0-E28D-8174-CBD8-2973D7F0AF5B}"/>
              </a:ext>
            </a:extLst>
          </p:cNvPr>
          <p:cNvSpPr txBox="1"/>
          <p:nvPr/>
        </p:nvSpPr>
        <p:spPr>
          <a:xfrm>
            <a:off x="8086986" y="5684649"/>
            <a:ext cx="2726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Anyway, it is further down</a:t>
            </a:r>
          </a:p>
          <a:p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It performs better</a:t>
            </a:r>
            <a:endParaRPr lang="ko-KR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074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6825B-2C60-81F3-92D6-E1DA8E73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 2. Proxy Metric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7E5EE2-3411-B985-FFE0-219CA5BA0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In the end, the evaluation of the generative model is based on metrics</a:t>
            </a:r>
          </a:p>
          <a:p>
            <a:r>
              <a:rPr lang="en-US" altLang="ko-KR" dirty="0"/>
              <a:t>I will show that the best decoupled model is better than the best baseline models through proxy metrics e.g. FID score</a:t>
            </a:r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DB0E46-E754-2932-9390-27986960B9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682"/>
          <a:stretch/>
        </p:blipFill>
        <p:spPr>
          <a:xfrm>
            <a:off x="1175720" y="4058654"/>
            <a:ext cx="3055981" cy="164859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38EF9AC-53AB-2EB5-6E9F-E8CB781170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156"/>
          <a:stretch/>
        </p:blipFill>
        <p:spPr>
          <a:xfrm>
            <a:off x="4684891" y="4181060"/>
            <a:ext cx="3228045" cy="140378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CA48C11-8527-DC97-9A92-367B46D8AE8F}"/>
              </a:ext>
            </a:extLst>
          </p:cNvPr>
          <p:cNvSpPr/>
          <p:nvPr/>
        </p:nvSpPr>
        <p:spPr>
          <a:xfrm>
            <a:off x="4682065" y="4421591"/>
            <a:ext cx="3055981" cy="2175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955A75C-C032-E2A1-60B3-94AAD59EC226}"/>
              </a:ext>
            </a:extLst>
          </p:cNvPr>
          <p:cNvSpPr/>
          <p:nvPr/>
        </p:nvSpPr>
        <p:spPr>
          <a:xfrm>
            <a:off x="1175720" y="4882951"/>
            <a:ext cx="2976831" cy="3937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52DDD90-741D-B245-69E6-83608CBA28DA}"/>
              </a:ext>
            </a:extLst>
          </p:cNvPr>
          <p:cNvCxnSpPr>
            <a:cxnSpLocks/>
          </p:cNvCxnSpPr>
          <p:nvPr/>
        </p:nvCxnSpPr>
        <p:spPr>
          <a:xfrm flipH="1" flipV="1">
            <a:off x="7835317" y="4639111"/>
            <a:ext cx="902697" cy="11083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B23C080-59DD-90CE-8498-112A908B2D55}"/>
              </a:ext>
            </a:extLst>
          </p:cNvPr>
          <p:cNvSpPr txBox="1"/>
          <p:nvPr/>
        </p:nvSpPr>
        <p:spPr>
          <a:xfrm>
            <a:off x="8738014" y="5559212"/>
            <a:ext cx="2726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Lower is better</a:t>
            </a:r>
          </a:p>
          <a:p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Remarkable difference…</a:t>
            </a:r>
            <a:endParaRPr lang="ko-KR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155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C555A-E7FF-587F-4156-834E2D4B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Thank you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539314-C840-E6DB-0A2F-C704B806C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This is (probably) the final refined version of an argument</a:t>
            </a:r>
          </a:p>
          <a:p>
            <a:r>
              <a:rPr lang="en-US" altLang="ko-KR" dirty="0"/>
              <a:t>… which I have been making for months</a:t>
            </a:r>
          </a:p>
          <a:p>
            <a:endParaRPr lang="en-US" altLang="ko-KR" dirty="0"/>
          </a:p>
          <a:p>
            <a:r>
              <a:rPr lang="en-US" altLang="ko-KR" dirty="0"/>
              <a:t>I am planning to write a paper based on this development</a:t>
            </a:r>
          </a:p>
          <a:p>
            <a:r>
              <a:rPr lang="en-US" altLang="ko-KR" dirty="0"/>
              <a:t>And always thirsty for better mathematical proofs or ingenious experiments</a:t>
            </a:r>
          </a:p>
          <a:p>
            <a:r>
              <a:rPr lang="en-US" altLang="ko-KR" dirty="0"/>
              <a:t>If you have any idea, please discuss it any time</a:t>
            </a:r>
          </a:p>
          <a:p>
            <a:endParaRPr lang="en-US" altLang="ko-KR" dirty="0"/>
          </a:p>
          <a:p>
            <a:r>
              <a:rPr lang="en-US" altLang="ko-KR" dirty="0"/>
              <a:t>Any question?</a:t>
            </a:r>
          </a:p>
        </p:txBody>
      </p:sp>
    </p:spTree>
    <p:extLst>
      <p:ext uri="{BB962C8B-B14F-4D97-AF65-F5344CB8AC3E}">
        <p14:creationId xmlns:p14="http://schemas.microsoft.com/office/powerpoint/2010/main" val="3102316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C555A-E7FF-587F-4156-834E2D4B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References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539314-C840-E6DB-0A2F-C704B806C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ko-KR" sz="1600" dirty="0"/>
              <a:t>[1] </a:t>
            </a:r>
            <a:r>
              <a:rPr lang="en-US" altLang="ko-KR" sz="1600" dirty="0" err="1"/>
              <a:t>Kingma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Diederik</a:t>
            </a:r>
            <a:r>
              <a:rPr lang="en-US" altLang="ko-KR" sz="1600" dirty="0"/>
              <a:t> P., and Max Welling. "Auto-encoding variational bayes." </a:t>
            </a:r>
            <a:r>
              <a:rPr lang="en-US" altLang="ko-KR" sz="1600" dirty="0" err="1"/>
              <a:t>arXiv</a:t>
            </a:r>
            <a:r>
              <a:rPr lang="en-US" altLang="ko-KR" sz="1600" dirty="0"/>
              <a:t> preprint arXiv:1312.6114 (2013).</a:t>
            </a:r>
          </a:p>
          <a:p>
            <a:r>
              <a:rPr lang="en-US" altLang="ko-KR" sz="1600" dirty="0"/>
              <a:t>[2] Bowman, Samuel R., et al. "Generating sentences from a continuous space." </a:t>
            </a:r>
            <a:r>
              <a:rPr lang="en-US" altLang="ko-KR" sz="1600" dirty="0" err="1"/>
              <a:t>arXiv</a:t>
            </a:r>
            <a:r>
              <a:rPr lang="en-US" altLang="ko-KR" sz="1600" dirty="0"/>
              <a:t> preprint arXiv:1511.06349 (2015).</a:t>
            </a:r>
          </a:p>
          <a:p>
            <a:r>
              <a:rPr lang="en-US" altLang="ko-KR" sz="1600" dirty="0"/>
              <a:t>[3] </a:t>
            </a:r>
            <a:r>
              <a:rPr lang="en-US" altLang="ko-KR" sz="1600" dirty="0" err="1"/>
              <a:t>Ballé</a:t>
            </a:r>
            <a:r>
              <a:rPr lang="en-US" altLang="ko-KR" sz="1600" dirty="0"/>
              <a:t>, Johannes, et al. "Variational image compression with a scale hyperprior." </a:t>
            </a:r>
            <a:r>
              <a:rPr lang="en-US" altLang="ko-KR" sz="1600" dirty="0" err="1"/>
              <a:t>arXiv</a:t>
            </a:r>
            <a:r>
              <a:rPr lang="en-US" altLang="ko-KR" sz="1600" dirty="0"/>
              <a:t> preprint arXiv:1802.01436 (2018).</a:t>
            </a:r>
          </a:p>
          <a:p>
            <a:r>
              <a:rPr lang="en-US" altLang="ko-KR" sz="1600" dirty="0"/>
              <a:t>[4] An, </a:t>
            </a:r>
            <a:r>
              <a:rPr lang="en-US" altLang="ko-KR" sz="1600" dirty="0" err="1"/>
              <a:t>Jinwon</a:t>
            </a:r>
            <a:r>
              <a:rPr lang="en-US" altLang="ko-KR" sz="1600" dirty="0"/>
              <a:t>, and </a:t>
            </a:r>
            <a:r>
              <a:rPr lang="en-US" altLang="ko-KR" sz="1600" dirty="0" err="1"/>
              <a:t>Sungzoon</a:t>
            </a:r>
            <a:r>
              <a:rPr lang="en-US" altLang="ko-KR" sz="1600" dirty="0"/>
              <a:t> Cho. "Variational autoencoder based anomaly detection using reconstruction probability." Special lecture on IE 2.1 (2015): 1-18.</a:t>
            </a:r>
          </a:p>
          <a:p>
            <a:r>
              <a:rPr lang="en-US" altLang="ko-KR" sz="1600" dirty="0"/>
              <a:t>[5] </a:t>
            </a:r>
            <a:r>
              <a:rPr lang="en-US" altLang="ko-KR" sz="1600" dirty="0" err="1"/>
              <a:t>Jin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Wengong</a:t>
            </a:r>
            <a:r>
              <a:rPr lang="en-US" altLang="ko-KR" sz="1600" dirty="0"/>
              <a:t>, Regina </a:t>
            </a:r>
            <a:r>
              <a:rPr lang="en-US" altLang="ko-KR" sz="1600" dirty="0" err="1"/>
              <a:t>Barzilay</a:t>
            </a:r>
            <a:r>
              <a:rPr lang="en-US" altLang="ko-KR" sz="1600" dirty="0"/>
              <a:t>, and </a:t>
            </a:r>
            <a:r>
              <a:rPr lang="en-US" altLang="ko-KR" sz="1600" dirty="0" err="1"/>
              <a:t>Tommi</a:t>
            </a:r>
            <a:r>
              <a:rPr lang="en-US" altLang="ko-KR" sz="1600" dirty="0"/>
              <a:t> </a:t>
            </a:r>
            <a:r>
              <a:rPr lang="en-US" altLang="ko-KR" sz="1600" dirty="0" err="1"/>
              <a:t>Jaakkola</a:t>
            </a:r>
            <a:r>
              <a:rPr lang="en-US" altLang="ko-KR" sz="1600" dirty="0"/>
              <a:t>. "Junction tree variational autoencoder for molecular graph generation." International conference on machine learning. PMLR, 2018.</a:t>
            </a:r>
          </a:p>
          <a:p>
            <a:r>
              <a:rPr lang="en-US" altLang="ko-KR" sz="1600" dirty="0"/>
              <a:t>[6] Lucas, James, et al. "Understanding posterior collapse in generative latent variable models." (2019).</a:t>
            </a:r>
          </a:p>
          <a:p>
            <a:r>
              <a:rPr lang="en-US" altLang="ko-KR" sz="1600" dirty="0"/>
              <a:t>[7] Higgins, Irina, et al. "beta-</a:t>
            </a:r>
            <a:r>
              <a:rPr lang="en-US" altLang="ko-KR" sz="1600" dirty="0" err="1"/>
              <a:t>vae</a:t>
            </a:r>
            <a:r>
              <a:rPr lang="en-US" altLang="ko-KR" sz="1600" dirty="0"/>
              <a:t>: Learning basic visual concepts with a constrained variational framework." International conference on learning representations. 2016.</a:t>
            </a:r>
          </a:p>
          <a:p>
            <a:r>
              <a:rPr lang="en-US" altLang="ko-KR" sz="1600" dirty="0"/>
              <a:t>[8] Alemi, Alexander, et al. "Fixing a broken ELBO." International conference on machine learning. PMLR, 2018.</a:t>
            </a:r>
          </a:p>
          <a:p>
            <a:r>
              <a:rPr lang="en-US" altLang="ko-KR" sz="1600" dirty="0"/>
              <a:t>[9] Burgess, Christopher P., et al. "Understanding disentangling in $\beta $-VAE." </a:t>
            </a:r>
            <a:r>
              <a:rPr lang="en-US" altLang="ko-KR" sz="1600" dirty="0" err="1"/>
              <a:t>arXiv</a:t>
            </a:r>
            <a:r>
              <a:rPr lang="en-US" altLang="ko-KR" sz="1600" dirty="0"/>
              <a:t> preprint arXiv:1804.03599 (2018).</a:t>
            </a:r>
          </a:p>
          <a:p>
            <a:r>
              <a:rPr lang="en-US" altLang="ko-KR" sz="1600" dirty="0"/>
              <a:t>[10] Kumar, Abhishek, and Ben Poole. "On Implicit Regularization in $ </a:t>
            </a:r>
            <a:r>
              <a:rPr lang="el-GR" altLang="ko-KR" sz="1600" dirty="0"/>
              <a:t>β $-</a:t>
            </a:r>
            <a:r>
              <a:rPr lang="en-US" altLang="ko-KR" sz="1600" dirty="0"/>
              <a:t>VAEs." International Conference on Machine Learning. PMLR, 2020.</a:t>
            </a:r>
          </a:p>
          <a:p>
            <a:r>
              <a:rPr lang="en-US" altLang="ko-KR" sz="1600" dirty="0"/>
              <a:t>[11] Lucas, James, et al. "Don't blame the </a:t>
            </a:r>
            <a:r>
              <a:rPr lang="en-US" altLang="ko-KR" sz="1600" dirty="0" err="1"/>
              <a:t>elbo</a:t>
            </a:r>
            <a:r>
              <a:rPr lang="en-US" altLang="ko-KR" sz="1600" dirty="0"/>
              <a:t>! a linear </a:t>
            </a:r>
            <a:r>
              <a:rPr lang="en-US" altLang="ko-KR" sz="1600" dirty="0" err="1"/>
              <a:t>vae</a:t>
            </a:r>
            <a:r>
              <a:rPr lang="en-US" altLang="ko-KR" sz="1600" dirty="0"/>
              <a:t> perspective on posterior collapse." Advances in Neural Information Processing Systems 32 (2019).</a:t>
            </a:r>
          </a:p>
          <a:p>
            <a:r>
              <a:rPr lang="en-US" altLang="ko-KR" sz="1600" dirty="0"/>
              <a:t>[12] Dai, Bin, and David Wipf. "Diagnosing and enhancing VAE models." </a:t>
            </a:r>
            <a:r>
              <a:rPr lang="en-US" altLang="ko-KR" sz="1600" dirty="0" err="1"/>
              <a:t>arXiv</a:t>
            </a:r>
            <a:r>
              <a:rPr lang="en-US" altLang="ko-KR" sz="1600" dirty="0"/>
              <a:t> preprint arXiv:1903.05789 (2019).</a:t>
            </a:r>
          </a:p>
          <a:p>
            <a:r>
              <a:rPr lang="en-US" altLang="ko-KR" sz="1600" dirty="0"/>
              <a:t>[13] Dai, Bin, Li Wenliang, and David Wipf. "On the value of infinite gradients in variational autoencoder models." Advances in Neural Information Processing Systems 34 (2021): 7180-7192.</a:t>
            </a:r>
          </a:p>
          <a:p>
            <a:r>
              <a:rPr lang="en-US" altLang="ko-KR" sz="1600" dirty="0"/>
              <a:t>[14] Koehler, Frederic, et al. "Variational autoencoders in the presence of low-dimensional data: landscape and implicit bias." </a:t>
            </a:r>
            <a:r>
              <a:rPr lang="en-US" altLang="ko-KR" sz="1600" dirty="0" err="1"/>
              <a:t>arXiv</a:t>
            </a:r>
            <a:r>
              <a:rPr lang="en-US" altLang="ko-KR" sz="1600" dirty="0"/>
              <a:t> preprint arXiv:2112.06868 (2021).</a:t>
            </a:r>
          </a:p>
          <a:p>
            <a:r>
              <a:rPr lang="en-US" altLang="ko-KR" sz="1600" dirty="0"/>
              <a:t>[15] </a:t>
            </a:r>
            <a:r>
              <a:rPr lang="en-US" altLang="ko-KR" sz="1600" dirty="0" err="1"/>
              <a:t>Rybkin</a:t>
            </a:r>
            <a:r>
              <a:rPr lang="en-US" altLang="ko-KR" sz="1600" dirty="0"/>
              <a:t>, Oleh, Kostas </a:t>
            </a:r>
            <a:r>
              <a:rPr lang="en-US" altLang="ko-KR" sz="1600" dirty="0" err="1"/>
              <a:t>Daniilidis</a:t>
            </a:r>
            <a:r>
              <a:rPr lang="en-US" altLang="ko-KR" sz="1600" dirty="0"/>
              <a:t>, and Sergey Levine. "Simple and effective VAE training with calibrated decoders." International Conference on Machine Learning. PMLR, 2021.</a:t>
            </a:r>
          </a:p>
          <a:p>
            <a:r>
              <a:rPr lang="en-US" altLang="ko-KR" sz="1600" dirty="0"/>
              <a:t>[16] Takahashi, Hiroshi, et al. "Student-t Variational Autoencoder for Robust Density Estimation." IJCAI. 2018.</a:t>
            </a:r>
          </a:p>
          <a:p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649004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6825B-2C60-81F3-92D6-E1DA8E73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beta-VAE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17E5EE2-3411-B985-FFE0-219CA5BA03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b="0" dirty="0"/>
                  <a:t>-VAE is the most famous improvement of VAE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b="0" dirty="0"/>
                  <a:t>-VAE: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e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𝜷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)||</m:t>
                    </m:r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This balances two losses; manage the trade-off between the two</a:t>
                </a:r>
              </a:p>
              <a:p>
                <a:r>
                  <a:rPr lang="en-US" altLang="ko-KR" dirty="0"/>
                  <a:t>It is known to be able to adjust posterior collapse[6], blurry output[7, 8], poor sampling[7, 8], and latent disentanglement[7, 9]</a:t>
                </a:r>
              </a:p>
              <a:p>
                <a:r>
                  <a:rPr lang="en-US" altLang="ko-KR" sz="1600" dirty="0"/>
                  <a:t>[6] Lucas, James, et al. "Understanding posterior collapse in generative latent variable models." (2019).</a:t>
                </a:r>
              </a:p>
              <a:p>
                <a:r>
                  <a:rPr lang="en-US" altLang="ko-KR" sz="1600" dirty="0"/>
                  <a:t>[7] Higgins, Irina, et al. "beta-</a:t>
                </a:r>
                <a:r>
                  <a:rPr lang="en-US" altLang="ko-KR" sz="1600" dirty="0" err="1"/>
                  <a:t>vae</a:t>
                </a:r>
                <a:r>
                  <a:rPr lang="en-US" altLang="ko-KR" sz="1600" dirty="0"/>
                  <a:t>: Learning basic visual concepts with a constrained variational framework." International conference on learning representations. 2016.</a:t>
                </a:r>
              </a:p>
              <a:p>
                <a:r>
                  <a:rPr lang="en-US" altLang="ko-KR" sz="1600" dirty="0"/>
                  <a:t>[8] Alemi, Alexander, et al. "Fixing a broken ELBO." International conference on machine learning. PMLR, 2018.</a:t>
                </a:r>
              </a:p>
              <a:p>
                <a:r>
                  <a:rPr lang="en-US" altLang="ko-KR" sz="1600" dirty="0"/>
                  <a:t>[9] Burgess, Christopher P., et al. "Understanding disentangling in $\beta $-VAE." </a:t>
                </a:r>
                <a:r>
                  <a:rPr lang="en-US" altLang="ko-KR" sz="1600" dirty="0" err="1"/>
                  <a:t>arXiv</a:t>
                </a:r>
                <a:r>
                  <a:rPr lang="en-US" altLang="ko-KR" sz="1600" dirty="0"/>
                  <a:t> preprint arXiv:1804.03599 (2018).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17E5EE2-3411-B985-FFE0-219CA5BA03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654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F5AA7-7F5B-24D7-B71F-FC5EB4379F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Thank you for listening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7C7B6F-3686-B164-88FE-C376C79BC3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Presenter: Kim Seung Hwan (overnap@khu.ac.kr)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429F4752-3F1D-C08C-E46E-5E09A3DC1842}"/>
                  </a:ext>
                </a:extLst>
              </p14:cNvPr>
              <p14:cNvContentPartPr/>
              <p14:nvPr/>
            </p14:nvContentPartPr>
            <p14:xfrm>
              <a:off x="4420840" y="2549936"/>
              <a:ext cx="36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429F4752-3F1D-C08C-E46E-5E09A3DC18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11840" y="2540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7879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6825B-2C60-81F3-92D6-E1DA8E73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Rate-Distortion Curve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17E5EE2-3411-B985-FFE0-219CA5BA03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b="0" dirty="0"/>
                  <a:t>also looks like compression and decompression</a:t>
                </a:r>
              </a:p>
              <a:p>
                <a:r>
                  <a:rPr lang="en-US" altLang="ko-KR" dirty="0"/>
                  <a:t>We can apply the rate-distortion curve used in information theory</a:t>
                </a:r>
              </a:p>
              <a:p>
                <a:pPr marL="0" indent="0">
                  <a:buNone/>
                </a:pPr>
                <a:r>
                  <a:rPr lang="en-US" altLang="ko-KR" dirty="0"/>
                  <a:t> 		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e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e>
                                <m:r>
                                  <a:rPr lang="en-US" altLang="ko-KR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)||</m:t>
                    </m:r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The red is the reconstruction loss, so it means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Distortion</a:t>
                </a:r>
              </a:p>
              <a:p>
                <a:r>
                  <a:rPr lang="en-US" altLang="ko-KR" dirty="0"/>
                  <a:t>The blue is the regularization loss, so it means 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Rate</a:t>
                </a:r>
              </a:p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-VAE is expressed with these two values[8]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17E5EE2-3411-B985-FFE0-219CA5BA03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6956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6825B-2C60-81F3-92D6-E1DA8E73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Rate-Distortion Curve (contd.)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17E5EE2-3411-B985-FFE0-219CA5BA03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So the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-VAE is a point on the valid RD curve</a:t>
                </a:r>
              </a:p>
              <a:p>
                <a:r>
                  <a:rPr lang="en-US" altLang="ko-KR" dirty="0"/>
                  <a:t>And the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is the parameter that causes it to move along it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17E5EE2-3411-B985-FFE0-219CA5BA03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CD73962B-D081-5732-F1E5-376220143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419" y="5880590"/>
            <a:ext cx="6094034" cy="61228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425EB80-BBA0-A5C3-4010-60341001CE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6409" y="2798688"/>
            <a:ext cx="3417580" cy="390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230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6825B-2C60-81F3-92D6-E1DA8E73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 of VAE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17E5EE2-3411-B985-FFE0-219CA5BA03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are often modeled as Gaussian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– the shared diagonal covariance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– the diagonal covariance</a:t>
                </a:r>
              </a:p>
              <a:p>
                <a:r>
                  <a:rPr lang="en-US" altLang="ko-KR" sz="1600" dirty="0"/>
                  <a:t>Its diagonal covariance is known as an important assumption; see [9, 10]</a:t>
                </a:r>
              </a:p>
              <a:p>
                <a:r>
                  <a:rPr lang="en-US" altLang="ko-KR" sz="1600" dirty="0"/>
                  <a:t>[10] Kumar, Abhishek, and Ben Poole. "On Implicit Regularization in $ β $-VAEs." International Conference on Machine Learning. PMLR, 2020.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17E5EE2-3411-B985-FFE0-219CA5BA03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22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VAE 설명 (Variational autoencoder란? VAE ELBO 증명) - 유니의 공부">
            <a:extLst>
              <a:ext uri="{FF2B5EF4-FFF2-40B4-BE49-F238E27FC236}">
                <a16:creationId xmlns:a16="http://schemas.microsoft.com/office/drawing/2014/main" id="{925B997C-6F90-11B1-C59A-EBE3768C4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6851" y="4286575"/>
            <a:ext cx="4898297" cy="220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613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6825B-2C60-81F3-92D6-E1DA8E73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Connection between sigma and beta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17E5EE2-3411-B985-FFE0-219CA5BA03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Look at the formula carefully…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[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]+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)||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altLang="ko-KR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sSubSup>
                                    <m:sSub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sub>
                                    <m:sup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func>
                            </m:num>
                            <m:den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)||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b="0" dirty="0"/>
              </a:p>
              <a:p>
                <a:r>
                  <a:rPr lang="en-US" altLang="ko-KR" dirty="0"/>
                  <a:t>So if we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altLang="ko-KR" dirty="0"/>
                  <a:t> as a constant,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+2</m:t>
                      </m:r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))+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)|</m:t>
                      </m:r>
                      <m:d>
                        <m:dPr>
                          <m:beg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It becomes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dirty="0"/>
                  <a:t>-VAE objective</a:t>
                </a:r>
              </a:p>
              <a:p>
                <a:pPr marL="0" indent="0">
                  <a:buNone/>
                </a:pPr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17E5EE2-3411-B985-FFE0-219CA5BA03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1206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6825B-2C60-81F3-92D6-E1DA8E73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Implementation of VAE (contd.)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17E5EE2-3411-B985-FFE0-219CA5BA03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is usually set to be a </a:t>
                </a:r>
                <a:r>
                  <a:rPr lang="en-US" altLang="ko-KR" i="1" dirty="0"/>
                  <a:t>constant</a:t>
                </a:r>
              </a:p>
              <a:p>
                <a:r>
                  <a:rPr lang="en-US" altLang="ko-KR" dirty="0"/>
                  <a:t>Perhaps because learning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en-US" altLang="ko-KR" dirty="0"/>
                  <a:t> introduces instability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sometimes goes to 0 and this makes an infinite gradient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17E5EE2-3411-B985-FFE0-219CA5BA03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AC7962E5-0551-919B-BEE8-9C2049281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11" y="4510164"/>
            <a:ext cx="6805565" cy="1088672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41A38B5-B65C-E924-9C9A-40FDC1A3FA06}"/>
              </a:ext>
            </a:extLst>
          </p:cNvPr>
          <p:cNvCxnSpPr/>
          <p:nvPr/>
        </p:nvCxnSpPr>
        <p:spPr>
          <a:xfrm>
            <a:off x="3494871" y="5042584"/>
            <a:ext cx="403082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E39B7E6-2144-AD37-B5DE-3D17AC4B94A7}"/>
              </a:ext>
            </a:extLst>
          </p:cNvPr>
          <p:cNvCxnSpPr>
            <a:cxnSpLocks/>
          </p:cNvCxnSpPr>
          <p:nvPr/>
        </p:nvCxnSpPr>
        <p:spPr>
          <a:xfrm>
            <a:off x="4048487" y="5581006"/>
            <a:ext cx="4858139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F85CB25-ADEB-FEC6-0110-84B2A665AF0C}"/>
              </a:ext>
            </a:extLst>
          </p:cNvPr>
          <p:cNvSpPr txBox="1"/>
          <p:nvPr/>
        </p:nvSpPr>
        <p:spPr>
          <a:xfrm>
            <a:off x="3667439" y="4266018"/>
            <a:ext cx="36856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Reconstruction loss (Distortion)</a:t>
            </a:r>
            <a:endParaRPr lang="ko-KR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499523-E148-88E0-4598-D3952DF5027D}"/>
              </a:ext>
            </a:extLst>
          </p:cNvPr>
          <p:cNvSpPr txBox="1"/>
          <p:nvPr/>
        </p:nvSpPr>
        <p:spPr>
          <a:xfrm>
            <a:off x="4873880" y="5598836"/>
            <a:ext cx="368568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Regularization loss (Rate)</a:t>
            </a:r>
            <a:endParaRPr lang="ko-KR" altLang="en-US" sz="1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32390F9-6E7E-5E36-E5BD-1416012C0172}"/>
              </a:ext>
            </a:extLst>
          </p:cNvPr>
          <p:cNvSpPr/>
          <p:nvPr/>
        </p:nvSpPr>
        <p:spPr>
          <a:xfrm>
            <a:off x="6912529" y="4603663"/>
            <a:ext cx="613167" cy="33854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04D6C5-E82A-9104-AB65-01D3506994F2}"/>
              </a:ext>
            </a:extLst>
          </p:cNvPr>
          <p:cNvSpPr/>
          <p:nvPr/>
        </p:nvSpPr>
        <p:spPr>
          <a:xfrm>
            <a:off x="5038106" y="4618103"/>
            <a:ext cx="146292" cy="32410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62C3CEF-522C-CE31-79BE-422720026D95}"/>
              </a:ext>
            </a:extLst>
          </p:cNvPr>
          <p:cNvSpPr/>
          <p:nvPr/>
        </p:nvSpPr>
        <p:spPr>
          <a:xfrm>
            <a:off x="5584488" y="5132938"/>
            <a:ext cx="3322137" cy="34765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E7FC4B-E4C6-430B-7473-E6E5B20C347F}"/>
              </a:ext>
            </a:extLst>
          </p:cNvPr>
          <p:cNvSpPr txBox="1"/>
          <p:nvPr/>
        </p:nvSpPr>
        <p:spPr>
          <a:xfrm>
            <a:off x="5790985" y="3916692"/>
            <a:ext cx="36856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Greens can be infinitely large or small</a:t>
            </a:r>
            <a:endParaRPr lang="ko-KR" altLang="en-US" sz="16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345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6825B-2C60-81F3-92D6-E1DA8E73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Learnable sigma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17E5EE2-3411-B985-FFE0-219CA5BA03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b="0" dirty="0"/>
                  <a:t>The two objectives become the same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altLang="ko-KR" dirty="0"/>
                  <a:t> is set as a constant</a:t>
                </a:r>
              </a:p>
              <a:p>
                <a:r>
                  <a:rPr lang="en-US" altLang="ko-KR" dirty="0"/>
                  <a:t>It would be different if it were a learnable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altLang="ko-KR" dirty="0"/>
                  <a:t>!</a:t>
                </a:r>
              </a:p>
              <a:p>
                <a:r>
                  <a:rPr lang="en-US" altLang="ko-KR" b="0" dirty="0"/>
                  <a:t>The log-sigma term can no longer be the constant C</a:t>
                </a:r>
              </a:p>
              <a:p>
                <a:endParaRPr lang="en-US" altLang="ko-KR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i="1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sSubSup>
                                    <m:sSubSupPr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sub>
                                    <m:sup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func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)||</m:t>
                      </m:r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)|</m:t>
                      </m:r>
                      <m:d>
                        <m:dPr>
                          <m:beg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17E5EE2-3411-B985-FFE0-219CA5BA03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6152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E6825B-2C60-81F3-92D6-E1DA8E73B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Learnable sigma (contd.)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17E5EE2-3411-B985-FFE0-219CA5BA03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Where does the log-sigma term come from?</a:t>
                </a:r>
              </a:p>
              <a:p>
                <a:endParaRPr lang="en-US" altLang="ko-K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[</m:t>
                      </m:r>
                      <m:func>
                        <m:func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</m:e>
                      </m:func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]+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)||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altLang="ko-KR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sz="2400" i="1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  <m:sup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sz="2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sSubSup>
                                    <m:sSubSupPr>
                                      <m:ctrlP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sub>
                                    <m:sup>
                                      <m:r>
                                        <a:rPr lang="en-US" altLang="ko-K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func>
                            </m:num>
                            <m:den>
                              <m:r>
                                <a:rPr lang="en-US" altLang="ko-K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𝐾𝐿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)||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ko-K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2400" dirty="0"/>
              </a:p>
              <a:p>
                <a:endParaRPr lang="en-US" altLang="ko-KR" dirty="0"/>
              </a:p>
              <a:p>
                <a:r>
                  <a:rPr lang="en-US" altLang="ko-KR" dirty="0"/>
                  <a:t>It comes from the normalizer of the Gaussian pdf</a:t>
                </a:r>
              </a:p>
              <a:p>
                <a:r>
                  <a:rPr lang="en-US" altLang="ko-KR" dirty="0"/>
                  <a:t>Intuitively, leaving the normalizer constant or ignoring it</a:t>
                </a:r>
              </a:p>
              <a:p>
                <a:r>
                  <a:rPr lang="en-US" altLang="ko-KR" dirty="0"/>
                  <a:t>Would lead to pathological prior knowledge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17E5EE2-3411-B985-FFE0-219CA5BA03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b="-22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8878B9C4-8664-2796-9E89-B8A2554D0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3518" y="4266551"/>
            <a:ext cx="2162477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30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5208</TotalTime>
  <Words>1826</Words>
  <Application>Microsoft Office PowerPoint</Application>
  <PresentationFormat>와이드스크린</PresentationFormat>
  <Paragraphs>134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맑은 고딕</vt:lpstr>
      <vt:lpstr>Arial</vt:lpstr>
      <vt:lpstr>Cambria Math</vt:lpstr>
      <vt:lpstr>Times New Roman</vt:lpstr>
      <vt:lpstr>Office 테마</vt:lpstr>
      <vt:lpstr>Revisiting β-VAE: Pitfalls in Gaussian VAE</vt:lpstr>
      <vt:lpstr>beta-VAE</vt:lpstr>
      <vt:lpstr>Rate-Distortion Curve</vt:lpstr>
      <vt:lpstr>Rate-Distortion Curve (contd.)</vt:lpstr>
      <vt:lpstr>Implementation of VAE</vt:lpstr>
      <vt:lpstr>Connection between sigma and beta</vt:lpstr>
      <vt:lpstr>Implementation of VAE (contd.)</vt:lpstr>
      <vt:lpstr>Learnable sigma</vt:lpstr>
      <vt:lpstr>Learnable sigma (contd.)</vt:lpstr>
      <vt:lpstr>Learnable sigma is integral</vt:lpstr>
      <vt:lpstr>Implementation of Learnable sigma</vt:lpstr>
      <vt:lpstr>Isolating beta from sigma</vt:lpstr>
      <vt:lpstr>Experiment</vt:lpstr>
      <vt:lpstr>Experiment 1. Rate-Distortion Curve</vt:lpstr>
      <vt:lpstr>Experiment 1. Rate-Distortion Curve (contd.)</vt:lpstr>
      <vt:lpstr>Experiment 1. Rate-Distortion Curve (contd.)</vt:lpstr>
      <vt:lpstr>Experiment 2. Proxy Metric</vt:lpstr>
      <vt:lpstr>Thank you</vt:lpstr>
      <vt:lpstr>References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Diffusion Model &amp; Determining Trained</dc:title>
  <dc:creator>김 승환</dc:creator>
  <cp:lastModifiedBy>김 승환</cp:lastModifiedBy>
  <cp:revision>249</cp:revision>
  <dcterms:created xsi:type="dcterms:W3CDTF">2023-01-19T17:39:48Z</dcterms:created>
  <dcterms:modified xsi:type="dcterms:W3CDTF">2023-11-24T03:02:59Z</dcterms:modified>
</cp:coreProperties>
</file>