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9" r:id="rId12"/>
    <p:sldId id="348" r:id="rId13"/>
    <p:sldId id="350" r:id="rId14"/>
    <p:sldId id="351" r:id="rId15"/>
    <p:sldId id="35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65957-2FBB-A625-700B-C006073C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reading currently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0E8E3-2339-B53D-D664-182B1206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Wipf, David. "Marginalization is not marginal: no bad VAE local minima when learning optimal sparse representations." International Conference on Machine Learning. PMLR, 2023.</a:t>
            </a:r>
          </a:p>
          <a:p>
            <a:r>
              <a:rPr lang="en-US" altLang="ko-KR" dirty="0"/>
              <a:t>Saying “VAE, that is linear and have full-covariance matrix, is sufficient to recover the optimal latent representation”</a:t>
            </a:r>
          </a:p>
        </p:txBody>
      </p:sp>
    </p:spTree>
    <p:extLst>
      <p:ext uri="{BB962C8B-B14F-4D97-AF65-F5344CB8AC3E}">
        <p14:creationId xmlns:p14="http://schemas.microsoft.com/office/powerpoint/2010/main" val="3848470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Would it be worth writing it to paper (without completely replacing it)?</a:t>
            </a:r>
          </a:p>
          <a:p>
            <a:r>
              <a:rPr lang="en-US" altLang="ko-KR" dirty="0"/>
              <a:t>It seems vague, so I put it aside for now</a:t>
            </a:r>
          </a:p>
          <a:p>
            <a:r>
              <a:rPr lang="en-US" altLang="ko-KR" dirty="0"/>
              <a:t>Studying VAE and Mamba currently</a:t>
            </a:r>
          </a:p>
          <a:p>
            <a:endParaRPr lang="en-US" altLang="ko-KR" dirty="0"/>
          </a:p>
          <a:p>
            <a:r>
              <a:rPr lang="en-US" altLang="ko-KR" dirty="0"/>
              <a:t>In particular, Mamba is very interesting architecture and gives me a lot of ideas to apply to computer vision</a:t>
            </a:r>
          </a:p>
          <a:p>
            <a:r>
              <a:rPr lang="en-US" altLang="ko-KR" dirty="0"/>
              <a:t>However, I am scared to give it my all</a:t>
            </a:r>
          </a:p>
          <a:p>
            <a:r>
              <a:rPr lang="en-US" altLang="ko-KR" dirty="0"/>
              <a:t>because it is one of the most popular topic recently,</a:t>
            </a:r>
          </a:p>
          <a:p>
            <a:r>
              <a:rPr lang="en-US" altLang="ko-KR" dirty="0"/>
              <a:t>and it is totally different from the topics I have studied before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6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Claim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Recent research on VAE:</a:t>
            </a:r>
          </a:p>
          <a:p>
            <a:endParaRPr lang="ko-KR" altLang="en-US" dirty="0"/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910ABC3C-2CCF-D71D-9986-44335FA3B908}"/>
              </a:ext>
            </a:extLst>
          </p:cNvPr>
          <p:cNvSpPr/>
          <p:nvPr/>
        </p:nvSpPr>
        <p:spPr>
          <a:xfrm>
            <a:off x="4454554" y="2608976"/>
            <a:ext cx="7256477" cy="1249960"/>
          </a:xfrm>
          <a:custGeom>
            <a:avLst/>
            <a:gdLst>
              <a:gd name="connsiteX0" fmla="*/ 0 w 7256477"/>
              <a:gd name="connsiteY0" fmla="*/ 0 h 1249960"/>
              <a:gd name="connsiteX1" fmla="*/ 415232 w 7256477"/>
              <a:gd name="connsiteY1" fmla="*/ 0 h 1249960"/>
              <a:gd name="connsiteX2" fmla="*/ 830464 w 7256477"/>
              <a:gd name="connsiteY2" fmla="*/ 0 h 1249960"/>
              <a:gd name="connsiteX3" fmla="*/ 1209413 w 7256477"/>
              <a:gd name="connsiteY3" fmla="*/ 0 h 1249960"/>
              <a:gd name="connsiteX4" fmla="*/ 1209413 w 7256477"/>
              <a:gd name="connsiteY4" fmla="*/ 0 h 1249960"/>
              <a:gd name="connsiteX5" fmla="*/ 1662943 w 7256477"/>
              <a:gd name="connsiteY5" fmla="*/ 0 h 1249960"/>
              <a:gd name="connsiteX6" fmla="*/ 2152755 w 7256477"/>
              <a:gd name="connsiteY6" fmla="*/ 0 h 1249960"/>
              <a:gd name="connsiteX7" fmla="*/ 2588143 w 7256477"/>
              <a:gd name="connsiteY7" fmla="*/ 0 h 1249960"/>
              <a:gd name="connsiteX8" fmla="*/ 3023532 w 7256477"/>
              <a:gd name="connsiteY8" fmla="*/ 0 h 1249960"/>
              <a:gd name="connsiteX9" fmla="*/ 3467991 w 7256477"/>
              <a:gd name="connsiteY9" fmla="*/ 0 h 1249960"/>
              <a:gd name="connsiteX10" fmla="*/ 3997109 w 7256477"/>
              <a:gd name="connsiteY10" fmla="*/ 0 h 1249960"/>
              <a:gd name="connsiteX11" fmla="*/ 4610886 w 7256477"/>
              <a:gd name="connsiteY11" fmla="*/ 0 h 1249960"/>
              <a:gd name="connsiteX12" fmla="*/ 5055346 w 7256477"/>
              <a:gd name="connsiteY12" fmla="*/ 0 h 1249960"/>
              <a:gd name="connsiteX13" fmla="*/ 5669123 w 7256477"/>
              <a:gd name="connsiteY13" fmla="*/ 0 h 1249960"/>
              <a:gd name="connsiteX14" fmla="*/ 6198241 w 7256477"/>
              <a:gd name="connsiteY14" fmla="*/ 0 h 1249960"/>
              <a:gd name="connsiteX15" fmla="*/ 6600371 w 7256477"/>
              <a:gd name="connsiteY15" fmla="*/ 0 h 1249960"/>
              <a:gd name="connsiteX16" fmla="*/ 7256477 w 7256477"/>
              <a:gd name="connsiteY16" fmla="*/ 0 h 1249960"/>
              <a:gd name="connsiteX17" fmla="*/ 7256477 w 7256477"/>
              <a:gd name="connsiteY17" fmla="*/ 371863 h 1249960"/>
              <a:gd name="connsiteX18" fmla="*/ 7256477 w 7256477"/>
              <a:gd name="connsiteY18" fmla="*/ 729143 h 1249960"/>
              <a:gd name="connsiteX19" fmla="*/ 7256477 w 7256477"/>
              <a:gd name="connsiteY19" fmla="*/ 729143 h 1249960"/>
              <a:gd name="connsiteX20" fmla="*/ 7256477 w 7256477"/>
              <a:gd name="connsiteY20" fmla="*/ 1041633 h 1249960"/>
              <a:gd name="connsiteX21" fmla="*/ 7256477 w 7256477"/>
              <a:gd name="connsiteY21" fmla="*/ 1249960 h 1249960"/>
              <a:gd name="connsiteX22" fmla="*/ 6727359 w 7256477"/>
              <a:gd name="connsiteY22" fmla="*/ 1249960 h 1249960"/>
              <a:gd name="connsiteX23" fmla="*/ 6198241 w 7256477"/>
              <a:gd name="connsiteY23" fmla="*/ 1249960 h 1249960"/>
              <a:gd name="connsiteX24" fmla="*/ 5584464 w 7256477"/>
              <a:gd name="connsiteY24" fmla="*/ 1249960 h 1249960"/>
              <a:gd name="connsiteX25" fmla="*/ 5140005 w 7256477"/>
              <a:gd name="connsiteY25" fmla="*/ 1249960 h 1249960"/>
              <a:gd name="connsiteX26" fmla="*/ 4695545 w 7256477"/>
              <a:gd name="connsiteY26" fmla="*/ 1249960 h 1249960"/>
              <a:gd name="connsiteX27" fmla="*/ 4251086 w 7256477"/>
              <a:gd name="connsiteY27" fmla="*/ 1249960 h 1249960"/>
              <a:gd name="connsiteX28" fmla="*/ 3637309 w 7256477"/>
              <a:gd name="connsiteY28" fmla="*/ 1249960 h 1249960"/>
              <a:gd name="connsiteX29" fmla="*/ 3023532 w 7256477"/>
              <a:gd name="connsiteY29" fmla="*/ 1249960 h 1249960"/>
              <a:gd name="connsiteX30" fmla="*/ 2533720 w 7256477"/>
              <a:gd name="connsiteY30" fmla="*/ 1249960 h 1249960"/>
              <a:gd name="connsiteX31" fmla="*/ 2098331 w 7256477"/>
              <a:gd name="connsiteY31" fmla="*/ 1249960 h 1249960"/>
              <a:gd name="connsiteX32" fmla="*/ 1699225 w 7256477"/>
              <a:gd name="connsiteY32" fmla="*/ 1249960 h 1249960"/>
              <a:gd name="connsiteX33" fmla="*/ 1209413 w 7256477"/>
              <a:gd name="connsiteY33" fmla="*/ 1249960 h 1249960"/>
              <a:gd name="connsiteX34" fmla="*/ 1209413 w 7256477"/>
              <a:gd name="connsiteY34" fmla="*/ 1249960 h 1249960"/>
              <a:gd name="connsiteX35" fmla="*/ 806275 w 7256477"/>
              <a:gd name="connsiteY35" fmla="*/ 1249960 h 1249960"/>
              <a:gd name="connsiteX36" fmla="*/ 403138 w 7256477"/>
              <a:gd name="connsiteY36" fmla="*/ 1249960 h 1249960"/>
              <a:gd name="connsiteX37" fmla="*/ 0 w 7256477"/>
              <a:gd name="connsiteY37" fmla="*/ 1249960 h 1249960"/>
              <a:gd name="connsiteX38" fmla="*/ 0 w 7256477"/>
              <a:gd name="connsiteY38" fmla="*/ 1041633 h 1249960"/>
              <a:gd name="connsiteX39" fmla="*/ -419316 w 7256477"/>
              <a:gd name="connsiteY39" fmla="*/ 892224 h 1249960"/>
              <a:gd name="connsiteX40" fmla="*/ -838631 w 7256477"/>
              <a:gd name="connsiteY40" fmla="*/ 742814 h 1249960"/>
              <a:gd name="connsiteX41" fmla="*/ -419316 w 7256477"/>
              <a:gd name="connsiteY41" fmla="*/ 735979 h 1249960"/>
              <a:gd name="connsiteX42" fmla="*/ 0 w 7256477"/>
              <a:gd name="connsiteY42" fmla="*/ 729143 h 1249960"/>
              <a:gd name="connsiteX43" fmla="*/ 0 w 7256477"/>
              <a:gd name="connsiteY43" fmla="*/ 349989 h 1249960"/>
              <a:gd name="connsiteX44" fmla="*/ 0 w 7256477"/>
              <a:gd name="connsiteY44" fmla="*/ 0 h 124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256477" h="1249960" fill="none" extrusionOk="0">
                <a:moveTo>
                  <a:pt x="0" y="0"/>
                </a:moveTo>
                <a:cubicBezTo>
                  <a:pt x="110211" y="-1701"/>
                  <a:pt x="225391" y="11648"/>
                  <a:pt x="415232" y="0"/>
                </a:cubicBezTo>
                <a:cubicBezTo>
                  <a:pt x="605073" y="-11648"/>
                  <a:pt x="624670" y="18417"/>
                  <a:pt x="830464" y="0"/>
                </a:cubicBezTo>
                <a:cubicBezTo>
                  <a:pt x="1036258" y="-18417"/>
                  <a:pt x="1043967" y="6076"/>
                  <a:pt x="1209413" y="0"/>
                </a:cubicBezTo>
                <a:lnTo>
                  <a:pt x="1209413" y="0"/>
                </a:lnTo>
                <a:cubicBezTo>
                  <a:pt x="1376215" y="-40075"/>
                  <a:pt x="1528789" y="10864"/>
                  <a:pt x="1662943" y="0"/>
                </a:cubicBezTo>
                <a:cubicBezTo>
                  <a:pt x="1797097" y="-10864"/>
                  <a:pt x="1929969" y="29711"/>
                  <a:pt x="2152755" y="0"/>
                </a:cubicBezTo>
                <a:cubicBezTo>
                  <a:pt x="2375541" y="-29711"/>
                  <a:pt x="2378711" y="44211"/>
                  <a:pt x="2588143" y="0"/>
                </a:cubicBezTo>
                <a:cubicBezTo>
                  <a:pt x="2797575" y="-44211"/>
                  <a:pt x="2860398" y="33740"/>
                  <a:pt x="3023532" y="0"/>
                </a:cubicBezTo>
                <a:cubicBezTo>
                  <a:pt x="3211029" y="-19100"/>
                  <a:pt x="3374014" y="27422"/>
                  <a:pt x="3467991" y="0"/>
                </a:cubicBezTo>
                <a:cubicBezTo>
                  <a:pt x="3561968" y="-27422"/>
                  <a:pt x="3752864" y="47681"/>
                  <a:pt x="3997109" y="0"/>
                </a:cubicBezTo>
                <a:cubicBezTo>
                  <a:pt x="4241354" y="-47681"/>
                  <a:pt x="4432183" y="25583"/>
                  <a:pt x="4610886" y="0"/>
                </a:cubicBezTo>
                <a:cubicBezTo>
                  <a:pt x="4789589" y="-25583"/>
                  <a:pt x="4895911" y="39884"/>
                  <a:pt x="5055346" y="0"/>
                </a:cubicBezTo>
                <a:cubicBezTo>
                  <a:pt x="5214781" y="-39884"/>
                  <a:pt x="5459773" y="3941"/>
                  <a:pt x="5669123" y="0"/>
                </a:cubicBezTo>
                <a:cubicBezTo>
                  <a:pt x="5878473" y="-3941"/>
                  <a:pt x="6055983" y="2891"/>
                  <a:pt x="6198241" y="0"/>
                </a:cubicBezTo>
                <a:cubicBezTo>
                  <a:pt x="6340499" y="-2891"/>
                  <a:pt x="6404685" y="27789"/>
                  <a:pt x="6600371" y="0"/>
                </a:cubicBezTo>
                <a:cubicBezTo>
                  <a:pt x="6796057" y="-27789"/>
                  <a:pt x="7019996" y="47838"/>
                  <a:pt x="7256477" y="0"/>
                </a:cubicBezTo>
                <a:cubicBezTo>
                  <a:pt x="7295218" y="177758"/>
                  <a:pt x="7220018" y="223572"/>
                  <a:pt x="7256477" y="371863"/>
                </a:cubicBezTo>
                <a:cubicBezTo>
                  <a:pt x="7292936" y="520154"/>
                  <a:pt x="7249182" y="552761"/>
                  <a:pt x="7256477" y="729143"/>
                </a:cubicBezTo>
                <a:lnTo>
                  <a:pt x="7256477" y="729143"/>
                </a:lnTo>
                <a:cubicBezTo>
                  <a:pt x="7270080" y="874518"/>
                  <a:pt x="7241907" y="902803"/>
                  <a:pt x="7256477" y="1041633"/>
                </a:cubicBezTo>
                <a:cubicBezTo>
                  <a:pt x="7263490" y="1087323"/>
                  <a:pt x="7235641" y="1155031"/>
                  <a:pt x="7256477" y="1249960"/>
                </a:cubicBezTo>
                <a:cubicBezTo>
                  <a:pt x="7097495" y="1266784"/>
                  <a:pt x="6972520" y="1216567"/>
                  <a:pt x="6727359" y="1249960"/>
                </a:cubicBezTo>
                <a:cubicBezTo>
                  <a:pt x="6482198" y="1283353"/>
                  <a:pt x="6424961" y="1213596"/>
                  <a:pt x="6198241" y="1249960"/>
                </a:cubicBezTo>
                <a:cubicBezTo>
                  <a:pt x="5971521" y="1286324"/>
                  <a:pt x="5727923" y="1225223"/>
                  <a:pt x="5584464" y="1249960"/>
                </a:cubicBezTo>
                <a:cubicBezTo>
                  <a:pt x="5441005" y="1274697"/>
                  <a:pt x="5337466" y="1218180"/>
                  <a:pt x="5140005" y="1249960"/>
                </a:cubicBezTo>
                <a:cubicBezTo>
                  <a:pt x="4942544" y="1281740"/>
                  <a:pt x="4877217" y="1248156"/>
                  <a:pt x="4695545" y="1249960"/>
                </a:cubicBezTo>
                <a:cubicBezTo>
                  <a:pt x="4513873" y="1251764"/>
                  <a:pt x="4445236" y="1223781"/>
                  <a:pt x="4251086" y="1249960"/>
                </a:cubicBezTo>
                <a:cubicBezTo>
                  <a:pt x="4056936" y="1276139"/>
                  <a:pt x="3884250" y="1231764"/>
                  <a:pt x="3637309" y="1249960"/>
                </a:cubicBezTo>
                <a:cubicBezTo>
                  <a:pt x="3390368" y="1268156"/>
                  <a:pt x="3282327" y="1202271"/>
                  <a:pt x="3023532" y="1249960"/>
                </a:cubicBezTo>
                <a:cubicBezTo>
                  <a:pt x="2874136" y="1298031"/>
                  <a:pt x="2723807" y="1236103"/>
                  <a:pt x="2533720" y="1249960"/>
                </a:cubicBezTo>
                <a:cubicBezTo>
                  <a:pt x="2343633" y="1263817"/>
                  <a:pt x="2229983" y="1213423"/>
                  <a:pt x="2098331" y="1249960"/>
                </a:cubicBezTo>
                <a:cubicBezTo>
                  <a:pt x="1966679" y="1286497"/>
                  <a:pt x="1807639" y="1215958"/>
                  <a:pt x="1699225" y="1249960"/>
                </a:cubicBezTo>
                <a:cubicBezTo>
                  <a:pt x="1590811" y="1283962"/>
                  <a:pt x="1316301" y="1202710"/>
                  <a:pt x="1209413" y="1249960"/>
                </a:cubicBezTo>
                <a:lnTo>
                  <a:pt x="1209413" y="1249960"/>
                </a:lnTo>
                <a:cubicBezTo>
                  <a:pt x="1051335" y="1250368"/>
                  <a:pt x="952217" y="1206330"/>
                  <a:pt x="806275" y="1249960"/>
                </a:cubicBezTo>
                <a:cubicBezTo>
                  <a:pt x="660333" y="1293590"/>
                  <a:pt x="489576" y="1246110"/>
                  <a:pt x="403138" y="1249960"/>
                </a:cubicBezTo>
                <a:cubicBezTo>
                  <a:pt x="316700" y="1253810"/>
                  <a:pt x="106358" y="1235572"/>
                  <a:pt x="0" y="1249960"/>
                </a:cubicBezTo>
                <a:cubicBezTo>
                  <a:pt x="-8346" y="1175913"/>
                  <a:pt x="14658" y="1106081"/>
                  <a:pt x="0" y="1041633"/>
                </a:cubicBezTo>
                <a:cubicBezTo>
                  <a:pt x="-163644" y="1028566"/>
                  <a:pt x="-299245" y="917449"/>
                  <a:pt x="-419316" y="892224"/>
                </a:cubicBezTo>
                <a:cubicBezTo>
                  <a:pt x="-539387" y="866999"/>
                  <a:pt x="-628451" y="788124"/>
                  <a:pt x="-838631" y="742814"/>
                </a:cubicBezTo>
                <a:cubicBezTo>
                  <a:pt x="-714125" y="719316"/>
                  <a:pt x="-517499" y="754186"/>
                  <a:pt x="-419316" y="735979"/>
                </a:cubicBezTo>
                <a:cubicBezTo>
                  <a:pt x="-321133" y="717771"/>
                  <a:pt x="-144356" y="751848"/>
                  <a:pt x="0" y="729143"/>
                </a:cubicBezTo>
                <a:cubicBezTo>
                  <a:pt x="-19769" y="646805"/>
                  <a:pt x="17327" y="505742"/>
                  <a:pt x="0" y="349989"/>
                </a:cubicBezTo>
                <a:cubicBezTo>
                  <a:pt x="-17327" y="194236"/>
                  <a:pt x="15303" y="170950"/>
                  <a:pt x="0" y="0"/>
                </a:cubicBezTo>
                <a:close/>
              </a:path>
              <a:path w="7256477" h="1249960" stroke="0" extrusionOk="0">
                <a:moveTo>
                  <a:pt x="0" y="0"/>
                </a:moveTo>
                <a:cubicBezTo>
                  <a:pt x="149047" y="-23178"/>
                  <a:pt x="275319" y="3721"/>
                  <a:pt x="366855" y="0"/>
                </a:cubicBezTo>
                <a:cubicBezTo>
                  <a:pt x="458391" y="-3721"/>
                  <a:pt x="573002" y="491"/>
                  <a:pt x="769993" y="0"/>
                </a:cubicBezTo>
                <a:cubicBezTo>
                  <a:pt x="966984" y="-491"/>
                  <a:pt x="1001241" y="47946"/>
                  <a:pt x="1209413" y="0"/>
                </a:cubicBezTo>
                <a:lnTo>
                  <a:pt x="1209413" y="0"/>
                </a:lnTo>
                <a:cubicBezTo>
                  <a:pt x="1309371" y="-43792"/>
                  <a:pt x="1496931" y="38796"/>
                  <a:pt x="1662943" y="0"/>
                </a:cubicBezTo>
                <a:cubicBezTo>
                  <a:pt x="1828955" y="-38796"/>
                  <a:pt x="1927237" y="28077"/>
                  <a:pt x="2080190" y="0"/>
                </a:cubicBezTo>
                <a:cubicBezTo>
                  <a:pt x="2233143" y="-28077"/>
                  <a:pt x="2368087" y="37049"/>
                  <a:pt x="2479296" y="0"/>
                </a:cubicBezTo>
                <a:cubicBezTo>
                  <a:pt x="2590505" y="-37049"/>
                  <a:pt x="2867484" y="44412"/>
                  <a:pt x="3023532" y="0"/>
                </a:cubicBezTo>
                <a:cubicBezTo>
                  <a:pt x="3148459" y="-20362"/>
                  <a:pt x="3272792" y="1884"/>
                  <a:pt x="3425662" y="0"/>
                </a:cubicBezTo>
                <a:cubicBezTo>
                  <a:pt x="3578532" y="-1884"/>
                  <a:pt x="3736138" y="72035"/>
                  <a:pt x="4039439" y="0"/>
                </a:cubicBezTo>
                <a:cubicBezTo>
                  <a:pt x="4342740" y="-72035"/>
                  <a:pt x="4420237" y="9654"/>
                  <a:pt x="4610886" y="0"/>
                </a:cubicBezTo>
                <a:cubicBezTo>
                  <a:pt x="4801535" y="-9654"/>
                  <a:pt x="4913476" y="30786"/>
                  <a:pt x="5097675" y="0"/>
                </a:cubicBezTo>
                <a:cubicBezTo>
                  <a:pt x="5281874" y="-30786"/>
                  <a:pt x="5453267" y="10869"/>
                  <a:pt x="5711452" y="0"/>
                </a:cubicBezTo>
                <a:cubicBezTo>
                  <a:pt x="5969637" y="-10869"/>
                  <a:pt x="6132005" y="49415"/>
                  <a:pt x="6325229" y="0"/>
                </a:cubicBezTo>
                <a:cubicBezTo>
                  <a:pt x="6518453" y="-49415"/>
                  <a:pt x="6675359" y="43498"/>
                  <a:pt x="6769688" y="0"/>
                </a:cubicBezTo>
                <a:cubicBezTo>
                  <a:pt x="6864017" y="-43498"/>
                  <a:pt x="7028668" y="6034"/>
                  <a:pt x="7256477" y="0"/>
                </a:cubicBezTo>
                <a:cubicBezTo>
                  <a:pt x="7289666" y="77260"/>
                  <a:pt x="7243327" y="236102"/>
                  <a:pt x="7256477" y="364572"/>
                </a:cubicBezTo>
                <a:cubicBezTo>
                  <a:pt x="7269627" y="493042"/>
                  <a:pt x="7239542" y="638728"/>
                  <a:pt x="7256477" y="729143"/>
                </a:cubicBezTo>
                <a:lnTo>
                  <a:pt x="7256477" y="729143"/>
                </a:lnTo>
                <a:cubicBezTo>
                  <a:pt x="7276022" y="809086"/>
                  <a:pt x="7231778" y="938987"/>
                  <a:pt x="7256477" y="1041633"/>
                </a:cubicBezTo>
                <a:cubicBezTo>
                  <a:pt x="7280939" y="1099904"/>
                  <a:pt x="7247957" y="1152921"/>
                  <a:pt x="7256477" y="1249960"/>
                </a:cubicBezTo>
                <a:cubicBezTo>
                  <a:pt x="7076528" y="1262033"/>
                  <a:pt x="6935122" y="1225365"/>
                  <a:pt x="6685029" y="1249960"/>
                </a:cubicBezTo>
                <a:cubicBezTo>
                  <a:pt x="6434936" y="1274555"/>
                  <a:pt x="6341625" y="1197135"/>
                  <a:pt x="6198241" y="1249960"/>
                </a:cubicBezTo>
                <a:cubicBezTo>
                  <a:pt x="6054857" y="1302785"/>
                  <a:pt x="5823669" y="1220950"/>
                  <a:pt x="5626793" y="1249960"/>
                </a:cubicBezTo>
                <a:cubicBezTo>
                  <a:pt x="5429917" y="1278970"/>
                  <a:pt x="5325600" y="1221163"/>
                  <a:pt x="5140005" y="1249960"/>
                </a:cubicBezTo>
                <a:cubicBezTo>
                  <a:pt x="4954410" y="1278757"/>
                  <a:pt x="4760571" y="1216656"/>
                  <a:pt x="4610886" y="1249960"/>
                </a:cubicBezTo>
                <a:cubicBezTo>
                  <a:pt x="4461201" y="1283264"/>
                  <a:pt x="4369577" y="1202797"/>
                  <a:pt x="4208757" y="1249960"/>
                </a:cubicBezTo>
                <a:cubicBezTo>
                  <a:pt x="4047937" y="1297123"/>
                  <a:pt x="3888255" y="1244309"/>
                  <a:pt x="3806627" y="1249960"/>
                </a:cubicBezTo>
                <a:cubicBezTo>
                  <a:pt x="3724999" y="1255611"/>
                  <a:pt x="3343134" y="1171411"/>
                  <a:pt x="3023532" y="1249960"/>
                </a:cubicBezTo>
                <a:cubicBezTo>
                  <a:pt x="2855506" y="1278140"/>
                  <a:pt x="2648268" y="1225904"/>
                  <a:pt x="2551861" y="1249960"/>
                </a:cubicBezTo>
                <a:cubicBezTo>
                  <a:pt x="2455454" y="1274016"/>
                  <a:pt x="2295859" y="1241002"/>
                  <a:pt x="2134614" y="1249960"/>
                </a:cubicBezTo>
                <a:cubicBezTo>
                  <a:pt x="1973369" y="1258918"/>
                  <a:pt x="1789004" y="1238128"/>
                  <a:pt x="1662943" y="1249960"/>
                </a:cubicBezTo>
                <a:cubicBezTo>
                  <a:pt x="1536882" y="1261792"/>
                  <a:pt x="1307272" y="1210332"/>
                  <a:pt x="1209413" y="1249960"/>
                </a:cubicBezTo>
                <a:lnTo>
                  <a:pt x="1209413" y="1249960"/>
                </a:lnTo>
                <a:cubicBezTo>
                  <a:pt x="1034566" y="1271574"/>
                  <a:pt x="964297" y="1245582"/>
                  <a:pt x="806275" y="1249960"/>
                </a:cubicBezTo>
                <a:cubicBezTo>
                  <a:pt x="648253" y="1254338"/>
                  <a:pt x="540822" y="1232398"/>
                  <a:pt x="439420" y="1249960"/>
                </a:cubicBezTo>
                <a:cubicBezTo>
                  <a:pt x="338019" y="1267522"/>
                  <a:pt x="203398" y="1200321"/>
                  <a:pt x="0" y="1249960"/>
                </a:cubicBezTo>
                <a:cubicBezTo>
                  <a:pt x="-24613" y="1202285"/>
                  <a:pt x="6852" y="1087633"/>
                  <a:pt x="0" y="1041633"/>
                </a:cubicBezTo>
                <a:cubicBezTo>
                  <a:pt x="-128709" y="996064"/>
                  <a:pt x="-234262" y="936291"/>
                  <a:pt x="-410929" y="895212"/>
                </a:cubicBezTo>
                <a:cubicBezTo>
                  <a:pt x="-587596" y="854133"/>
                  <a:pt x="-690305" y="794077"/>
                  <a:pt x="-838631" y="742814"/>
                </a:cubicBezTo>
                <a:cubicBezTo>
                  <a:pt x="-713629" y="707674"/>
                  <a:pt x="-602513" y="741772"/>
                  <a:pt x="-419316" y="735979"/>
                </a:cubicBezTo>
                <a:cubicBezTo>
                  <a:pt x="-236119" y="730185"/>
                  <a:pt x="-187009" y="755906"/>
                  <a:pt x="0" y="729143"/>
                </a:cubicBezTo>
                <a:cubicBezTo>
                  <a:pt x="-10239" y="561267"/>
                  <a:pt x="28053" y="493625"/>
                  <a:pt x="0" y="386446"/>
                </a:cubicBezTo>
                <a:cubicBezTo>
                  <a:pt x="-28053" y="279267"/>
                  <a:pt x="13730" y="15084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17968902">
                  <a:prstGeom prst="wedgeRectCallout">
                    <a:avLst>
                      <a:gd name="adj1" fmla="val -61557"/>
                      <a:gd name="adj2" fmla="val 942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encoding distribution of VAE lacks capacity!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in the simple toy example, VAE fails to restore the original dist.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this is largely the encoder’s fault!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BBF16DFC-4E5F-CFF3-2725-C626C8931E01}"/>
              </a:ext>
            </a:extLst>
          </p:cNvPr>
          <p:cNvSpPr/>
          <p:nvPr/>
        </p:nvSpPr>
        <p:spPr>
          <a:xfrm>
            <a:off x="4162927" y="4392969"/>
            <a:ext cx="7844590" cy="2099906"/>
          </a:xfrm>
          <a:custGeom>
            <a:avLst/>
            <a:gdLst>
              <a:gd name="connsiteX0" fmla="*/ 0 w 7844590"/>
              <a:gd name="connsiteY0" fmla="*/ 0 h 2099906"/>
              <a:gd name="connsiteX1" fmla="*/ 448885 w 7844590"/>
              <a:gd name="connsiteY1" fmla="*/ 0 h 2099906"/>
              <a:gd name="connsiteX2" fmla="*/ 884696 w 7844590"/>
              <a:gd name="connsiteY2" fmla="*/ 0 h 2099906"/>
              <a:gd name="connsiteX3" fmla="*/ 1307432 w 7844590"/>
              <a:gd name="connsiteY3" fmla="*/ 0 h 2099906"/>
              <a:gd name="connsiteX4" fmla="*/ 1307432 w 7844590"/>
              <a:gd name="connsiteY4" fmla="*/ 0 h 2099906"/>
              <a:gd name="connsiteX5" fmla="*/ 1738884 w 7844590"/>
              <a:gd name="connsiteY5" fmla="*/ 0 h 2099906"/>
              <a:gd name="connsiteX6" fmla="*/ 2229171 w 7844590"/>
              <a:gd name="connsiteY6" fmla="*/ 0 h 2099906"/>
              <a:gd name="connsiteX7" fmla="*/ 2680235 w 7844590"/>
              <a:gd name="connsiteY7" fmla="*/ 0 h 2099906"/>
              <a:gd name="connsiteX8" fmla="*/ 3268579 w 7844590"/>
              <a:gd name="connsiteY8" fmla="*/ 0 h 2099906"/>
              <a:gd name="connsiteX9" fmla="*/ 3886340 w 7844590"/>
              <a:gd name="connsiteY9" fmla="*/ 0 h 2099906"/>
              <a:gd name="connsiteX10" fmla="*/ 4366822 w 7844590"/>
              <a:gd name="connsiteY10" fmla="*/ 0 h 2099906"/>
              <a:gd name="connsiteX11" fmla="*/ 5030343 w 7844590"/>
              <a:gd name="connsiteY11" fmla="*/ 0 h 2099906"/>
              <a:gd name="connsiteX12" fmla="*/ 5602345 w 7844590"/>
              <a:gd name="connsiteY12" fmla="*/ 0 h 2099906"/>
              <a:gd name="connsiteX13" fmla="*/ 6037066 w 7844590"/>
              <a:gd name="connsiteY13" fmla="*/ 0 h 2099906"/>
              <a:gd name="connsiteX14" fmla="*/ 6700587 w 7844590"/>
              <a:gd name="connsiteY14" fmla="*/ 0 h 2099906"/>
              <a:gd name="connsiteX15" fmla="*/ 7318349 w 7844590"/>
              <a:gd name="connsiteY15" fmla="*/ 0 h 2099906"/>
              <a:gd name="connsiteX16" fmla="*/ 7844590 w 7844590"/>
              <a:gd name="connsiteY16" fmla="*/ 0 h 2099906"/>
              <a:gd name="connsiteX17" fmla="*/ 7844590 w 7844590"/>
              <a:gd name="connsiteY17" fmla="*/ 349984 h 2099906"/>
              <a:gd name="connsiteX18" fmla="*/ 7844590 w 7844590"/>
              <a:gd name="connsiteY18" fmla="*/ 349984 h 2099906"/>
              <a:gd name="connsiteX19" fmla="*/ 7844590 w 7844590"/>
              <a:gd name="connsiteY19" fmla="*/ 874961 h 2099906"/>
              <a:gd name="connsiteX20" fmla="*/ 7844590 w 7844590"/>
              <a:gd name="connsiteY20" fmla="*/ 1271027 h 2099906"/>
              <a:gd name="connsiteX21" fmla="*/ 7844590 w 7844590"/>
              <a:gd name="connsiteY21" fmla="*/ 1703840 h 2099906"/>
              <a:gd name="connsiteX22" fmla="*/ 7844590 w 7844590"/>
              <a:gd name="connsiteY22" fmla="*/ 2099906 h 2099906"/>
              <a:gd name="connsiteX23" fmla="*/ 7272589 w 7844590"/>
              <a:gd name="connsiteY23" fmla="*/ 2099906 h 2099906"/>
              <a:gd name="connsiteX24" fmla="*/ 6792107 w 7844590"/>
              <a:gd name="connsiteY24" fmla="*/ 2099906 h 2099906"/>
              <a:gd name="connsiteX25" fmla="*/ 6311626 w 7844590"/>
              <a:gd name="connsiteY25" fmla="*/ 2099906 h 2099906"/>
              <a:gd name="connsiteX26" fmla="*/ 5648105 w 7844590"/>
              <a:gd name="connsiteY26" fmla="*/ 2099906 h 2099906"/>
              <a:gd name="connsiteX27" fmla="*/ 5076103 w 7844590"/>
              <a:gd name="connsiteY27" fmla="*/ 2099906 h 2099906"/>
              <a:gd name="connsiteX28" fmla="*/ 4412582 w 7844590"/>
              <a:gd name="connsiteY28" fmla="*/ 2099906 h 2099906"/>
              <a:gd name="connsiteX29" fmla="*/ 3794820 w 7844590"/>
              <a:gd name="connsiteY29" fmla="*/ 2099906 h 2099906"/>
              <a:gd name="connsiteX30" fmla="*/ 3268579 w 7844590"/>
              <a:gd name="connsiteY30" fmla="*/ 2099906 h 2099906"/>
              <a:gd name="connsiteX31" fmla="*/ 2778292 w 7844590"/>
              <a:gd name="connsiteY31" fmla="*/ 2099906 h 2099906"/>
              <a:gd name="connsiteX32" fmla="*/ 2288006 w 7844590"/>
              <a:gd name="connsiteY32" fmla="*/ 2099906 h 2099906"/>
              <a:gd name="connsiteX33" fmla="*/ 1836942 w 7844590"/>
              <a:gd name="connsiteY33" fmla="*/ 2099906 h 2099906"/>
              <a:gd name="connsiteX34" fmla="*/ 1307432 w 7844590"/>
              <a:gd name="connsiteY34" fmla="*/ 2099906 h 2099906"/>
              <a:gd name="connsiteX35" fmla="*/ 1307432 w 7844590"/>
              <a:gd name="connsiteY35" fmla="*/ 2099906 h 2099906"/>
              <a:gd name="connsiteX36" fmla="*/ 858547 w 7844590"/>
              <a:gd name="connsiteY36" fmla="*/ 2099906 h 2099906"/>
              <a:gd name="connsiteX37" fmla="*/ 435811 w 7844590"/>
              <a:gd name="connsiteY37" fmla="*/ 2099906 h 2099906"/>
              <a:gd name="connsiteX38" fmla="*/ 0 w 7844590"/>
              <a:gd name="connsiteY38" fmla="*/ 2099906 h 2099906"/>
              <a:gd name="connsiteX39" fmla="*/ 0 w 7844590"/>
              <a:gd name="connsiteY39" fmla="*/ 1703840 h 2099906"/>
              <a:gd name="connsiteX40" fmla="*/ 0 w 7844590"/>
              <a:gd name="connsiteY40" fmla="*/ 1283276 h 2099906"/>
              <a:gd name="connsiteX41" fmla="*/ 0 w 7844590"/>
              <a:gd name="connsiteY41" fmla="*/ 874961 h 2099906"/>
              <a:gd name="connsiteX42" fmla="*/ -310938 w 7844590"/>
              <a:gd name="connsiteY42" fmla="*/ 773824 h 2099906"/>
              <a:gd name="connsiteX43" fmla="*/ -609682 w 7844590"/>
              <a:gd name="connsiteY43" fmla="*/ 676653 h 2099906"/>
              <a:gd name="connsiteX44" fmla="*/ -292647 w 7844590"/>
              <a:gd name="connsiteY44" fmla="*/ 506785 h 2099906"/>
              <a:gd name="connsiteX45" fmla="*/ 0 w 7844590"/>
              <a:gd name="connsiteY45" fmla="*/ 349984 h 2099906"/>
              <a:gd name="connsiteX46" fmla="*/ 0 w 7844590"/>
              <a:gd name="connsiteY46" fmla="*/ 0 h 209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7844590" h="2099906" fill="none" extrusionOk="0">
                <a:moveTo>
                  <a:pt x="0" y="0"/>
                </a:moveTo>
                <a:cubicBezTo>
                  <a:pt x="100663" y="-46394"/>
                  <a:pt x="252323" y="1211"/>
                  <a:pt x="448885" y="0"/>
                </a:cubicBezTo>
                <a:cubicBezTo>
                  <a:pt x="645447" y="-1211"/>
                  <a:pt x="712505" y="4134"/>
                  <a:pt x="884696" y="0"/>
                </a:cubicBezTo>
                <a:cubicBezTo>
                  <a:pt x="1056887" y="-4134"/>
                  <a:pt x="1149659" y="4408"/>
                  <a:pt x="1307432" y="0"/>
                </a:cubicBezTo>
                <a:lnTo>
                  <a:pt x="1307432" y="0"/>
                </a:lnTo>
                <a:cubicBezTo>
                  <a:pt x="1396148" y="-7944"/>
                  <a:pt x="1587534" y="17293"/>
                  <a:pt x="1738884" y="0"/>
                </a:cubicBezTo>
                <a:cubicBezTo>
                  <a:pt x="1890234" y="-17293"/>
                  <a:pt x="2049127" y="37137"/>
                  <a:pt x="2229171" y="0"/>
                </a:cubicBezTo>
                <a:cubicBezTo>
                  <a:pt x="2409215" y="-37137"/>
                  <a:pt x="2493700" y="2379"/>
                  <a:pt x="2680235" y="0"/>
                </a:cubicBezTo>
                <a:cubicBezTo>
                  <a:pt x="2866770" y="-2379"/>
                  <a:pt x="3101575" y="70261"/>
                  <a:pt x="3268579" y="0"/>
                </a:cubicBezTo>
                <a:cubicBezTo>
                  <a:pt x="3432839" y="-26384"/>
                  <a:pt x="3745494" y="9784"/>
                  <a:pt x="3886340" y="0"/>
                </a:cubicBezTo>
                <a:cubicBezTo>
                  <a:pt x="4027186" y="-9784"/>
                  <a:pt x="4234690" y="41855"/>
                  <a:pt x="4366822" y="0"/>
                </a:cubicBezTo>
                <a:cubicBezTo>
                  <a:pt x="4498954" y="-41855"/>
                  <a:pt x="4871019" y="10955"/>
                  <a:pt x="5030343" y="0"/>
                </a:cubicBezTo>
                <a:cubicBezTo>
                  <a:pt x="5189667" y="-10955"/>
                  <a:pt x="5364508" y="46236"/>
                  <a:pt x="5602345" y="0"/>
                </a:cubicBezTo>
                <a:cubicBezTo>
                  <a:pt x="5840182" y="-46236"/>
                  <a:pt x="5863576" y="9097"/>
                  <a:pt x="6037066" y="0"/>
                </a:cubicBezTo>
                <a:cubicBezTo>
                  <a:pt x="6210556" y="-9097"/>
                  <a:pt x="6401511" y="44872"/>
                  <a:pt x="6700587" y="0"/>
                </a:cubicBezTo>
                <a:cubicBezTo>
                  <a:pt x="6999663" y="-44872"/>
                  <a:pt x="7143069" y="24962"/>
                  <a:pt x="7318349" y="0"/>
                </a:cubicBezTo>
                <a:cubicBezTo>
                  <a:pt x="7493629" y="-24962"/>
                  <a:pt x="7663213" y="14489"/>
                  <a:pt x="7844590" y="0"/>
                </a:cubicBezTo>
                <a:cubicBezTo>
                  <a:pt x="7882587" y="162469"/>
                  <a:pt x="7833011" y="250936"/>
                  <a:pt x="7844590" y="349984"/>
                </a:cubicBezTo>
                <a:lnTo>
                  <a:pt x="7844590" y="349984"/>
                </a:lnTo>
                <a:cubicBezTo>
                  <a:pt x="7898641" y="597401"/>
                  <a:pt x="7783560" y="664837"/>
                  <a:pt x="7844590" y="874961"/>
                </a:cubicBezTo>
                <a:cubicBezTo>
                  <a:pt x="7866949" y="999328"/>
                  <a:pt x="7805961" y="1149491"/>
                  <a:pt x="7844590" y="1271027"/>
                </a:cubicBezTo>
                <a:cubicBezTo>
                  <a:pt x="7883219" y="1392563"/>
                  <a:pt x="7831161" y="1488573"/>
                  <a:pt x="7844590" y="1703840"/>
                </a:cubicBezTo>
                <a:cubicBezTo>
                  <a:pt x="7858019" y="1919107"/>
                  <a:pt x="7799639" y="1947049"/>
                  <a:pt x="7844590" y="2099906"/>
                </a:cubicBezTo>
                <a:cubicBezTo>
                  <a:pt x="7613589" y="2146782"/>
                  <a:pt x="7504428" y="2059219"/>
                  <a:pt x="7272589" y="2099906"/>
                </a:cubicBezTo>
                <a:cubicBezTo>
                  <a:pt x="7040750" y="2140593"/>
                  <a:pt x="7017160" y="2085864"/>
                  <a:pt x="6792107" y="2099906"/>
                </a:cubicBezTo>
                <a:cubicBezTo>
                  <a:pt x="6567054" y="2113948"/>
                  <a:pt x="6452353" y="2077029"/>
                  <a:pt x="6311626" y="2099906"/>
                </a:cubicBezTo>
                <a:cubicBezTo>
                  <a:pt x="6170899" y="2122783"/>
                  <a:pt x="5958085" y="2035028"/>
                  <a:pt x="5648105" y="2099906"/>
                </a:cubicBezTo>
                <a:cubicBezTo>
                  <a:pt x="5338125" y="2164784"/>
                  <a:pt x="5248009" y="2062859"/>
                  <a:pt x="5076103" y="2099906"/>
                </a:cubicBezTo>
                <a:cubicBezTo>
                  <a:pt x="4904197" y="2136953"/>
                  <a:pt x="4681274" y="2083097"/>
                  <a:pt x="4412582" y="2099906"/>
                </a:cubicBezTo>
                <a:cubicBezTo>
                  <a:pt x="4143890" y="2116715"/>
                  <a:pt x="4037383" y="2073649"/>
                  <a:pt x="3794820" y="2099906"/>
                </a:cubicBezTo>
                <a:cubicBezTo>
                  <a:pt x="3552257" y="2126163"/>
                  <a:pt x="3497162" y="2081011"/>
                  <a:pt x="3268579" y="2099906"/>
                </a:cubicBezTo>
                <a:cubicBezTo>
                  <a:pt x="3163754" y="2127433"/>
                  <a:pt x="2914610" y="2066792"/>
                  <a:pt x="2778292" y="2099906"/>
                </a:cubicBezTo>
                <a:cubicBezTo>
                  <a:pt x="2641974" y="2133020"/>
                  <a:pt x="2387149" y="2088631"/>
                  <a:pt x="2288006" y="2099906"/>
                </a:cubicBezTo>
                <a:cubicBezTo>
                  <a:pt x="2188863" y="2111181"/>
                  <a:pt x="1960460" y="2091627"/>
                  <a:pt x="1836942" y="2099906"/>
                </a:cubicBezTo>
                <a:cubicBezTo>
                  <a:pt x="1713424" y="2108185"/>
                  <a:pt x="1479028" y="2055010"/>
                  <a:pt x="1307432" y="2099906"/>
                </a:cubicBezTo>
                <a:lnTo>
                  <a:pt x="1307432" y="2099906"/>
                </a:lnTo>
                <a:cubicBezTo>
                  <a:pt x="1163800" y="2131113"/>
                  <a:pt x="982233" y="2058392"/>
                  <a:pt x="858547" y="2099906"/>
                </a:cubicBezTo>
                <a:cubicBezTo>
                  <a:pt x="734861" y="2141420"/>
                  <a:pt x="528295" y="2067345"/>
                  <a:pt x="435811" y="2099906"/>
                </a:cubicBezTo>
                <a:cubicBezTo>
                  <a:pt x="343327" y="2132467"/>
                  <a:pt x="208101" y="2050566"/>
                  <a:pt x="0" y="2099906"/>
                </a:cubicBezTo>
                <a:cubicBezTo>
                  <a:pt x="-7222" y="2016493"/>
                  <a:pt x="22250" y="1859962"/>
                  <a:pt x="0" y="1703840"/>
                </a:cubicBezTo>
                <a:cubicBezTo>
                  <a:pt x="-22250" y="1547718"/>
                  <a:pt x="49043" y="1432646"/>
                  <a:pt x="0" y="1283276"/>
                </a:cubicBezTo>
                <a:cubicBezTo>
                  <a:pt x="-49043" y="1133906"/>
                  <a:pt x="19214" y="1067128"/>
                  <a:pt x="0" y="874961"/>
                </a:cubicBezTo>
                <a:cubicBezTo>
                  <a:pt x="-136792" y="842974"/>
                  <a:pt x="-158002" y="798245"/>
                  <a:pt x="-310938" y="773824"/>
                </a:cubicBezTo>
                <a:cubicBezTo>
                  <a:pt x="-463874" y="749403"/>
                  <a:pt x="-505843" y="681088"/>
                  <a:pt x="-609682" y="676653"/>
                </a:cubicBezTo>
                <a:cubicBezTo>
                  <a:pt x="-521154" y="625189"/>
                  <a:pt x="-409108" y="611539"/>
                  <a:pt x="-292647" y="506785"/>
                </a:cubicBezTo>
                <a:cubicBezTo>
                  <a:pt x="-176186" y="402031"/>
                  <a:pt x="-53492" y="421964"/>
                  <a:pt x="0" y="349984"/>
                </a:cubicBezTo>
                <a:cubicBezTo>
                  <a:pt x="-17602" y="225031"/>
                  <a:pt x="10741" y="143646"/>
                  <a:pt x="0" y="0"/>
                </a:cubicBezTo>
                <a:close/>
              </a:path>
              <a:path w="7844590" h="2099906" stroke="0" extrusionOk="0">
                <a:moveTo>
                  <a:pt x="0" y="0"/>
                </a:moveTo>
                <a:cubicBezTo>
                  <a:pt x="195995" y="-43744"/>
                  <a:pt x="316861" y="26606"/>
                  <a:pt x="396588" y="0"/>
                </a:cubicBezTo>
                <a:cubicBezTo>
                  <a:pt x="476315" y="-26606"/>
                  <a:pt x="740261" y="33723"/>
                  <a:pt x="832398" y="0"/>
                </a:cubicBezTo>
                <a:cubicBezTo>
                  <a:pt x="924535" y="-33723"/>
                  <a:pt x="1115031" y="53817"/>
                  <a:pt x="1307432" y="0"/>
                </a:cubicBezTo>
                <a:lnTo>
                  <a:pt x="1307432" y="0"/>
                </a:lnTo>
                <a:cubicBezTo>
                  <a:pt x="1418663" y="-50484"/>
                  <a:pt x="1692787" y="39153"/>
                  <a:pt x="1797719" y="0"/>
                </a:cubicBezTo>
                <a:cubicBezTo>
                  <a:pt x="1902651" y="-39153"/>
                  <a:pt x="2129401" y="22152"/>
                  <a:pt x="2248783" y="0"/>
                </a:cubicBezTo>
                <a:cubicBezTo>
                  <a:pt x="2368165" y="-22152"/>
                  <a:pt x="2505813" y="51123"/>
                  <a:pt x="2680235" y="0"/>
                </a:cubicBezTo>
                <a:cubicBezTo>
                  <a:pt x="2854657" y="-51123"/>
                  <a:pt x="3070063" y="13949"/>
                  <a:pt x="3268579" y="0"/>
                </a:cubicBezTo>
                <a:cubicBezTo>
                  <a:pt x="3452062" y="-18574"/>
                  <a:pt x="3539979" y="33746"/>
                  <a:pt x="3703300" y="0"/>
                </a:cubicBezTo>
                <a:cubicBezTo>
                  <a:pt x="3866621" y="-33746"/>
                  <a:pt x="4099622" y="22920"/>
                  <a:pt x="4366822" y="0"/>
                </a:cubicBezTo>
                <a:cubicBezTo>
                  <a:pt x="4634022" y="-22920"/>
                  <a:pt x="4700305" y="4444"/>
                  <a:pt x="4984583" y="0"/>
                </a:cubicBezTo>
                <a:cubicBezTo>
                  <a:pt x="5268861" y="-4444"/>
                  <a:pt x="5248559" y="36381"/>
                  <a:pt x="5510824" y="0"/>
                </a:cubicBezTo>
                <a:cubicBezTo>
                  <a:pt x="5773089" y="-36381"/>
                  <a:pt x="5961434" y="18962"/>
                  <a:pt x="6174346" y="0"/>
                </a:cubicBezTo>
                <a:cubicBezTo>
                  <a:pt x="6387258" y="-18962"/>
                  <a:pt x="6557023" y="22392"/>
                  <a:pt x="6837868" y="0"/>
                </a:cubicBezTo>
                <a:cubicBezTo>
                  <a:pt x="7118713" y="-22392"/>
                  <a:pt x="7182528" y="40887"/>
                  <a:pt x="7318349" y="0"/>
                </a:cubicBezTo>
                <a:cubicBezTo>
                  <a:pt x="7454170" y="-40887"/>
                  <a:pt x="7697057" y="37654"/>
                  <a:pt x="7844590" y="0"/>
                </a:cubicBezTo>
                <a:cubicBezTo>
                  <a:pt x="7881823" y="95437"/>
                  <a:pt x="7826891" y="206438"/>
                  <a:pt x="7844590" y="349984"/>
                </a:cubicBezTo>
                <a:lnTo>
                  <a:pt x="7844590" y="349984"/>
                </a:lnTo>
                <a:cubicBezTo>
                  <a:pt x="7898679" y="546129"/>
                  <a:pt x="7800506" y="680133"/>
                  <a:pt x="7844590" y="874961"/>
                </a:cubicBezTo>
                <a:cubicBezTo>
                  <a:pt x="7880013" y="1058670"/>
                  <a:pt x="7797308" y="1182298"/>
                  <a:pt x="7844590" y="1295525"/>
                </a:cubicBezTo>
                <a:cubicBezTo>
                  <a:pt x="7891872" y="1408752"/>
                  <a:pt x="7813232" y="1516710"/>
                  <a:pt x="7844590" y="1716090"/>
                </a:cubicBezTo>
                <a:cubicBezTo>
                  <a:pt x="7875948" y="1915471"/>
                  <a:pt x="7810608" y="1937227"/>
                  <a:pt x="7844590" y="2099906"/>
                </a:cubicBezTo>
                <a:cubicBezTo>
                  <a:pt x="7539322" y="2100400"/>
                  <a:pt x="7355882" y="2033606"/>
                  <a:pt x="7226829" y="2099906"/>
                </a:cubicBezTo>
                <a:cubicBezTo>
                  <a:pt x="7097776" y="2166206"/>
                  <a:pt x="6776095" y="2026302"/>
                  <a:pt x="6609067" y="2099906"/>
                </a:cubicBezTo>
                <a:cubicBezTo>
                  <a:pt x="6442039" y="2173510"/>
                  <a:pt x="6198308" y="2078914"/>
                  <a:pt x="6082826" y="2099906"/>
                </a:cubicBezTo>
                <a:cubicBezTo>
                  <a:pt x="5967344" y="2120898"/>
                  <a:pt x="5634001" y="2072994"/>
                  <a:pt x="5510824" y="2099906"/>
                </a:cubicBezTo>
                <a:cubicBezTo>
                  <a:pt x="5387647" y="2126818"/>
                  <a:pt x="5267164" y="2084800"/>
                  <a:pt x="5076103" y="2099906"/>
                </a:cubicBezTo>
                <a:cubicBezTo>
                  <a:pt x="4885042" y="2115012"/>
                  <a:pt x="4770767" y="2065501"/>
                  <a:pt x="4641382" y="2099906"/>
                </a:cubicBezTo>
                <a:cubicBezTo>
                  <a:pt x="4511997" y="2134311"/>
                  <a:pt x="4329715" y="2037865"/>
                  <a:pt x="4069381" y="2099906"/>
                </a:cubicBezTo>
                <a:cubicBezTo>
                  <a:pt x="3809047" y="2161947"/>
                  <a:pt x="3478306" y="2046546"/>
                  <a:pt x="3268579" y="2099906"/>
                </a:cubicBezTo>
                <a:cubicBezTo>
                  <a:pt x="3034082" y="2126104"/>
                  <a:pt x="2928226" y="2049550"/>
                  <a:pt x="2778292" y="2099906"/>
                </a:cubicBezTo>
                <a:cubicBezTo>
                  <a:pt x="2628358" y="2150262"/>
                  <a:pt x="2462582" y="2042035"/>
                  <a:pt x="2268394" y="2099906"/>
                </a:cubicBezTo>
                <a:cubicBezTo>
                  <a:pt x="2074206" y="2157777"/>
                  <a:pt x="1957630" y="2057449"/>
                  <a:pt x="1817330" y="2099906"/>
                </a:cubicBezTo>
                <a:cubicBezTo>
                  <a:pt x="1677030" y="2142363"/>
                  <a:pt x="1487342" y="2096599"/>
                  <a:pt x="1307432" y="2099906"/>
                </a:cubicBezTo>
                <a:lnTo>
                  <a:pt x="1307432" y="2099906"/>
                </a:lnTo>
                <a:cubicBezTo>
                  <a:pt x="1207579" y="2134724"/>
                  <a:pt x="1018215" y="2064144"/>
                  <a:pt x="897770" y="2099906"/>
                </a:cubicBezTo>
                <a:cubicBezTo>
                  <a:pt x="777325" y="2135668"/>
                  <a:pt x="587998" y="2075704"/>
                  <a:pt x="488108" y="2099906"/>
                </a:cubicBezTo>
                <a:cubicBezTo>
                  <a:pt x="388218" y="2124108"/>
                  <a:pt x="125417" y="2085997"/>
                  <a:pt x="0" y="2099906"/>
                </a:cubicBezTo>
                <a:cubicBezTo>
                  <a:pt x="-44116" y="1912151"/>
                  <a:pt x="28021" y="1889249"/>
                  <a:pt x="0" y="1703840"/>
                </a:cubicBezTo>
                <a:cubicBezTo>
                  <a:pt x="-28021" y="1518431"/>
                  <a:pt x="26796" y="1470068"/>
                  <a:pt x="0" y="1295525"/>
                </a:cubicBezTo>
                <a:cubicBezTo>
                  <a:pt x="-26796" y="1120982"/>
                  <a:pt x="44930" y="1051648"/>
                  <a:pt x="0" y="874961"/>
                </a:cubicBezTo>
                <a:cubicBezTo>
                  <a:pt x="-162289" y="837260"/>
                  <a:pt x="-172612" y="789742"/>
                  <a:pt x="-317035" y="771841"/>
                </a:cubicBezTo>
                <a:cubicBezTo>
                  <a:pt x="-461458" y="753940"/>
                  <a:pt x="-457408" y="690135"/>
                  <a:pt x="-609682" y="676653"/>
                </a:cubicBezTo>
                <a:cubicBezTo>
                  <a:pt x="-532174" y="624222"/>
                  <a:pt x="-375187" y="573908"/>
                  <a:pt x="-317035" y="519852"/>
                </a:cubicBezTo>
                <a:cubicBezTo>
                  <a:pt x="-258883" y="465796"/>
                  <a:pt x="-129553" y="428814"/>
                  <a:pt x="0" y="349984"/>
                </a:cubicBezTo>
                <a:cubicBezTo>
                  <a:pt x="-15840" y="228702"/>
                  <a:pt x="31964" y="155188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17968902">
                  <a:prstGeom prst="wedgeRectCallout">
                    <a:avLst>
                      <a:gd name="adj1" fmla="val -57772"/>
                      <a:gd name="adj2" fmla="val -1777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VAE can restore the original distribution with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a strong (i.e. full covariance) encoder and a very weak (i.e. linear) decoder!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also show two theorem: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Increasing the decoder capacity does not improve performance at all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Limiting the encoder to conventional setting (i.e. diagonal covariance) diminishes its advantages and makes it identical to an autoencoder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21D4B-6165-16D9-1CA5-914D29DB32EC}"/>
              </a:ext>
            </a:extLst>
          </p:cNvPr>
          <p:cNvSpPr txBox="1"/>
          <p:nvPr/>
        </p:nvSpPr>
        <p:spPr>
          <a:xfrm>
            <a:off x="480969" y="4422637"/>
            <a:ext cx="3324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Wipf, David. "Marginalization is not marginal: no bad VAE local minima when learning optimal sparse representations." International Conference on Machine Learning. PMLR, 2023.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E61E1-C195-2CEE-F856-96B4E55C3E4C}"/>
              </a:ext>
            </a:extLst>
          </p:cNvPr>
          <p:cNvSpPr txBox="1"/>
          <p:nvPr/>
        </p:nvSpPr>
        <p:spPr>
          <a:xfrm>
            <a:off x="184483" y="2699718"/>
            <a:ext cx="34238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Shekhovtsov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Alexander,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Dmitrij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Schlesinger, and Boris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Flach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"VAE approximation error: ELBO and exponential families."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arXiv:2102.09310 (2021).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2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Claim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It is okay for the decoder to have a small capacity</a:t>
            </a:r>
          </a:p>
          <a:p>
            <a:r>
              <a:rPr lang="en-US" altLang="ko-KR" dirty="0"/>
              <a:t>Rather, it is very surplus now</a:t>
            </a:r>
          </a:p>
          <a:p>
            <a:endParaRPr lang="en-US" altLang="ko-KR" dirty="0"/>
          </a:p>
          <a:p>
            <a:r>
              <a:rPr lang="en-US" altLang="ko-KR" dirty="0"/>
              <a:t>But the encoder is very weak in conventional setting</a:t>
            </a:r>
          </a:p>
          <a:p>
            <a:r>
              <a:rPr lang="en-US" altLang="ko-KR" dirty="0"/>
              <a:t>We are only using diagonal covariance!!</a:t>
            </a:r>
          </a:p>
          <a:p>
            <a:endParaRPr lang="en-US" altLang="ko-KR" dirty="0"/>
          </a:p>
          <a:p>
            <a:r>
              <a:rPr lang="en-US" altLang="ko-KR" dirty="0"/>
              <a:t>Why cannot a more complex decoder solve this?</a:t>
            </a:r>
          </a:p>
          <a:p>
            <a:r>
              <a:rPr lang="en-US" altLang="ko-KR" dirty="0"/>
              <a:t>One can change an independent RV to a dependent RV by passing a function</a:t>
            </a:r>
          </a:p>
          <a:p>
            <a:r>
              <a:rPr lang="en-US" altLang="ko-KR" dirty="0"/>
              <a:t>Does having off-diagonal covariance mean more?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44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Claim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 guessed, it is important to create a bias</a:t>
            </a:r>
          </a:p>
          <a:p>
            <a:r>
              <a:rPr lang="en-US" altLang="ko-KR" dirty="0"/>
              <a:t>that allows the decoder to interpret well the area</a:t>
            </a:r>
          </a:p>
          <a:p>
            <a:r>
              <a:rPr lang="en-US" altLang="ko-KR" dirty="0"/>
              <a:t>that were not revealed in the distribution inferenced by the encoder</a:t>
            </a:r>
          </a:p>
          <a:p>
            <a:r>
              <a:rPr lang="en-US" altLang="ko-KR" dirty="0"/>
              <a:t>(but could occur in sampling!)</a:t>
            </a:r>
          </a:p>
          <a:p>
            <a:endParaRPr lang="en-US" altLang="ko-KR" dirty="0"/>
          </a:p>
          <a:p>
            <a:r>
              <a:rPr lang="en-US" altLang="ko-KR" dirty="0"/>
              <a:t>However, if the encoder is problematic,</a:t>
            </a:r>
          </a:p>
          <a:p>
            <a:r>
              <a:rPr lang="en-US" altLang="ko-KR" dirty="0"/>
              <a:t>the distribution is wrong in the first place</a:t>
            </a:r>
          </a:p>
        </p:txBody>
      </p:sp>
    </p:spTree>
    <p:extLst>
      <p:ext uri="{BB962C8B-B14F-4D97-AF65-F5344CB8AC3E}">
        <p14:creationId xmlns:p14="http://schemas.microsoft.com/office/powerpoint/2010/main" val="192271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Claim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Clue:</a:t>
            </a:r>
          </a:p>
          <a:p>
            <a:r>
              <a:rPr lang="en-US" altLang="ko-KR" dirty="0"/>
              <a:t>LDM/Stable Diffusion generate well in the latent space of AE/VAE</a:t>
            </a:r>
          </a:p>
          <a:p>
            <a:r>
              <a:rPr lang="en-US" altLang="ko-KR" dirty="0"/>
              <a:t>Latent Diffusion Model employed the encoder and decoder of regularized AE as is</a:t>
            </a:r>
          </a:p>
          <a:p>
            <a:r>
              <a:rPr lang="en-US" altLang="ko-KR" dirty="0"/>
              <a:t>and changed only the latent distribution by diffusion to achieve SOTA</a:t>
            </a:r>
          </a:p>
          <a:p>
            <a:r>
              <a:rPr lang="en-US" altLang="ko-KR" dirty="0"/>
              <a:t>It was not even end-to-end, it was pretrained</a:t>
            </a:r>
          </a:p>
          <a:p>
            <a:r>
              <a:rPr lang="en-US" altLang="ko-KR" dirty="0"/>
              <a:t>They just changed the distribution; the decoder is still the same!!!</a:t>
            </a:r>
          </a:p>
        </p:txBody>
      </p:sp>
    </p:spTree>
    <p:extLst>
      <p:ext uri="{BB962C8B-B14F-4D97-AF65-F5344CB8AC3E}">
        <p14:creationId xmlns:p14="http://schemas.microsoft.com/office/powerpoint/2010/main" val="19714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Claim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sufficiently complex latent distribution</a:t>
            </a:r>
          </a:p>
          <a:p>
            <a:endParaRPr lang="en-US" altLang="ko-KR" dirty="0"/>
          </a:p>
          <a:p>
            <a:r>
              <a:rPr lang="en-US" altLang="ko-KR" dirty="0"/>
              <a:t>Possible Solution:</a:t>
            </a:r>
          </a:p>
          <a:p>
            <a:pPr marL="0" indent="0">
              <a:buNone/>
            </a:pPr>
            <a:r>
              <a:rPr lang="en-US" altLang="ko-KR" dirty="0"/>
              <a:t>1. Strengthens the encoder</a:t>
            </a:r>
          </a:p>
          <a:p>
            <a:pPr lvl="1"/>
            <a:r>
              <a:rPr lang="en-US" altLang="ko-KR" dirty="0"/>
              <a:t>Is something more possible than using full covariance?</a:t>
            </a:r>
          </a:p>
          <a:p>
            <a:pPr marL="0" indent="0">
              <a:buNone/>
            </a:pPr>
            <a:r>
              <a:rPr lang="en-US" altLang="ko-KR" dirty="0"/>
              <a:t>2. Enhance sampling (like LDM)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r>
              <a:rPr lang="en-US" altLang="ko-KR" i="1" dirty="0"/>
              <a:t>Assuming the decoder is just fine!!!</a:t>
            </a:r>
          </a:p>
        </p:txBody>
      </p:sp>
    </p:spTree>
    <p:extLst>
      <p:ext uri="{BB962C8B-B14F-4D97-AF65-F5344CB8AC3E}">
        <p14:creationId xmlns:p14="http://schemas.microsoft.com/office/powerpoint/2010/main" val="49460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65957-2FBB-A625-700B-C006073C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reading currently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0E8E3-2339-B53D-D664-182B1206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 have read it before</a:t>
            </a:r>
          </a:p>
          <a:p>
            <a:r>
              <a:rPr lang="en-US" altLang="ko-KR" dirty="0"/>
              <a:t>but I simply took it to “The expressive power of the encoder is more important than the decoder”</a:t>
            </a:r>
          </a:p>
          <a:p>
            <a:endParaRPr lang="en-US" altLang="ko-KR" dirty="0"/>
          </a:p>
          <a:p>
            <a:r>
              <a:rPr lang="en-US" altLang="ko-KR" dirty="0"/>
              <a:t>It is a (relatively) recent paper, and it is similar to my perspective</a:t>
            </a:r>
          </a:p>
          <a:p>
            <a:r>
              <a:rPr lang="en-US" altLang="ko-KR" dirty="0"/>
              <a:t>So I am reading it closely to get some intuition for new idea</a:t>
            </a:r>
          </a:p>
          <a:p>
            <a:r>
              <a:rPr lang="en-US" altLang="ko-KR" dirty="0"/>
              <a:t>I am looking at everything from background to proof</a:t>
            </a:r>
          </a:p>
        </p:txBody>
      </p:sp>
    </p:spTree>
    <p:extLst>
      <p:ext uri="{BB962C8B-B14F-4D97-AF65-F5344CB8AC3E}">
        <p14:creationId xmlns:p14="http://schemas.microsoft.com/office/powerpoint/2010/main" val="11794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Fracturing mesh (in Capstone Design 2023)</a:t>
            </a:r>
          </a:p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7479B4-AD1E-6D36-92CE-2E010A655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156" y="2539549"/>
            <a:ext cx="7423688" cy="363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15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problem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commonly used method is heuristic clustering</a:t>
            </a:r>
          </a:p>
          <a:p>
            <a:r>
              <a:rPr lang="en-US" altLang="ko-KR" dirty="0"/>
              <a:t>So there are quality limitations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3F5331-A56B-FB78-ABF5-9F9F6A0A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607" y="2584364"/>
            <a:ext cx="5109193" cy="378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94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 the aid of deep clustering model,</a:t>
            </a:r>
          </a:p>
          <a:p>
            <a:r>
              <a:rPr lang="en-US" altLang="ko-KR" dirty="0"/>
              <a:t>more realistic mesh breaking is achieved</a:t>
            </a:r>
          </a:p>
          <a:p>
            <a:endParaRPr lang="en-US" altLang="ko-KR" dirty="0"/>
          </a:p>
          <a:p>
            <a:r>
              <a:rPr lang="en-US" altLang="ko-KR" dirty="0"/>
              <a:t>It is not outstanding</a:t>
            </a:r>
          </a:p>
          <a:p>
            <a:r>
              <a:rPr lang="en-US" altLang="ko-KR" dirty="0"/>
              <a:t>But the approach is odd (or unique, put it nicely) and easy to visualize</a:t>
            </a:r>
          </a:p>
          <a:p>
            <a:r>
              <a:rPr lang="en-US" altLang="ko-KR" dirty="0"/>
              <a:t>So I think it would be fine as a two-page poster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49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limitations (need to be addressed)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is just a simple clustering model</a:t>
            </a:r>
          </a:p>
          <a:p>
            <a:r>
              <a:rPr lang="en-US" altLang="ko-KR" dirty="0"/>
              <a:t>Possible solutions: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The shape of the break changes depending on the size and direction of the force</a:t>
            </a:r>
          </a:p>
          <a:p>
            <a:pPr marL="457200" lvl="1" indent="0">
              <a:buNone/>
            </a:pPr>
            <a:r>
              <a:rPr lang="en-US" altLang="ko-KR" i="1" dirty="0"/>
              <a:t>It would require a lot of domain knowledge, to create dataset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Or at least break differently each time by a generative model</a:t>
            </a:r>
          </a:p>
          <a:p>
            <a:pPr marL="457200" lvl="1" indent="0">
              <a:buNone/>
            </a:pPr>
            <a:r>
              <a:rPr lang="en-US" altLang="ko-KR" i="1" dirty="0"/>
              <a:t>The model capacity must be large, to be a generative model</a:t>
            </a:r>
          </a:p>
        </p:txBody>
      </p:sp>
    </p:spTree>
    <p:extLst>
      <p:ext uri="{BB962C8B-B14F-4D97-AF65-F5344CB8AC3E}">
        <p14:creationId xmlns:p14="http://schemas.microsoft.com/office/powerpoint/2010/main" val="164053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9836-D5C0-E514-3EB0-0B0EA85D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limitations (need to be addressed)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770C7-18B4-C366-1111-0B771BEA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Before clustering, I need to divide it into small pieces</a:t>
            </a:r>
          </a:p>
          <a:p>
            <a:r>
              <a:rPr lang="en-US" altLang="ko-KR" dirty="0"/>
              <a:t>During Capstone, the mesh was converted to a tetrahedral structure, but the quality was poor due to conversion error</a:t>
            </a:r>
          </a:p>
          <a:p>
            <a:r>
              <a:rPr lang="en-US" altLang="ko-KR" dirty="0"/>
              <a:t>Solution: Create a 3D Voronoi diagram</a:t>
            </a:r>
          </a:p>
          <a:p>
            <a:r>
              <a:rPr lang="en-US" altLang="ko-KR" dirty="0"/>
              <a:t>I cannot find any good code, so I have to study it myself and code…</a:t>
            </a:r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92026D-DF22-B253-0F0F-6835E0B80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94" y="4634477"/>
            <a:ext cx="3966411" cy="19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9436CD8-AFB7-4749-F615-D8209EBAF622}"/>
              </a:ext>
            </a:extLst>
          </p:cNvPr>
          <p:cNvSpPr/>
          <p:nvPr/>
        </p:nvSpPr>
        <p:spPr>
          <a:xfrm>
            <a:off x="6577129" y="4604278"/>
            <a:ext cx="545566" cy="5430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DA8DC-6F3A-69FF-89D1-009598E724A0}"/>
              </a:ext>
            </a:extLst>
          </p:cNvPr>
          <p:cNvSpPr txBox="1"/>
          <p:nvPr/>
        </p:nvSpPr>
        <p:spPr>
          <a:xfrm>
            <a:off x="6262941" y="4219847"/>
            <a:ext cx="293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surface quality is poor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7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69836-D5C0-E514-3EB0-0B0EA85D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limitations (need to be addressed)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770C7-18B4-C366-1111-0B771BEA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Even pieces that did not fit together formed the same cluster</a:t>
            </a:r>
          </a:p>
          <a:p>
            <a:r>
              <a:rPr lang="en-US" altLang="ko-KR" dirty="0"/>
              <a:t>During Capstone, I just did post-processing (it is very easy but slow)</a:t>
            </a:r>
          </a:p>
          <a:p>
            <a:r>
              <a:rPr lang="en-US" altLang="ko-KR" dirty="0"/>
              <a:t>Solution: a loss for distance on mesh or some kind of meeting metric?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29F0D7-0AE6-0B05-96E5-81950019F270}"/>
              </a:ext>
            </a:extLst>
          </p:cNvPr>
          <p:cNvSpPr/>
          <p:nvPr/>
        </p:nvSpPr>
        <p:spPr>
          <a:xfrm>
            <a:off x="4261607" y="4228052"/>
            <a:ext cx="578840" cy="578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1A19E7-45EC-F6C4-2D5E-93EA3B8EEE18}"/>
              </a:ext>
            </a:extLst>
          </p:cNvPr>
          <p:cNvSpPr/>
          <p:nvPr/>
        </p:nvSpPr>
        <p:spPr>
          <a:xfrm>
            <a:off x="4840447" y="4228052"/>
            <a:ext cx="578840" cy="578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321600-2722-740D-439E-7B9F56C71E49}"/>
              </a:ext>
            </a:extLst>
          </p:cNvPr>
          <p:cNvSpPr/>
          <p:nvPr/>
        </p:nvSpPr>
        <p:spPr>
          <a:xfrm>
            <a:off x="5419287" y="4228052"/>
            <a:ext cx="578840" cy="5788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93E792-9B88-59C0-5CB8-D71AE1ECE130}"/>
              </a:ext>
            </a:extLst>
          </p:cNvPr>
          <p:cNvSpPr/>
          <p:nvPr/>
        </p:nvSpPr>
        <p:spPr>
          <a:xfrm>
            <a:off x="5998127" y="4228052"/>
            <a:ext cx="578840" cy="578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90AFD7-0B0F-E9A3-DC12-592092684685}"/>
              </a:ext>
            </a:extLst>
          </p:cNvPr>
          <p:cNvCxnSpPr>
            <a:cxnSpLocks/>
          </p:cNvCxnSpPr>
          <p:nvPr/>
        </p:nvCxnSpPr>
        <p:spPr>
          <a:xfrm flipH="1" flipV="1">
            <a:off x="5209563" y="4806892"/>
            <a:ext cx="499144" cy="453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5051E1-349F-D348-73B8-083B7C219B3C}"/>
              </a:ext>
            </a:extLst>
          </p:cNvPr>
          <p:cNvCxnSpPr>
            <a:cxnSpLocks/>
          </p:cNvCxnSpPr>
          <p:nvPr/>
        </p:nvCxnSpPr>
        <p:spPr>
          <a:xfrm flipV="1">
            <a:off x="5872294" y="4882393"/>
            <a:ext cx="473278" cy="3775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3D81A0-180C-8AF1-8F76-080BF33180EE}"/>
              </a:ext>
            </a:extLst>
          </p:cNvPr>
          <p:cNvSpPr txBox="1"/>
          <p:nvPr/>
        </p:nvSpPr>
        <p:spPr>
          <a:xfrm>
            <a:off x="4467697" y="5292547"/>
            <a:ext cx="293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though they are separated (in space), they can be classified into the same cluster; this is very bad!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1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limitations (need to be addressed)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Huang, </a:t>
            </a:r>
            <a:r>
              <a:rPr lang="en-US" altLang="ko-KR" dirty="0" err="1"/>
              <a:t>Yuhang</a:t>
            </a:r>
            <a:r>
              <a:rPr lang="en-US" altLang="ko-KR" dirty="0"/>
              <a:t>, and Takashi Kanai. "</a:t>
            </a:r>
            <a:r>
              <a:rPr lang="en-US" altLang="ko-KR" dirty="0" err="1"/>
              <a:t>DeepFracture</a:t>
            </a:r>
            <a:r>
              <a:rPr lang="en-US" altLang="ko-KR" dirty="0"/>
              <a:t>: A Generative Approach for Predicting Brittle Fractures." </a:t>
            </a:r>
            <a:r>
              <a:rPr lang="en-US" altLang="ko-KR" dirty="0" err="1"/>
              <a:t>arXiv</a:t>
            </a:r>
            <a:r>
              <a:rPr lang="en-US" altLang="ko-KR" dirty="0"/>
              <a:t> preprint arXiv:2310.13344 (2023).</a:t>
            </a:r>
          </a:p>
          <a:p>
            <a:r>
              <a:rPr lang="en-US" altLang="ko-KR" sz="2400" dirty="0"/>
              <a:t>The biggest problem is that the paper with good performance came out last year</a:t>
            </a:r>
          </a:p>
          <a:p>
            <a:r>
              <a:rPr lang="en-US" altLang="ko-KR" sz="2400" dirty="0"/>
              <a:t>However, it is very large, complex, and contains a lot of domain knowledge</a:t>
            </a:r>
          </a:p>
          <a:p>
            <a:r>
              <a:rPr lang="en-US" altLang="ko-KR" sz="2400" dirty="0"/>
              <a:t>My method is simple and strange, but its strength is it is end-to-end and works quite well</a:t>
            </a:r>
          </a:p>
        </p:txBody>
      </p:sp>
    </p:spTree>
    <p:extLst>
      <p:ext uri="{BB962C8B-B14F-4D97-AF65-F5344CB8AC3E}">
        <p14:creationId xmlns:p14="http://schemas.microsoft.com/office/powerpoint/2010/main" val="90302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4028</TotalTime>
  <Words>968</Words>
  <Application>Microsoft Office PowerPoint</Application>
  <PresentationFormat>와이드스크린</PresentationFormat>
  <Paragraphs>102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Times New Roman</vt:lpstr>
      <vt:lpstr>Office 테마</vt:lpstr>
      <vt:lpstr>Paper reading currently</vt:lpstr>
      <vt:lpstr>Paper reading currently</vt:lpstr>
      <vt:lpstr>Side Idea</vt:lpstr>
      <vt:lpstr>The problem</vt:lpstr>
      <vt:lpstr>The method</vt:lpstr>
      <vt:lpstr>The limitations (need to be addressed)</vt:lpstr>
      <vt:lpstr>The limitations (need to be addressed)</vt:lpstr>
      <vt:lpstr>The limitations (need to be addressed)</vt:lpstr>
      <vt:lpstr>The limitations (need to be addressed)</vt:lpstr>
      <vt:lpstr>Conc.</vt:lpstr>
      <vt:lpstr>VAE Claim</vt:lpstr>
      <vt:lpstr>VAE Claim</vt:lpstr>
      <vt:lpstr>VAE Claim</vt:lpstr>
      <vt:lpstr>VAE Claim</vt:lpstr>
      <vt:lpstr>VAE Claim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249</cp:revision>
  <dcterms:created xsi:type="dcterms:W3CDTF">2023-01-19T17:39:48Z</dcterms:created>
  <dcterms:modified xsi:type="dcterms:W3CDTF">2024-04-17T17:39:06Z</dcterms:modified>
</cp:coreProperties>
</file>