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28" r:id="rId3"/>
    <p:sldId id="349" r:id="rId4"/>
    <p:sldId id="347" r:id="rId5"/>
    <p:sldId id="348" r:id="rId6"/>
    <p:sldId id="329" r:id="rId7"/>
    <p:sldId id="350" r:id="rId8"/>
    <p:sldId id="351" r:id="rId9"/>
    <p:sldId id="352" r:id="rId10"/>
    <p:sldId id="353" r:id="rId11"/>
    <p:sldId id="32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22:01:03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0 24575,'-9'0'0,"0"1"0,0 0 0,0 0 0,0 1 0,0 0 0,0 0 0,0 1 0,-12 6 0,0 2 0,1 1 0,-21 17 0,38-27 0,-59 40 0,34-24 0,-49 40 0,76-57 0,-1 0 0,1 0 0,0 0 0,0 1 0,0-1 0,0 0 0,0 1 0,0-1 0,0 1 0,0-1 0,0 1 0,1-1 0,-1 1 0,1 0 0,-1-1 0,1 1 0,0 0 0,0-1 0,-1 1 0,1 0 0,0-1 0,0 1 0,1 0 0,-1-1 0,0 1 0,1 0 0,-1-1 0,1 1 0,-1 0 0,1-1 0,0 1 0,-1-1 0,1 1 0,0-1 0,0 0 0,0 1 0,0-1 0,1 0 0,-1 0 0,0 1 0,0-1 0,1 0 0,-1 0 0,3 1 0,10 8 0,0-1 0,1-1 0,26 12 0,-18-9 0,140 83 0,-159-93-1365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22:01:03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24575,'22'-1'0,"-1"-2"0,0 0 0,0-1 0,24-9 0,-24 7 0,1 0 0,1 2 0,38-4 0,-32 8 0,136 3 0,-147-1 0,-1 0 0,1 2 0,-1 0 0,0 0 0,0 2 0,0 0 0,18 11 0,-22-10 0,0 1 0,-1 1 0,-1 0 0,1 0 0,-1 1 0,-1 1 0,0 0 0,0 0 0,-1 1 0,10 18 0,2 5 0,0 1 0,-3 1 0,-1 1 0,-2 1 0,18 70 0,15 146 0,-48-251 0,18 86 0,-16-84 0,0 0 0,0 1 0,0-1 0,1-1 0,0 1 0,0 0 0,0-1 0,1 1 0,0-1 0,0 0 0,9 8 0,-8-10-91,0 0 0,1-1 0,-1 1 0,1-1 0,-1 0 0,1-1 0,0 1 0,0-1 0,0 0 0,0-1 0,0 0 0,-1 0 0,1 0 0,9-1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22:01:03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12 24575,'-1'0'0,"1"-1"0,0 0 0,0 1 0,0-1 0,0 1 0,-1-1 0,1 1 0,0-1 0,0 1 0,-1-1 0,1 1 0,-1-1 0,1 1 0,0-1 0,-1 1 0,1-1 0,-1 1 0,1 0 0,-1-1 0,1 1 0,-1 0 0,1 0 0,-1-1 0,1 1 0,-1 0 0,1 0 0,-1 0 0,0-1 0,1 1 0,-1 0 0,1 0 0,-1 0 0,0 0 0,1 0 0,-1 0 0,1 0 0,-1 1 0,0-1 0,1 0 0,-1 0 0,1 0 0,-1 0 0,1 1 0,-2 0 0,-30 11 0,28-11 0,-22 13 0,0 0 0,2 2 0,0 0 0,1 2 0,0 0 0,-25 28 0,47-45 0,0 0 0,0 1 0,0-1 0,0 1 0,0-1 0,0 1 0,0-1 0,0 1 0,1-1 0,-1 1 0,0 0 0,1-1 0,-1 1 0,1 0 0,0-1 0,0 1 0,0 0 0,-1 0 0,2-1 0,-1 1 0,0 0 0,0 0 0,0-1 0,1 1 0,-1 0 0,1-1 0,0 1 0,-1 0 0,1-1 0,0 1 0,1 2 0,5 5 0,0 0 0,0 0 0,1 0 0,10 8 0,10 13 0,24 42 0,-19-23 0,3-1 0,54 55 0,-90-103 2,0 1 0,1-1-1,-1 0 1,0 1 0,0-1 0,0 0-1,1 1 1,-1-1 0,0 0-1,0 0 1,1 1 0,-1-1 0,0 0-1,0 0 1,1 1 0,-1-1 0,0 0-1,1 0 1,-1 0 0,1 1-1,-1-1 1,0 0 0,1 0 0,-1 0-1,0 0 1,1 0 0,-1 0 0,1 0-1,-1 0 1,0 0 0,1 0-1,-1 0 1,0 0 0,1 0 0,-1 0-1,1 0 1,-1 0 0,0-1 0,1 1-1,-1 0 1,0 0 0,1 0-1,-1-1 1,0 1 0,1 0 0,-1 0-1,0-1 1,0 1 0,1 0-1,-1 0 1,0-1 0,0 1 0,0 0-1,1-1 1,-1 1 0,0 0 0,0-1-1,0 1 1,0-1 0,0 1-1,0 0 1,1-1 0,-1 1 0,0 0-1,0-1 1,0 1 0,0-1 0,-1 0-1,-1-27-1485,-3 15-5342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22:01:03.3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1 971 24575,'0'-2'0,"0"1"0,1 0 0,-1 0 0,1 0 0,-1 1 0,1-1 0,0 0 0,-1 0 0,1 0 0,0 0 0,-1 0 0,1 1 0,0-1 0,0 0 0,0 1 0,0-1 0,0 1 0,0-1 0,0 1 0,0-1 0,0 1 0,0-1 0,0 1 0,0 0 0,0 0 0,0 0 0,2 0 0,35-5 0,-34 5 0,437-3 0,-225 6 0,-201-3 0,23 0 0,57-7 0,-80 5 0,-1-1 0,0-1 0,0 0 0,-1-1 0,1 0 0,-1-1 0,17-10 0,29-9 0,-2 2 0,-29 5 0,0-2 0,-2-2 0,0 0 0,-1-1 0,39-48 0,-51 56 0,0 0 0,-1 0 0,-1-1 0,0-1 0,-1 0 0,-1 0 0,0-1 0,-1 0 0,7-26 0,-9 10 0,2 0 0,2 1 0,1 0 0,1 1 0,32-59 0,-36 78 0,-3 4 0,1 0 0,-1 0 0,2 0 0,-1 1 0,1 0 0,0 0 0,1 0 0,0 1 0,10-7 0,-7 7 0,1 0 0,-1 1 0,1 0 0,1 1 0,-1 0 0,24-4 0,81-8 0,-28 5 0,61-11 0,-133 19 27,1 2-1,0 0 1,19 2-1,-21 0-320,0 0 0,-1-2-1,1 1 1,21-7 0,-22 4-6532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BE999-9D79-451D-AA64-C7E198F348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EE5CA-28BF-4C09-A261-D7B8DC04D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4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CC632-7EF8-4694-B395-BC4AA4492B96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198C-CCE9-460E-AED7-4A9395234AFF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F4432-EBCE-4AAB-A7BA-6A72C50DCDD2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41B1B-2377-484C-AE5F-2482D325568D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201A2-46DF-4BFF-9016-C8103CEDFB81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608F3-A94B-4B80-B11C-3E927B27F2B8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13BB6-D684-4DF5-B5F0-CCFDC51A617B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D348-75BB-4FFE-A28E-8CED510818E6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E788B-E27C-4361-9F1C-F5324F7742D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A0440-C9FD-4F99-90BA-78EFFB603E89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E36EF872-42A0-4E78-9488-31172969FC5A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DA7F9607-BA5C-406C-B8F1-9CD3498981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8.png"/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12" Type="http://schemas.openxmlformats.org/officeDocument/2006/relationships/customXml" Target="../ink/ink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8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1429" y="1122363"/>
            <a:ext cx="9289142" cy="2387600"/>
          </a:xfrm>
        </p:spPr>
        <p:txBody>
          <a:bodyPr>
            <a:normAutofit/>
          </a:bodyPr>
          <a:lstStyle/>
          <a:p>
            <a:r>
              <a:rPr lang="en-US" dirty="0"/>
              <a:t>Introduction to</a:t>
            </a:r>
            <a:br>
              <a:rPr lang="en-US" dirty="0"/>
            </a:br>
            <a:r>
              <a:rPr lang="en-US" dirty="0"/>
              <a:t>Flow Matching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(seunghwan.kim@snu.ac.kr)</a:t>
            </a:r>
          </a:p>
          <a:p>
            <a:r>
              <a:rPr lang="en-US" altLang="ko-KR" dirty="0"/>
              <a:t>NCIA </a:t>
            </a:r>
            <a:r>
              <a:rPr lang="ko-KR" altLang="en-US" sz="2000" dirty="0">
                <a:latin typeface="210 SoomyungjoOTF 020" panose="02020503020101020101" pitchFamily="18" charset="-127"/>
                <a:ea typeface="210 SoomyungjoOTF 020" panose="02020503020101020101" pitchFamily="18" charset="-127"/>
              </a:rPr>
              <a:t>인공지능 석사과정 </a:t>
            </a:r>
            <a:r>
              <a:rPr lang="en-US" altLang="ko-KR" sz="2000" dirty="0">
                <a:latin typeface="210 SoomyungjoOTF 020" panose="02020503020101020101" pitchFamily="18" charset="-127"/>
                <a:ea typeface="210 SoomyungjoOTF 020" panose="02020503020101020101" pitchFamily="18" charset="-127"/>
              </a:rPr>
              <a:t>25</a:t>
            </a:r>
            <a:endParaRPr lang="en-US" altLang="ko-KR" dirty="0">
              <a:latin typeface="210 SoomyungjoOTF 040" panose="02020503020101020101" pitchFamily="18" charset="-127"/>
              <a:ea typeface="210 SoomyungjoOTF 0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AD558-95C5-49BE-0157-57B4A70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Normalizing Flow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0BA2C4-473D-600F-33AA-AFDAC79C25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Variational inferences using VAE suffers approximation error</a:t>
                </a:r>
              </a:p>
              <a:p>
                <a:r>
                  <a:rPr lang="en-US" dirty="0"/>
                  <a:t>e.g. mean-field approx.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Propose</a:t>
                </a:r>
                <a:r>
                  <a:rPr lang="en-US" b="0" dirty="0"/>
                  <a:t> training diffeomorphism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(prior)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/>
                  <a:t> (data)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10BA2C4-473D-600F-33AA-AFDAC79C25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AB9EDC-1410-768F-FC0A-CD70A26E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1490BA-239B-44C2-560A-2C8BF2D47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68E27-5E25-5DDF-12F5-913B523B5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5BC62A-CD0C-829F-E82F-0EEA4A6475EB}"/>
              </a:ext>
            </a:extLst>
          </p:cNvPr>
          <p:cNvSpPr txBox="1"/>
          <p:nvPr/>
        </p:nvSpPr>
        <p:spPr>
          <a:xfrm>
            <a:off x="3581400" y="5710019"/>
            <a:ext cx="8291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Rezende, Danilo, and Shakir Mohamed. "Variational inference with normalizing flows." International conference on machine learning. PMLR, 2015.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2A5A4A-C7F1-B8A1-878F-6199C960CA05}"/>
                  </a:ext>
                </a:extLst>
              </p:cNvPr>
              <p:cNvSpPr txBox="1"/>
              <p:nvPr/>
            </p:nvSpPr>
            <p:spPr>
              <a:xfrm>
                <a:off x="7413276" y="2344077"/>
                <a:ext cx="4459747" cy="4147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typically, resulting in </a:t>
                </a:r>
                <a14:m>
                  <m:oMath xmlns:m="http://schemas.openxmlformats.org/officeDocument/2006/math"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𝑑𝑖𝑎𝑔</m:t>
                        </m:r>
                        <m:d>
                          <m:dPr>
                            <m:ctrlP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2A5A4A-C7F1-B8A1-878F-6199C960C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76" y="2344077"/>
                <a:ext cx="4459747" cy="414729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536F997A-BCCA-9CBD-7772-9D6F0EBAE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360" y="3607419"/>
            <a:ext cx="3656976" cy="192321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DD54DBA-C7B9-5F41-205D-2BB89BD01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345" y="3872605"/>
            <a:ext cx="4003551" cy="72361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34D38D1-5820-81BD-4337-657FC4AF91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231" y="3429000"/>
            <a:ext cx="1228896" cy="42868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DBD1822-FD51-2270-6767-DBA679372B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0823" y="4625418"/>
            <a:ext cx="3590594" cy="99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839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(seunghwan.kim@snu.ac.kr)</a:t>
            </a:r>
          </a:p>
          <a:p>
            <a:r>
              <a:rPr lang="en-US" altLang="ko-KR" dirty="0"/>
              <a:t>NCIA </a:t>
            </a:r>
            <a:r>
              <a:rPr lang="ko-KR" altLang="en-US" sz="2000" dirty="0">
                <a:latin typeface="210 SoomyungjoOTF 020" panose="02020503020101020101" pitchFamily="18" charset="-127"/>
                <a:ea typeface="210 SoomyungjoOTF 020" panose="02020503020101020101" pitchFamily="18" charset="-127"/>
              </a:rPr>
              <a:t>인공지능 석사과정 </a:t>
            </a:r>
            <a:r>
              <a:rPr lang="en-US" altLang="ko-KR" sz="2000" dirty="0">
                <a:latin typeface="210 SoomyungjoOTF 020" panose="02020503020101020101" pitchFamily="18" charset="-127"/>
                <a:ea typeface="210 SoomyungjoOTF 020" panose="02020503020101020101" pitchFamily="18" charset="-127"/>
              </a:rPr>
              <a:t>25</a:t>
            </a:r>
            <a:endParaRPr lang="en-US" altLang="ko-KR" dirty="0">
              <a:latin typeface="210 SoomyungjoOTF 020" panose="02020503020101020101" pitchFamily="18" charset="-127"/>
              <a:ea typeface="210 SoomyungjoOTF 02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91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38005-DB0F-0C19-1B25-DF2237A1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40B2D6-CFB5-8C80-B6E9-C80230CB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generative model?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2165DB-AB15-921C-7AE1-D3E77922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577-B2A1-46A2-AF02-CB9AFBA5B938}" type="datetime1">
              <a:rPr lang="en-US" altLang="ko-KR" smtClean="0"/>
              <a:t>6/10/2025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92160-3D32-3464-F227-BF2C2D7F0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F7703-AD2B-4CDD-91E3-B5BAF338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412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DF1ED-D10F-A448-C92E-02C7A3E40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23197-84BA-1748-8383-EB6E93BC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7F3CF-AE89-5046-3E39-E19B6017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generative model?</a:t>
            </a:r>
          </a:p>
          <a:p>
            <a:r>
              <a:rPr lang="en-US" dirty="0"/>
              <a:t>A mapping between probability distribution.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7113AE-D983-D1E9-90E6-AFF6CDF6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577-B2A1-46A2-AF02-CB9AFBA5B938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66152D-11AF-8282-5C25-FA982D48F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EBCFA-8DB3-E8F9-9C1E-E1F84709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1026" name="Picture 2" descr="Adobe Research » Image Stylization: History and Future (Part 1)">
            <a:extLst>
              <a:ext uri="{FF2B5EF4-FFF2-40B4-BE49-F238E27FC236}">
                <a16:creationId xmlns:a16="http://schemas.microsoft.com/office/drawing/2014/main" id="{E0745D7D-24E5-B67A-C40A-12CE8265C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95" y="3885251"/>
            <a:ext cx="4116854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cial Inpainting | Papers With Code">
            <a:extLst>
              <a:ext uri="{FF2B5EF4-FFF2-40B4-BE49-F238E27FC236}">
                <a16:creationId xmlns:a16="http://schemas.microsoft.com/office/drawing/2014/main" id="{6DCB9B6D-BDDE-F38A-4EAA-A0080AAA6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8467" y="3429000"/>
            <a:ext cx="2027014" cy="202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ffusion Model">
            <a:extLst>
              <a:ext uri="{FF2B5EF4-FFF2-40B4-BE49-F238E27FC236}">
                <a16:creationId xmlns:a16="http://schemas.microsoft.com/office/drawing/2014/main" id="{4A088A48-EB8A-AF95-A1FE-4044C2460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672" y="3746723"/>
            <a:ext cx="4195233" cy="16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C457B3-0911-AE78-CA1E-551335E23091}"/>
              </a:ext>
            </a:extLst>
          </p:cNvPr>
          <p:cNvSpPr txBox="1"/>
          <p:nvPr/>
        </p:nvSpPr>
        <p:spPr>
          <a:xfrm>
            <a:off x="1818555" y="5332175"/>
            <a:ext cx="141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Stylization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0AC70-E052-ECB1-1F6C-59BF4962E189}"/>
              </a:ext>
            </a:extLst>
          </p:cNvPr>
          <p:cNvSpPr txBox="1"/>
          <p:nvPr/>
        </p:nvSpPr>
        <p:spPr>
          <a:xfrm>
            <a:off x="5389033" y="5590951"/>
            <a:ext cx="141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Inpainting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03838F-33BD-3F57-C79A-2081C635AAD4}"/>
              </a:ext>
            </a:extLst>
          </p:cNvPr>
          <p:cNvSpPr txBox="1"/>
          <p:nvPr/>
        </p:nvSpPr>
        <p:spPr>
          <a:xfrm>
            <a:off x="8920321" y="5393820"/>
            <a:ext cx="141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2057166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0A781-AA34-5B72-A28F-3A10F63E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899EA-CA71-BCD6-A42D-D77CBE80A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trade-off!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BC0D6-0C33-0ADE-CA6C-D5A55379A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2D4723-1D12-D16F-CBED-34E079A9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5C9409-7F5A-7620-2F34-8EFEF107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2050" name="Picture 2" descr="Diffusion Models vs. GANs vs. VAEs: Comparison of Deep Generative Models |  by Ainur Gainetdinov | Towards AI">
            <a:extLst>
              <a:ext uri="{FF2B5EF4-FFF2-40B4-BE49-F238E27FC236}">
                <a16:creationId xmlns:a16="http://schemas.microsoft.com/office/drawing/2014/main" id="{1E783B90-92E0-2B5D-45E7-1D9563794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6" y="2868744"/>
            <a:ext cx="7188200" cy="295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30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55E87-1A0B-47C4-4C98-B3AED3B66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AEC3D-44CC-2453-511B-EA3F20FD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CDBDE-2719-3AE9-C143-0A7680E03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trade-off!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521B0-67EA-310B-19BD-AB14626E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4853D-3525-485A-80D9-E006B4737537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581F8-EB5D-DB7D-FE8A-41AECE2E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A357D-52D6-22C9-13E0-AF77470DF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2050" name="Picture 2" descr="Diffusion Models vs. GANs vs. VAEs: Comparison of Deep Generative Models |  by Ainur Gainetdinov | Towards AI">
            <a:extLst>
              <a:ext uri="{FF2B5EF4-FFF2-40B4-BE49-F238E27FC236}">
                <a16:creationId xmlns:a16="http://schemas.microsoft.com/office/drawing/2014/main" id="{7C86B036-FD64-0AA9-1692-25C00C2A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66" y="2868744"/>
            <a:ext cx="7188200" cy="295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70AF9371-3DDE-464D-6AE9-EA8224901E50}"/>
              </a:ext>
            </a:extLst>
          </p:cNvPr>
          <p:cNvSpPr/>
          <p:nvPr/>
        </p:nvSpPr>
        <p:spPr>
          <a:xfrm rot="18174277">
            <a:off x="5089932" y="3545935"/>
            <a:ext cx="3877339" cy="20060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85EA3-BB67-E7B2-C6D9-C200399F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F6125-4DE0-93F8-FDB0-3BA37DDE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Variational Autoencoder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A6C525-9FEB-EDE4-6658-0CBA9C9E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not only simple but also attractive from a theoretical perspective</a:t>
            </a:r>
          </a:p>
          <a:p>
            <a:r>
              <a:rPr lang="en-US" dirty="0"/>
              <a:t>Good at downstream tasks, since it does “compression.”</a:t>
            </a:r>
          </a:p>
          <a:p>
            <a:r>
              <a:rPr lang="en-US" dirty="0"/>
              <a:t>e.g. generating embedding which is semantically orthogonal, etc.</a:t>
            </a:r>
          </a:p>
          <a:p>
            <a:r>
              <a:rPr lang="en-US" dirty="0"/>
              <a:t>Very easy and cheap</a:t>
            </a:r>
          </a:p>
          <a:p>
            <a:r>
              <a:rPr lang="en-US" dirty="0"/>
              <a:t>BUT poor performance…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B3752-81EB-FADD-DA66-60F97307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9766-F5EC-45F7-9B0C-B4149CE6D4DD}" type="datetime1">
              <a:rPr lang="en-US" altLang="ko-KR" smtClean="0"/>
              <a:t>6/10/2025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B22A2-762B-4BA1-3251-FC84A396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FD640-886F-93C8-EE13-1B3F64304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074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E05ADAA8-93BD-E784-CFCF-ECCB77235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35083"/>
            <a:ext cx="4988983" cy="224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32F54-B213-938F-34C3-7F10352EE7AF}"/>
                  </a:ext>
                </a:extLst>
              </p:cNvPr>
              <p:cNvSpPr txBox="1"/>
              <p:nvPr/>
            </p:nvSpPr>
            <p:spPr>
              <a:xfrm>
                <a:off x="3581400" y="4916838"/>
                <a:ext cx="31933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encoder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decoder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prior, </a:t>
                </a:r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easy-to-sample </a:t>
                </a:r>
                <a:endParaRPr lang="en-US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Variational Inference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4732F54-B213-938F-34C3-7F10352EE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916838"/>
                <a:ext cx="3193311" cy="1200329"/>
              </a:xfrm>
              <a:prstGeom prst="rect">
                <a:avLst/>
              </a:prstGeom>
              <a:blipFill>
                <a:blip r:embed="rId3"/>
                <a:stretch>
                  <a:fillRect t="-3061" b="-7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369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6ED5-BFF4-685F-60A2-2C0A0CC05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6" descr="Diffusion Model">
            <a:extLst>
              <a:ext uri="{FF2B5EF4-FFF2-40B4-BE49-F238E27FC236}">
                <a16:creationId xmlns:a16="http://schemas.microsoft.com/office/drawing/2014/main" id="{AD54B5A0-E2B6-8971-D08F-F62F5D3A1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0284" y="2180437"/>
            <a:ext cx="3014516" cy="115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76F78A0-B31B-80C9-3F36-EA99C7264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Diffusion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F42A90-C752-E63F-CA08-601FA67A6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Splendid performance with well-designed modeling</a:t>
            </a:r>
          </a:p>
          <a:p>
            <a:r>
              <a:rPr lang="en-US" dirty="0"/>
              <a:t>Currently crowded field</a:t>
            </a:r>
          </a:p>
          <a:p>
            <a:r>
              <a:rPr lang="en-US" dirty="0"/>
              <a:t>BUT expensive to train</a:t>
            </a:r>
          </a:p>
          <a:p>
            <a:r>
              <a:rPr lang="en-US" dirty="0"/>
              <a:t>Popular field can be a disadvantage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D3DBB7-D25B-472A-2310-C958B9BA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9766-F5EC-45F7-9B0C-B4149CE6D4DD}" type="datetime1">
              <a:rPr lang="en-US" altLang="ko-KR" smtClean="0"/>
              <a:t>6/10/2025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79BDF3-E371-FF32-415B-8BC1BE231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E797F2-E16E-0BFB-0B49-7FA67FA60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7</a:t>
            </a:fld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1A5AA9-ABC5-0803-1F0A-BC3754EF3B09}"/>
                  </a:ext>
                </a:extLst>
              </p:cNvPr>
              <p:cNvSpPr txBox="1"/>
              <p:nvPr/>
            </p:nvSpPr>
            <p:spPr>
              <a:xfrm>
                <a:off x="9346424" y="3290397"/>
                <a:ext cx="319331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𝑌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endParaRPr lang="en-US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1A5AA9-ABC5-0803-1F0A-BC3754EF3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6424" y="3290397"/>
                <a:ext cx="3193311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1546156-CF36-8CCD-5A9E-CA6105E86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386" y="4196389"/>
            <a:ext cx="4620889" cy="17840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126206A-AD27-9874-1174-312416DE7D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2400" y="4532087"/>
            <a:ext cx="4048690" cy="13813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B72AD36-0AFD-4919-708F-29ED0776EAB5}"/>
              </a:ext>
            </a:extLst>
          </p:cNvPr>
          <p:cNvSpPr txBox="1"/>
          <p:nvPr/>
        </p:nvSpPr>
        <p:spPr>
          <a:xfrm>
            <a:off x="9775364" y="4904905"/>
            <a:ext cx="1663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it’s Markov chain!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642099-930D-4263-51EF-6052BC45F8A0}"/>
              </a:ext>
            </a:extLst>
          </p:cNvPr>
          <p:cNvGrpSpPr/>
          <p:nvPr/>
        </p:nvGrpSpPr>
        <p:grpSpPr>
          <a:xfrm>
            <a:off x="8910284" y="4813690"/>
            <a:ext cx="873720" cy="865080"/>
            <a:chOff x="4317160" y="4001456"/>
            <a:chExt cx="873720" cy="86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9FA74F13-FD7C-0294-416F-3A900A3F0E37}"/>
                    </a:ext>
                  </a:extLst>
                </p14:cNvPr>
                <p14:cNvContentPartPr/>
                <p14:nvPr/>
              </p14:nvContentPartPr>
              <p14:xfrm>
                <a:off x="4785880" y="4001456"/>
                <a:ext cx="130320" cy="148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FF4B421-BE0C-2652-4453-D792FE5C892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76880" y="3992456"/>
                  <a:ext cx="1479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4D3194D-B486-5029-CFD7-E2DCA791DA85}"/>
                    </a:ext>
                  </a:extLst>
                </p14:cNvPr>
                <p14:cNvContentPartPr/>
                <p14:nvPr/>
              </p14:nvContentPartPr>
              <p14:xfrm>
                <a:off x="4806760" y="4059416"/>
                <a:ext cx="384120" cy="329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7507D71-3C70-7A12-95DD-C5D0D0679D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97760" y="4050776"/>
                  <a:ext cx="4017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D283502-2693-AA25-6D40-5DC763A4884C}"/>
                    </a:ext>
                  </a:extLst>
                </p14:cNvPr>
                <p14:cNvContentPartPr/>
                <p14:nvPr/>
              </p14:nvContentPartPr>
              <p14:xfrm>
                <a:off x="4317160" y="4659896"/>
                <a:ext cx="112320" cy="2066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D307AF5-FBF8-FC75-D014-CE48997172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08160" y="4650896"/>
                  <a:ext cx="129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7529DFC-E47E-807F-7BB8-C63A1AC1C861}"/>
                    </a:ext>
                  </a:extLst>
                </p14:cNvPr>
                <p14:cNvContentPartPr/>
                <p14:nvPr/>
              </p14:nvContentPartPr>
              <p14:xfrm>
                <a:off x="4345240" y="4407176"/>
                <a:ext cx="816120" cy="3495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582A2613-2DCD-8C80-940D-F3BE8C73F4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36600" y="4398536"/>
                  <a:ext cx="833760" cy="367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201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B2DAA-E1B9-9970-B1A6-F5CD29F46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F4772-8AE1-2DFD-945B-CB7253DF5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894958-7189-DD23-67AF-370CCEAE5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model is something in between</a:t>
            </a:r>
          </a:p>
          <a:p>
            <a:r>
              <a:rPr lang="en-US" dirty="0"/>
              <a:t>It starts from VAE, so it is very simple</a:t>
            </a:r>
          </a:p>
          <a:p>
            <a:r>
              <a:rPr lang="en-US" dirty="0"/>
              <a:t>While generalizing diffusion</a:t>
            </a:r>
          </a:p>
          <a:p>
            <a:r>
              <a:rPr lang="en-US" dirty="0"/>
              <a:t>Also, there is still a lot of room for improvement (at least in my op.)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79498-A91D-B36B-F1B2-A7419742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577-B2A1-46A2-AF02-CB9AFBA5B938}" type="datetime1">
              <a:rPr lang="en-US" altLang="ko-KR" smtClean="0"/>
              <a:t>6/10/2025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E6B389-2D4A-9034-1B0E-2B0C04D1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652C0-6637-20A0-DB62-53B0A3AC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00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FC1F1-2077-2043-4A4D-C436E8E3F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949FD-7845-A8F0-4C3C-6DC45772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Flow Model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F7D66-220F-E520-DC5B-032E06E6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fact, the flow model was proposed quite a long time ago</a:t>
            </a:r>
          </a:p>
          <a:p>
            <a:r>
              <a:rPr lang="en-US" dirty="0"/>
              <a:t>But it did not gain popularity because of the limitation of requiring the inverse (quite strong constraints!)</a:t>
            </a:r>
          </a:p>
          <a:p>
            <a:r>
              <a:rPr lang="en-US" dirty="0"/>
              <a:t>It has recently overcome this limitation and shown strong performance</a:t>
            </a:r>
          </a:p>
          <a:p>
            <a:r>
              <a:rPr lang="en-US" dirty="0"/>
              <a:t>We will look at the development process of the flow model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EF61E-6CC9-BFBE-5E24-07F9A16BE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0577-B2A1-46A2-AF02-CB9AFBA5B938}" type="datetime1">
              <a:rPr lang="en-US" altLang="ko-KR" smtClean="0"/>
              <a:t>6/10/2025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6D5A33-8BA4-458C-9084-362EAA04F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NCIA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B2A209-8DA9-5914-52BF-9D20CD683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824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10374</TotalTime>
  <Words>387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210 SoomyungjoOTF 020</vt:lpstr>
      <vt:lpstr>210 SoomyungjoOTF 040</vt:lpstr>
      <vt:lpstr>맑은 고딕</vt:lpstr>
      <vt:lpstr>Aptos</vt:lpstr>
      <vt:lpstr>Arial</vt:lpstr>
      <vt:lpstr>Cambria Math</vt:lpstr>
      <vt:lpstr>Times New Roman</vt:lpstr>
      <vt:lpstr>Office 테마</vt:lpstr>
      <vt:lpstr>Introduction to Flow Matching</vt:lpstr>
      <vt:lpstr>Generative Model</vt:lpstr>
      <vt:lpstr>Generative Model</vt:lpstr>
      <vt:lpstr>Architecture</vt:lpstr>
      <vt:lpstr>Architecture</vt:lpstr>
      <vt:lpstr>Variational Autoencoder</vt:lpstr>
      <vt:lpstr>Diffusion Model</vt:lpstr>
      <vt:lpstr>Flow Model</vt:lpstr>
      <vt:lpstr>Introduction to Flow Model</vt:lpstr>
      <vt:lpstr>Normalizing Flow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김승환</cp:lastModifiedBy>
  <cp:revision>604</cp:revision>
  <dcterms:created xsi:type="dcterms:W3CDTF">2023-01-19T17:39:48Z</dcterms:created>
  <dcterms:modified xsi:type="dcterms:W3CDTF">2025-06-09T22:53:40Z</dcterms:modified>
</cp:coreProperties>
</file>