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2" r:id="rId21"/>
    <p:sldId id="313" r:id="rId22"/>
    <p:sldId id="314" r:id="rId23"/>
    <p:sldId id="316" r:id="rId24"/>
    <p:sldId id="317" r:id="rId25"/>
    <p:sldId id="319" r:id="rId26"/>
    <p:sldId id="320" r:id="rId27"/>
    <p:sldId id="318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292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1:07:1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LTI to Mamba:</a:t>
            </a:r>
            <a:br>
              <a:rPr lang="en-US" altLang="ko-KR" b="1" dirty="0"/>
            </a:br>
            <a:r>
              <a:rPr lang="en-US" altLang="ko-KR" b="1" dirty="0"/>
              <a:t>Legendre Memory Unit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Legendre Memory Unit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 are finally here: Legendre Memory Unit (LMU)</a:t>
            </a:r>
          </a:p>
          <a:p>
            <a:r>
              <a:rPr lang="en-US" altLang="ko-KR" dirty="0"/>
              <a:t>Voelker, Aaron, Ivana </a:t>
            </a:r>
            <a:r>
              <a:rPr lang="en-US" altLang="ko-KR" dirty="0" err="1"/>
              <a:t>Kajić</a:t>
            </a:r>
            <a:r>
              <a:rPr lang="en-US" altLang="ko-KR" dirty="0"/>
              <a:t>, and Chris </a:t>
            </a:r>
            <a:r>
              <a:rPr lang="en-US" altLang="ko-KR" dirty="0" err="1"/>
              <a:t>Eliasmith</a:t>
            </a:r>
            <a:r>
              <a:rPr lang="en-US" altLang="ko-KR" dirty="0"/>
              <a:t>. "Legendre memory units: Continuous-time representation in recurrent neural networks." </a:t>
            </a:r>
            <a:r>
              <a:rPr lang="en-US" altLang="ko-KR" i="1" dirty="0"/>
              <a:t>Advances in neural information processing systems</a:t>
            </a:r>
            <a:r>
              <a:rPr lang="en-US" altLang="ko-KR" dirty="0"/>
              <a:t> 32 (2019).</a:t>
            </a:r>
          </a:p>
        </p:txBody>
      </p:sp>
    </p:spTree>
    <p:extLst>
      <p:ext uri="{BB962C8B-B14F-4D97-AF65-F5344CB8AC3E}">
        <p14:creationId xmlns:p14="http://schemas.microsoft.com/office/powerpoint/2010/main" val="198604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Introduction: Problems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LSTM is successful by memory cells and gating mechanisms</a:t>
                </a:r>
              </a:p>
              <a:p>
                <a:r>
                  <a:rPr lang="en-US" altLang="ko-KR" dirty="0"/>
                  <a:t>Designed to deal with the issue of vanishing/exploding gradients</a:t>
                </a:r>
              </a:p>
              <a:p>
                <a:r>
                  <a:rPr lang="en-US" altLang="ko-KR" dirty="0"/>
                  <a:t>Still prone to instability/saturation for the sequence length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&gt;100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“…Extensive hyperparameter searches, gradient clipping strategies, layer normalization, and many other RNN training “tricks” are commonly employed.”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12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Introduction: Problems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Standard LSTMs with saturating units have memory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∈[500,1000]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RNNs with non-saturating units may have memory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∈[2000,5000]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Signals in reality, is continuous, thus have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How can RNN handle it?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58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Introduction: Ideas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Intuition from biological nervous systems</a:t>
            </a:r>
          </a:p>
          <a:p>
            <a:r>
              <a:rPr lang="en-US" altLang="ko-KR" dirty="0"/>
              <a:t>Processing of continuous-time information – spike delay network</a:t>
            </a:r>
          </a:p>
          <a:p>
            <a:r>
              <a:rPr lang="en-US" altLang="ko-KR" dirty="0"/>
              <a:t>“This model reproduces properties of “time cells” observed in the hippocampus, striatum, and cortex…”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264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39EA7-2BD8-575E-FA77-6209724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72"/>
            <a:ext cx="7672387" cy="4930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FF3E6C-1C1B-1279-18F4-21ED48E7B518}"/>
              </a:ext>
            </a:extLst>
          </p:cNvPr>
          <p:cNvSpPr txBox="1"/>
          <p:nvPr/>
        </p:nvSpPr>
        <p:spPr>
          <a:xfrm>
            <a:off x="8651156" y="2564669"/>
            <a:ext cx="304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all of LMU!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interpret one by one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9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39EA7-2BD8-575E-FA77-6209724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72"/>
            <a:ext cx="7672387" cy="493060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5ADD45-83AA-8BCD-3C4E-2250D24B779C}"/>
              </a:ext>
            </a:extLst>
          </p:cNvPr>
          <p:cNvSpPr/>
          <p:nvPr/>
        </p:nvSpPr>
        <p:spPr>
          <a:xfrm>
            <a:off x="1551962" y="2197915"/>
            <a:ext cx="6811861" cy="23489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C6F8A4-04EE-8991-9C88-A882C40FEC02}"/>
              </a:ext>
            </a:extLst>
          </p:cNvPr>
          <p:cNvSpPr/>
          <p:nvPr/>
        </p:nvSpPr>
        <p:spPr>
          <a:xfrm>
            <a:off x="899020" y="2432807"/>
            <a:ext cx="2079071" cy="23489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8FA6B5-A3AF-AADC-1735-9E95A691A07A}"/>
                  </a:ext>
                </a:extLst>
              </p:cNvPr>
              <p:cNvSpPr txBox="1"/>
              <p:nvPr/>
            </p:nvSpPr>
            <p:spPr>
              <a:xfrm>
                <a:off x="8510587" y="2197915"/>
                <a:ext cx="3048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Ok…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signal,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window length…</a:t>
                </a:r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8FA6B5-A3AF-AADC-1735-9E95A691A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587" y="2197915"/>
                <a:ext cx="3048424" cy="646331"/>
              </a:xfrm>
              <a:prstGeom prst="rect">
                <a:avLst/>
              </a:prstGeom>
              <a:blipFill>
                <a:blip r:embed="rId3"/>
                <a:stretch>
                  <a:fillRect l="-1600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86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39EA7-2BD8-575E-FA77-6209724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72"/>
            <a:ext cx="7672387" cy="49306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C6F8A4-04EE-8991-9C88-A882C40FEC02}"/>
              </a:ext>
            </a:extLst>
          </p:cNvPr>
          <p:cNvSpPr/>
          <p:nvPr/>
        </p:nvSpPr>
        <p:spPr>
          <a:xfrm>
            <a:off x="5056464" y="2399251"/>
            <a:ext cx="3298971" cy="23489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4BEF54-3881-E374-EC57-5FF080209829}"/>
              </a:ext>
            </a:extLst>
          </p:cNvPr>
          <p:cNvSpPr/>
          <p:nvPr/>
        </p:nvSpPr>
        <p:spPr>
          <a:xfrm>
            <a:off x="930479" y="2619387"/>
            <a:ext cx="7424956" cy="23489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5BD21-63E5-8488-3A5B-5C027E14FC5B}"/>
              </a:ext>
            </a:extLst>
          </p:cNvPr>
          <p:cNvSpPr txBox="1"/>
          <p:nvPr/>
        </p:nvSpPr>
        <p:spPr>
          <a:xfrm>
            <a:off x="8602866" y="2399251"/>
            <a:ext cx="304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???????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103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39EA7-2BD8-575E-FA77-6209724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72"/>
            <a:ext cx="7672387" cy="49306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C6F8A4-04EE-8991-9C88-A882C40FEC02}"/>
              </a:ext>
            </a:extLst>
          </p:cNvPr>
          <p:cNvSpPr/>
          <p:nvPr/>
        </p:nvSpPr>
        <p:spPr>
          <a:xfrm>
            <a:off x="5056464" y="2399251"/>
            <a:ext cx="3282193" cy="23489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A5BD21-63E5-8488-3A5B-5C027E14FC5B}"/>
                  </a:ext>
                </a:extLst>
              </p:cNvPr>
              <p:cNvSpPr txBox="1"/>
              <p:nvPr/>
            </p:nvSpPr>
            <p:spPr>
              <a:xfrm>
                <a:off x="8602866" y="1690688"/>
                <a:ext cx="3048424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‘linear transfer function for a continuous time delay’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???</a:t>
                </a:r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A5BD21-63E5-8488-3A5B-5C027E14F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66" y="1690688"/>
                <a:ext cx="3048424" cy="946991"/>
              </a:xfrm>
              <a:prstGeom prst="rect">
                <a:avLst/>
              </a:prstGeom>
              <a:blipFill>
                <a:blip r:embed="rId3"/>
                <a:stretch>
                  <a:fillRect l="-1600" t="-3205" b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76873506-DCA8-79A5-54C4-1F9B7AB4F75A}"/>
              </a:ext>
            </a:extLst>
          </p:cNvPr>
          <p:cNvSpPr/>
          <p:nvPr/>
        </p:nvSpPr>
        <p:spPr>
          <a:xfrm>
            <a:off x="905312" y="2617689"/>
            <a:ext cx="1544274" cy="23489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700FA-A68C-0DFA-2430-8B6B55FFF96D}"/>
                  </a:ext>
                </a:extLst>
              </p:cNvPr>
              <p:cNvSpPr txBox="1"/>
              <p:nvPr/>
            </p:nvSpPr>
            <p:spPr>
              <a:xfrm>
                <a:off x="8602866" y="2720437"/>
                <a:ext cx="30484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transfer function is defined in the Laplace transformed frequency space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700FA-A68C-0DFA-2430-8B6B55FFF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66" y="2720437"/>
                <a:ext cx="3048424" cy="923330"/>
              </a:xfrm>
              <a:prstGeom prst="rect">
                <a:avLst/>
              </a:prstGeom>
              <a:blipFill>
                <a:blip r:embed="rId4"/>
                <a:stretch>
                  <a:fillRect l="-1600"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DBD9A5-E340-53AB-08AD-A2C667985E13}"/>
                  </a:ext>
                </a:extLst>
              </p:cNvPr>
              <p:cNvSpPr txBox="1"/>
              <p:nvPr/>
            </p:nvSpPr>
            <p:spPr>
              <a:xfrm>
                <a:off x="8602866" y="3787237"/>
                <a:ext cx="3048424" cy="658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inverse transformation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DBD9A5-E340-53AB-08AD-A2C667985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66" y="3787237"/>
                <a:ext cx="3048424" cy="658450"/>
              </a:xfrm>
              <a:prstGeom prst="rect">
                <a:avLst/>
              </a:prstGeom>
              <a:blipFill>
                <a:blip r:embed="rId5"/>
                <a:stretch>
                  <a:fillRect l="-1600" t="-4630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645720-8DCA-E6E2-803F-782983E10C25}"/>
                  </a:ext>
                </a:extLst>
              </p:cNvPr>
              <p:cNvSpPr txBox="1"/>
              <p:nvPr/>
            </p:nvSpPr>
            <p:spPr>
              <a:xfrm>
                <a:off x="8602866" y="4589157"/>
                <a:ext cx="304842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TF is convolved with the input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Delay function,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it just does move signal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645720-8DCA-E6E2-803F-782983E10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66" y="4589157"/>
                <a:ext cx="3048424" cy="923330"/>
              </a:xfrm>
              <a:prstGeom prst="rect">
                <a:avLst/>
              </a:prstGeom>
              <a:blipFill>
                <a:blip r:embed="rId6"/>
                <a:stretch>
                  <a:fillRect l="-1600" t="-3974" r="-400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CBE0BB4-67D5-1ACF-AD23-E551134CB3C7}"/>
              </a:ext>
            </a:extLst>
          </p:cNvPr>
          <p:cNvSpPr txBox="1"/>
          <p:nvPr/>
        </p:nvSpPr>
        <p:spPr>
          <a:xfrm>
            <a:off x="8602866" y="5989156"/>
            <a:ext cx="3048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this an engineering math review? </a:t>
            </a:r>
            <a:r>
              <a:rPr lang="ko-KR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😭</a:t>
            </a:r>
            <a:endParaRPr lang="en-US" altLang="ko-KR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56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39EA7-2BD8-575E-FA77-6209724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72"/>
            <a:ext cx="7672387" cy="49306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C6F8A4-04EE-8991-9C88-A882C40FEC02}"/>
              </a:ext>
            </a:extLst>
          </p:cNvPr>
          <p:cNvSpPr/>
          <p:nvPr/>
        </p:nvSpPr>
        <p:spPr>
          <a:xfrm>
            <a:off x="5056464" y="2399251"/>
            <a:ext cx="421547" cy="23489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5BD21-63E5-8488-3A5B-5C027E14FC5B}"/>
              </a:ext>
            </a:extLst>
          </p:cNvPr>
          <p:cNvSpPr txBox="1"/>
          <p:nvPr/>
        </p:nvSpPr>
        <p:spPr>
          <a:xfrm>
            <a:off x="8628033" y="1937586"/>
            <a:ext cx="304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‘linear’?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it is approximated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873506-DCA8-79A5-54C4-1F9B7AB4F75A}"/>
              </a:ext>
            </a:extLst>
          </p:cNvPr>
          <p:cNvSpPr/>
          <p:nvPr/>
        </p:nvSpPr>
        <p:spPr>
          <a:xfrm>
            <a:off x="3069672" y="2617689"/>
            <a:ext cx="1468772" cy="23489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F4506-D281-8FBF-4409-C69F3E9BCFAF}"/>
              </a:ext>
            </a:extLst>
          </p:cNvPr>
          <p:cNvSpPr txBox="1"/>
          <p:nvPr/>
        </p:nvSpPr>
        <p:spPr>
          <a:xfrm>
            <a:off x="8628033" y="2782669"/>
            <a:ext cx="304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‘best-approximated’?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us skip it for now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51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39EA7-2BD8-575E-FA77-6209724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72"/>
            <a:ext cx="7672387" cy="49306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C6F8A4-04EE-8991-9C88-A882C40FEC02}"/>
              </a:ext>
            </a:extLst>
          </p:cNvPr>
          <p:cNvSpPr/>
          <p:nvPr/>
        </p:nvSpPr>
        <p:spPr>
          <a:xfrm>
            <a:off x="903914" y="4664278"/>
            <a:ext cx="7459910" cy="436227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A5BD21-63E5-8488-3A5B-5C027E14FC5B}"/>
              </a:ext>
            </a:extLst>
          </p:cNvPr>
          <p:cNvSpPr txBox="1"/>
          <p:nvPr/>
        </p:nvSpPr>
        <p:spPr>
          <a:xfrm>
            <a:off x="8628033" y="2143960"/>
            <a:ext cx="3048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 TF does not need to be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approximated like this</a:t>
            </a:r>
          </a:p>
          <a:p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Remember what we talked about earlier slide: uniqueness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873506-DCA8-79A5-54C4-1F9B7AB4F75A}"/>
              </a:ext>
            </a:extLst>
          </p:cNvPr>
          <p:cNvSpPr/>
          <p:nvPr/>
        </p:nvSpPr>
        <p:spPr>
          <a:xfrm>
            <a:off x="3587691" y="2988387"/>
            <a:ext cx="2058099" cy="291707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B0C75-7C52-74EE-35DE-858D4E226A5C}"/>
              </a:ext>
            </a:extLst>
          </p:cNvPr>
          <p:cNvSpPr txBox="1"/>
          <p:nvPr/>
        </p:nvSpPr>
        <p:spPr>
          <a:xfrm>
            <a:off x="9143576" y="4664278"/>
            <a:ext cx="3048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why?</a:t>
            </a:r>
          </a:p>
          <a:p>
            <a:endParaRPr lang="en-US" altLang="ko-K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why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404B04C-BEF1-0EFF-00EA-18A56A305E7A}"/>
              </a:ext>
            </a:extLst>
          </p:cNvPr>
          <p:cNvCxnSpPr>
            <a:cxnSpLocks/>
          </p:cNvCxnSpPr>
          <p:nvPr/>
        </p:nvCxnSpPr>
        <p:spPr>
          <a:xfrm flipH="1" flipV="1">
            <a:off x="8475476" y="4970146"/>
            <a:ext cx="668100" cy="3988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63DCD6-5700-D240-696F-A6A1E9E85485}"/>
              </a:ext>
            </a:extLst>
          </p:cNvPr>
          <p:cNvSpPr/>
          <p:nvPr/>
        </p:nvSpPr>
        <p:spPr>
          <a:xfrm>
            <a:off x="903914" y="5817457"/>
            <a:ext cx="7459910" cy="66723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353B03-9C07-7C95-4402-B39A3B52C7FA}"/>
              </a:ext>
            </a:extLst>
          </p:cNvPr>
          <p:cNvCxnSpPr>
            <a:cxnSpLocks/>
          </p:cNvCxnSpPr>
          <p:nvPr/>
        </p:nvCxnSpPr>
        <p:spPr>
          <a:xfrm flipH="1">
            <a:off x="8510587" y="5368954"/>
            <a:ext cx="632989" cy="71692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27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Mamba?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Mamba is the new layer that beat Transformer, proposed recently</a:t>
            </a:r>
          </a:p>
          <a:p>
            <a:r>
              <a:rPr lang="en-US" altLang="ko-KR" dirty="0"/>
              <a:t>Originated from State-Space Model (SSM)</a:t>
            </a:r>
          </a:p>
          <a:p>
            <a:r>
              <a:rPr lang="en-US" altLang="ko-KR" dirty="0"/>
              <a:t>Generalizes recurrent model and (continuous-time) convolution</a:t>
            </a:r>
          </a:p>
          <a:p>
            <a:r>
              <a:rPr lang="en-US" altLang="ko-KR" dirty="0"/>
              <a:t>Gu, Albert, and Tri Dao. "Mamba: Linear-time sequence modeling with selective state spaces." </a:t>
            </a:r>
            <a:r>
              <a:rPr lang="en-US" altLang="ko-KR" dirty="0" err="1"/>
              <a:t>arXiv</a:t>
            </a:r>
            <a:r>
              <a:rPr lang="en-US" altLang="ko-KR" dirty="0"/>
              <a:t> preprint arXiv:2312.00752 (2023).</a:t>
            </a:r>
          </a:p>
        </p:txBody>
      </p:sp>
    </p:spTree>
    <p:extLst>
      <p:ext uri="{BB962C8B-B14F-4D97-AF65-F5344CB8AC3E}">
        <p14:creationId xmlns:p14="http://schemas.microsoft.com/office/powerpoint/2010/main" val="2462414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Side: Basis Function?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vector space we usually think of is Euclidean space</a:t>
                </a:r>
              </a:p>
              <a:p>
                <a:r>
                  <a:rPr lang="en-US" altLang="ko-KR" dirty="0"/>
                  <a:t>But the definition of vector space is more general than it</a:t>
                </a:r>
              </a:p>
              <a:p>
                <a:r>
                  <a:rPr lang="en-US" altLang="ko-KR" dirty="0"/>
                  <a:t>The vector space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 over field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ko-KR" dirty="0"/>
                  <a:t>-module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 set of functions, that is, a function space, is also a vector space</a:t>
                </a:r>
              </a:p>
              <a:p>
                <a:r>
                  <a:rPr lang="en-US" altLang="ko-KR" dirty="0"/>
                  <a:t>The logic of linear algebra can be applied!</a:t>
                </a:r>
              </a:p>
              <a:p>
                <a:r>
                  <a:rPr lang="en-US" altLang="ko-KR" dirty="0"/>
                  <a:t>e.g. the function space formed by the function basis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{1,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Is a quadratic polynomial,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dirty="0"/>
                  <a:t>!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4C8A0A2-9B75-83B9-58EE-5FFD3C0C93D3}"/>
              </a:ext>
            </a:extLst>
          </p:cNvPr>
          <p:cNvSpPr txBox="1"/>
          <p:nvPr/>
        </p:nvSpPr>
        <p:spPr>
          <a:xfrm>
            <a:off x="9395246" y="2690336"/>
            <a:ext cx="3048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ko-KR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are interested in this type of expression, see modern algebra or group theory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1DAB026-8AE7-8981-7A87-2F292E69A408}"/>
              </a:ext>
            </a:extLst>
          </p:cNvPr>
          <p:cNvCxnSpPr>
            <a:cxnSpLocks/>
          </p:cNvCxnSpPr>
          <p:nvPr/>
        </p:nvCxnSpPr>
        <p:spPr>
          <a:xfrm flipH="1">
            <a:off x="7675927" y="3059668"/>
            <a:ext cx="156874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90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39EA7-2BD8-575E-FA77-6209724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72"/>
            <a:ext cx="7672387" cy="49306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C6F8A4-04EE-8991-9C88-A882C40FEC02}"/>
              </a:ext>
            </a:extLst>
          </p:cNvPr>
          <p:cNvSpPr/>
          <p:nvPr/>
        </p:nvSpPr>
        <p:spPr>
          <a:xfrm>
            <a:off x="903914" y="4664278"/>
            <a:ext cx="7459910" cy="436227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B0C75-7C52-74EE-35DE-858D4E226A5C}"/>
              </a:ext>
            </a:extLst>
          </p:cNvPr>
          <p:cNvSpPr txBox="1"/>
          <p:nvPr/>
        </p:nvSpPr>
        <p:spPr>
          <a:xfrm>
            <a:off x="8665403" y="3347206"/>
            <a:ext cx="3048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LMU is an SSM expansion of the delay function so that the state space follows the Legendre polynomial basis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63DCD6-5700-D240-696F-A6A1E9E85485}"/>
              </a:ext>
            </a:extLst>
          </p:cNvPr>
          <p:cNvSpPr/>
          <p:nvPr/>
        </p:nvSpPr>
        <p:spPr>
          <a:xfrm>
            <a:off x="903914" y="5817457"/>
            <a:ext cx="7459910" cy="667232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4679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LTI?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is no explicit mention other than previous works</a:t>
            </a:r>
          </a:p>
          <a:p>
            <a:endParaRPr lang="en-US" altLang="ko-KR" dirty="0"/>
          </a:p>
          <a:p>
            <a:r>
              <a:rPr lang="en-US" altLang="ko-KR" dirty="0"/>
              <a:t>My speculation:</a:t>
            </a:r>
          </a:p>
          <a:p>
            <a:r>
              <a:rPr lang="en-US" altLang="ko-KR" dirty="0"/>
              <a:t>Since it is expressed as a matrix, it is easy to apply to neural net</a:t>
            </a:r>
          </a:p>
          <a:p>
            <a:r>
              <a:rPr lang="en-US" altLang="ko-KR" dirty="0"/>
              <a:t>SS representation of LTI favors multiple inputs and multiple outputs</a:t>
            </a:r>
          </a:p>
          <a:p>
            <a:r>
              <a:rPr lang="en-US" altLang="ko-KR" dirty="0"/>
              <a:t>I think it is just because it is a very advantageous trait</a:t>
            </a:r>
          </a:p>
        </p:txBody>
      </p:sp>
    </p:spTree>
    <p:extLst>
      <p:ext uri="{BB962C8B-B14F-4D97-AF65-F5344CB8AC3E}">
        <p14:creationId xmlns:p14="http://schemas.microsoft.com/office/powerpoint/2010/main" val="29193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Optimal?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8A39EA7-2BD8-575E-FA77-62097249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2272"/>
            <a:ext cx="7672387" cy="49306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8C6F8A4-04EE-8991-9C88-A882C40FEC02}"/>
              </a:ext>
            </a:extLst>
          </p:cNvPr>
          <p:cNvSpPr/>
          <p:nvPr/>
        </p:nvSpPr>
        <p:spPr>
          <a:xfrm>
            <a:off x="3085052" y="2650920"/>
            <a:ext cx="1445004" cy="178191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63DCD6-5700-D240-696F-A6A1E9E85485}"/>
              </a:ext>
            </a:extLst>
          </p:cNvPr>
          <p:cNvSpPr/>
          <p:nvPr/>
        </p:nvSpPr>
        <p:spPr>
          <a:xfrm>
            <a:off x="6887360" y="5855521"/>
            <a:ext cx="1493241" cy="201330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72FCE-21DF-2A5F-F284-818A17C6EB27}"/>
              </a:ext>
            </a:extLst>
          </p:cNvPr>
          <p:cNvSpPr txBox="1"/>
          <p:nvPr/>
        </p:nvSpPr>
        <p:spPr>
          <a:xfrm>
            <a:off x="8682181" y="3988430"/>
            <a:ext cx="3305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Hm… Ok, the projection to the orthogonal basis is optimal decomposition (for a given basis)</a:t>
            </a:r>
          </a:p>
          <a:p>
            <a:endParaRPr lang="en-US" altLang="ko-KR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 think it means stronger than that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93E0B9A-36E6-E511-5131-EB883099E9BF}"/>
              </a:ext>
            </a:extLst>
          </p:cNvPr>
          <p:cNvCxnSpPr>
            <a:cxnSpLocks/>
          </p:cNvCxnSpPr>
          <p:nvPr/>
        </p:nvCxnSpPr>
        <p:spPr>
          <a:xfrm flipH="1">
            <a:off x="8510587" y="5394121"/>
            <a:ext cx="474022" cy="52850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EBB0E0-2E1C-A7BA-77B4-B30B7EB05753}"/>
              </a:ext>
            </a:extLst>
          </p:cNvPr>
          <p:cNvSpPr txBox="1"/>
          <p:nvPr/>
        </p:nvSpPr>
        <p:spPr>
          <a:xfrm>
            <a:off x="8682181" y="2478192"/>
            <a:ext cx="330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approximated ???</a:t>
            </a:r>
          </a:p>
        </p:txBody>
      </p:sp>
    </p:spTree>
    <p:extLst>
      <p:ext uri="{BB962C8B-B14F-4D97-AF65-F5344CB8AC3E}">
        <p14:creationId xmlns:p14="http://schemas.microsoft.com/office/powerpoint/2010/main" val="3001958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Optimal?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Let us go through the references</a:t>
            </a:r>
          </a:p>
          <a:p>
            <a:r>
              <a:rPr lang="en-US" altLang="ko-KR" dirty="0"/>
              <a:t>The previous work: Spike Delay Network</a:t>
            </a:r>
          </a:p>
          <a:p>
            <a:r>
              <a:rPr lang="en-US" altLang="ko-KR" dirty="0"/>
              <a:t>Voelker, Aaron R., and Chris </a:t>
            </a:r>
            <a:r>
              <a:rPr lang="en-US" altLang="ko-KR" dirty="0" err="1"/>
              <a:t>Eliasmith</a:t>
            </a:r>
            <a:r>
              <a:rPr lang="en-US" altLang="ko-KR" dirty="0"/>
              <a:t>. "Improving spiking dynamical networks: Accurate delays, higher-order synapses, and time cells." Neural computation 30.3 (2018): 569-609.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2C2F5-91A2-D7B2-3FA2-49A992DE6641}"/>
              </a:ext>
            </a:extLst>
          </p:cNvPr>
          <p:cNvSpPr txBox="1"/>
          <p:nvPr/>
        </p:nvSpPr>
        <p:spPr>
          <a:xfrm>
            <a:off x="838200" y="4105657"/>
            <a:ext cx="330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author</a:t>
            </a:r>
          </a:p>
        </p:txBody>
      </p:sp>
    </p:spTree>
    <p:extLst>
      <p:ext uri="{BB962C8B-B14F-4D97-AF65-F5344CB8AC3E}">
        <p14:creationId xmlns:p14="http://schemas.microsoft.com/office/powerpoint/2010/main" val="174264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Optimal? (Neural Computation)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use of LTI seems to be conventional...</a:t>
            </a:r>
          </a:p>
          <a:p>
            <a:r>
              <a:rPr lang="en-US" altLang="ko-KR" dirty="0"/>
              <a:t>Again, following from previous studies</a:t>
            </a:r>
          </a:p>
          <a:p>
            <a:endParaRPr lang="en-US" altLang="ko-KR" dirty="0"/>
          </a:p>
          <a:p>
            <a:r>
              <a:rPr lang="en-US" altLang="ko-KR" dirty="0"/>
              <a:t>For the optimal issue…</a:t>
            </a:r>
          </a:p>
          <a:p>
            <a:r>
              <a:rPr lang="en-US" altLang="ko-KR" dirty="0"/>
              <a:t>I understand the problems</a:t>
            </a:r>
          </a:p>
          <a:p>
            <a:r>
              <a:rPr lang="en-US" altLang="ko-KR" dirty="0"/>
              <a:t>So where is the optimality?!!?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2FA9FC-ED45-4C68-D732-844F8FE2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567" y="2946958"/>
            <a:ext cx="5846233" cy="33649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B765CF-99E7-28B0-71F9-C697E700BAD3}"/>
              </a:ext>
            </a:extLst>
          </p:cNvPr>
          <p:cNvSpPr/>
          <p:nvPr/>
        </p:nvSpPr>
        <p:spPr>
          <a:xfrm>
            <a:off x="8931346" y="3187817"/>
            <a:ext cx="2346386" cy="176485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F1318C-665D-6A80-1C86-D9C6726E0D74}"/>
              </a:ext>
            </a:extLst>
          </p:cNvPr>
          <p:cNvSpPr/>
          <p:nvPr/>
        </p:nvSpPr>
        <p:spPr>
          <a:xfrm>
            <a:off x="5507567" y="3378984"/>
            <a:ext cx="1644918" cy="176484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FCF2E3-1EB6-68E1-190A-5C1D47262D18}"/>
              </a:ext>
            </a:extLst>
          </p:cNvPr>
          <p:cNvSpPr/>
          <p:nvPr/>
        </p:nvSpPr>
        <p:spPr>
          <a:xfrm>
            <a:off x="7035761" y="4236058"/>
            <a:ext cx="2893480" cy="176485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490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Optimal? (Neural Computation)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Padé</a:t>
            </a:r>
            <a:r>
              <a:rPr lang="en-US" altLang="ko-KR" dirty="0"/>
              <a:t> approximation is widely used in computers indeed</a:t>
            </a:r>
          </a:p>
          <a:p>
            <a:r>
              <a:rPr lang="en-US" altLang="ko-KR" dirty="0"/>
              <a:t>But I do not know if it is really optimal</a:t>
            </a:r>
          </a:p>
          <a:p>
            <a:r>
              <a:rPr lang="en-US" altLang="ko-KR" dirty="0"/>
              <a:t>Let us find out more</a:t>
            </a:r>
          </a:p>
          <a:p>
            <a:endParaRPr lang="en-US" altLang="ko-KR" dirty="0"/>
          </a:p>
          <a:p>
            <a:r>
              <a:rPr lang="en-US" altLang="ko-KR" sz="2400" dirty="0"/>
              <a:t>Go to the more previous work…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2FA9FC-ED45-4C68-D732-844F8FE2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567" y="2946958"/>
            <a:ext cx="5846233" cy="336494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B765CF-99E7-28B0-71F9-C697E700BAD3}"/>
              </a:ext>
            </a:extLst>
          </p:cNvPr>
          <p:cNvSpPr/>
          <p:nvPr/>
        </p:nvSpPr>
        <p:spPr>
          <a:xfrm>
            <a:off x="8931346" y="3187817"/>
            <a:ext cx="2346386" cy="176485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F1318C-665D-6A80-1C86-D9C6726E0D74}"/>
              </a:ext>
            </a:extLst>
          </p:cNvPr>
          <p:cNvSpPr/>
          <p:nvPr/>
        </p:nvSpPr>
        <p:spPr>
          <a:xfrm>
            <a:off x="5507567" y="3378984"/>
            <a:ext cx="1644918" cy="176484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FCF2E3-1EB6-68E1-190A-5C1D47262D18}"/>
              </a:ext>
            </a:extLst>
          </p:cNvPr>
          <p:cNvSpPr/>
          <p:nvPr/>
        </p:nvSpPr>
        <p:spPr>
          <a:xfrm>
            <a:off x="7035761" y="4236058"/>
            <a:ext cx="2893480" cy="176485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C30C9C-C99D-E73B-87EB-892B9B7EE4EB}"/>
              </a:ext>
            </a:extLst>
          </p:cNvPr>
          <p:cNvSpPr/>
          <p:nvPr/>
        </p:nvSpPr>
        <p:spPr>
          <a:xfrm>
            <a:off x="7397886" y="4682390"/>
            <a:ext cx="831714" cy="176485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8640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Optimal? (</a:t>
            </a:r>
            <a:r>
              <a:rPr lang="en-US" altLang="ko-KR" dirty="0" err="1"/>
              <a:t>Padé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Vajta, Miklos. "Some remarks on </a:t>
                </a:r>
                <a:r>
                  <a:rPr lang="en-US" altLang="ko-KR" dirty="0" err="1"/>
                  <a:t>Padé</a:t>
                </a:r>
                <a:r>
                  <a:rPr lang="en-US" altLang="ko-KR" dirty="0"/>
                  <a:t>-approximations." Proceedings of the 3rd TEMPUS-INTCOM Symposium. Vol. 242. 2000.</a:t>
                </a:r>
              </a:p>
              <a:p>
                <a:r>
                  <a:rPr lang="en-US" altLang="ko-KR" dirty="0"/>
                  <a:t>This paper claims: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for approx.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𝑠𝑇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Ah, at least we now know why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altLang="ko-KR" dirty="0"/>
                  <a:t>in neural computation paper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9DAFB22E-C770-3E92-CBC3-A31CC8D35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486" y="4784036"/>
            <a:ext cx="4782217" cy="46679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172F702-2656-40D4-9081-682094D23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004" y="5385763"/>
            <a:ext cx="7641534" cy="124050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991E8D-425F-247E-693E-42327CB222B4}"/>
              </a:ext>
            </a:extLst>
          </p:cNvPr>
          <p:cNvSpPr/>
          <p:nvPr/>
        </p:nvSpPr>
        <p:spPr>
          <a:xfrm>
            <a:off x="5384528" y="6400800"/>
            <a:ext cx="3826584" cy="180317"/>
          </a:xfrm>
          <a:prstGeom prst="rect">
            <a:avLst/>
          </a:prstGeom>
          <a:solidFill>
            <a:srgbClr val="CCFF66">
              <a:alpha val="3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006379F-5544-7960-951C-7027F388E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475" y="3751247"/>
            <a:ext cx="3922325" cy="57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48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Optimal? (</a:t>
            </a:r>
            <a:r>
              <a:rPr lang="en-US" altLang="ko-KR" dirty="0" err="1"/>
              <a:t>Padé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But why cannot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or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be smaller? Why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the bound?</a:t>
                </a:r>
              </a:p>
              <a:p>
                <a:r>
                  <a:rPr lang="en-US" altLang="ko-KR" dirty="0"/>
                  <a:t>The degrees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seem to be related to the expressiveness</a:t>
                </a:r>
              </a:p>
              <a:p>
                <a:r>
                  <a:rPr lang="en-US" altLang="ko-KR" dirty="0"/>
                  <a:t>However, if the numerator degree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dirty="0"/>
                  <a:t> is greater</a:t>
                </a:r>
              </a:p>
              <a:p>
                <a:r>
                  <a:rPr lang="en-US" altLang="ko-KR" dirty="0"/>
                  <a:t>than the denominator degree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then the system needs to know the future input for the current output!</a:t>
                </a:r>
              </a:p>
              <a:p>
                <a:r>
                  <a:rPr lang="en-US" altLang="ko-KR" dirty="0"/>
                  <a:t>So it is generally said that there is a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also said to be an uncommon system</a:t>
                </a:r>
              </a:p>
              <a:p>
                <a:r>
                  <a:rPr lang="en-US" altLang="ko-KR" dirty="0"/>
                  <a:t>(At least in control engineering)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561035D-C0E9-B953-1D3B-0A70A771C8D7}"/>
              </a:ext>
            </a:extLst>
          </p:cNvPr>
          <p:cNvSpPr txBox="1"/>
          <p:nvPr/>
        </p:nvSpPr>
        <p:spPr>
          <a:xfrm>
            <a:off x="9770200" y="2411080"/>
            <a:ext cx="2047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required!</a:t>
            </a:r>
          </a:p>
        </p:txBody>
      </p:sp>
    </p:spTree>
    <p:extLst>
      <p:ext uri="{BB962C8B-B14F-4D97-AF65-F5344CB8AC3E}">
        <p14:creationId xmlns:p14="http://schemas.microsoft.com/office/powerpoint/2010/main" val="702051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Optimal? (Legendre)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It is bad to be small, but we cannot just grow it</a:t>
                </a:r>
              </a:p>
              <a:p>
                <a:r>
                  <a:rPr lang="en-US" altLang="ko-KR" dirty="0"/>
                  <a:t>I understand that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should be as large as possible,</a:t>
                </a:r>
              </a:p>
              <a:p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is good for LTI approximation of delay system</a:t>
                </a:r>
              </a:p>
              <a:p>
                <a:r>
                  <a:rPr lang="en-US" altLang="ko-KR" dirty="0"/>
                  <a:t>(do not know if it is ‘actually optimal’)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Let us go back to the beginning</a:t>
                </a:r>
              </a:p>
              <a:p>
                <a:r>
                  <a:rPr lang="en-US" altLang="ko-KR" dirty="0"/>
                  <a:t>So why did it choose the state space to have a Legendre basis?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78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of Mamba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183F37-6B6E-24C8-13B4-A5C88D53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32" y="1926620"/>
            <a:ext cx="6763694" cy="387721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C15CF0-D181-5B20-60DE-CB243A7D074C}"/>
              </a:ext>
            </a:extLst>
          </p:cNvPr>
          <p:cNvCxnSpPr>
            <a:cxnSpLocks/>
          </p:cNvCxnSpPr>
          <p:nvPr/>
        </p:nvCxnSpPr>
        <p:spPr>
          <a:xfrm flipH="1">
            <a:off x="7286625" y="2028115"/>
            <a:ext cx="548692" cy="5436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73CCC9-DC0E-EA3B-27FD-270371093F6D}"/>
              </a:ext>
            </a:extLst>
          </p:cNvPr>
          <p:cNvSpPr txBox="1"/>
          <p:nvPr/>
        </p:nvSpPr>
        <p:spPr>
          <a:xfrm>
            <a:off x="6929306" y="1658783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MHA (multi-head attention)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82DA3F-8176-F5BA-4294-EE4B68A922D1}"/>
              </a:ext>
            </a:extLst>
          </p:cNvPr>
          <p:cNvCxnSpPr>
            <a:cxnSpLocks/>
          </p:cNvCxnSpPr>
          <p:nvPr/>
        </p:nvCxnSpPr>
        <p:spPr>
          <a:xfrm flipH="1">
            <a:off x="7069289" y="2673245"/>
            <a:ext cx="672037" cy="31110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A83386-B69C-0831-DDE1-3146265BCA80}"/>
              </a:ext>
            </a:extLst>
          </p:cNvPr>
          <p:cNvSpPr txBox="1"/>
          <p:nvPr/>
        </p:nvSpPr>
        <p:spPr>
          <a:xfrm>
            <a:off x="7736642" y="2413366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xPos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for length extrapolation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1CB145C-21A7-2196-2E1A-8B1547137815}"/>
              </a:ext>
            </a:extLst>
          </p:cNvPr>
          <p:cNvCxnSpPr>
            <a:cxnSpLocks/>
          </p:cNvCxnSpPr>
          <p:nvPr/>
        </p:nvCxnSpPr>
        <p:spPr>
          <a:xfrm flipH="1">
            <a:off x="6874646" y="3201257"/>
            <a:ext cx="792892" cy="7387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B55E25-A11B-560A-B389-76C891A1445A}"/>
              </a:ext>
            </a:extLst>
          </p:cNvPr>
          <p:cNvSpPr txBox="1"/>
          <p:nvPr/>
        </p:nvSpPr>
        <p:spPr>
          <a:xfrm>
            <a:off x="7665196" y="2983283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 and Hyena are SSMs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9661E-5BDA-2D11-A461-DCE5B3AF1DB6}"/>
              </a:ext>
            </a:extLst>
          </p:cNvPr>
          <p:cNvSpPr txBox="1"/>
          <p:nvPr/>
        </p:nvSpPr>
        <p:spPr>
          <a:xfrm>
            <a:off x="7835317" y="4267616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Mamba is strong at long sequence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821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Optimal? (Legendre)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is the only explanation of optimality in the paper</a:t>
            </a:r>
          </a:p>
          <a:p>
            <a:r>
              <a:rPr lang="en-US" altLang="ko-KR" dirty="0"/>
              <a:t>Since Legendre basis is orthogonal and experimentally perform well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239CEB-FCA0-DBF9-5E27-2FB146804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57" y="3429000"/>
            <a:ext cx="7459685" cy="187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92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My claim:</a:t>
                </a:r>
              </a:p>
              <a:p>
                <a:r>
                  <a:rPr lang="en-US" altLang="ko-KR" dirty="0"/>
                  <a:t>I know Legendre basis is a good method (which may be optimal)</a:t>
                </a:r>
              </a:p>
              <a:p>
                <a:r>
                  <a:rPr lang="en-US" altLang="ko-KR" dirty="0"/>
                  <a:t>But would not there be a better basis depending on the input?</a:t>
                </a:r>
              </a:p>
              <a:p>
                <a:r>
                  <a:rPr lang="en-US" altLang="ko-KR" dirty="0"/>
                  <a:t>e.g.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{1,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altLang="ko-KR" dirty="0"/>
                  <a:t> well while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{1,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dirty="0"/>
                  <a:t> does not, and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ko-KR" dirty="0"/>
                  <a:t> vice versa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Is Legendre the only orthogonal basis possible with </a:t>
                </a:r>
                <a:r>
                  <a:rPr lang="en-US" altLang="ko-KR" dirty="0" err="1"/>
                  <a:t>Padé</a:t>
                </a:r>
                <a:r>
                  <a:rPr lang="en-US" altLang="ko-KR" dirty="0"/>
                  <a:t> approximated LTI for delay system?</a:t>
                </a:r>
              </a:p>
              <a:p>
                <a:r>
                  <a:rPr lang="en-US" altLang="ko-KR" dirty="0"/>
                  <a:t>To answer this, I need to know more about the math…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638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69DA41-C2EC-6F67-3397-A4F7D2980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048" y="1551963"/>
            <a:ext cx="5978282" cy="50543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707A26-E9DD-66B8-DB4E-EF8AAA4FA13B}"/>
                  </a:ext>
                </a:extLst>
              </p:cNvPr>
              <p:cNvSpPr txBox="1"/>
              <p:nvPr/>
            </p:nvSpPr>
            <p:spPr>
              <a:xfrm>
                <a:off x="8455752" y="3982788"/>
                <a:ext cx="250865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signal to the memory</a:t>
                </a:r>
              </a:p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Combination of</a:t>
                </a:r>
              </a:p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altLang="ko-KR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state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en-US" altLang="ko-KR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altLang="ko-KR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707A26-E9DD-66B8-DB4E-EF8AAA4FA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752" y="3982788"/>
                <a:ext cx="2508659" cy="1323439"/>
              </a:xfrm>
              <a:prstGeom prst="rect">
                <a:avLst/>
              </a:prstGeom>
              <a:blipFill>
                <a:blip r:embed="rId3"/>
                <a:stretch>
                  <a:fillRect l="-1214" t="-1382" b="-50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EBE26C2-9025-8007-8833-551C875CEED1}"/>
              </a:ext>
            </a:extLst>
          </p:cNvPr>
          <p:cNvCxnSpPr>
            <a:cxnSpLocks/>
          </p:cNvCxnSpPr>
          <p:nvPr/>
        </p:nvCxnSpPr>
        <p:spPr>
          <a:xfrm flipH="1">
            <a:off x="8150330" y="4644508"/>
            <a:ext cx="221882" cy="33855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CDBA82-0334-0B42-96EC-548D786C4579}"/>
              </a:ext>
            </a:extLst>
          </p:cNvPr>
          <p:cNvSpPr txBox="1"/>
          <p:nvPr/>
        </p:nvSpPr>
        <p:spPr>
          <a:xfrm>
            <a:off x="8261271" y="2067133"/>
            <a:ext cx="2206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similar structure to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RNN or LSTM</a:t>
            </a:r>
          </a:p>
        </p:txBody>
      </p:sp>
    </p:spTree>
    <p:extLst>
      <p:ext uri="{BB962C8B-B14F-4D97-AF65-F5344CB8AC3E}">
        <p14:creationId xmlns:p14="http://schemas.microsoft.com/office/powerpoint/2010/main" val="3186256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A2E96F-C541-337D-C25C-F6E7A59B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20" y="1690688"/>
            <a:ext cx="3692181" cy="47908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C83DF91-6536-3FC2-EA3B-ACA1F3843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4334480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85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72A02B-E6E2-A3D3-697A-22E81368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7" y="2246674"/>
            <a:ext cx="9115425" cy="3057525"/>
          </a:xfrm>
          <a:prstGeom prst="rect">
            <a:avLst/>
          </a:prstGeom>
        </p:spPr>
      </p:pic>
      <p:pic>
        <p:nvPicPr>
          <p:cNvPr id="5122" name="Picture 2" descr="Mackey-Glass Time Series">
            <a:extLst>
              <a:ext uri="{FF2B5EF4-FFF2-40B4-BE49-F238E27FC236}">
                <a16:creationId xmlns:a16="http://schemas.microsoft.com/office/drawing/2014/main" id="{79B2F9FD-608C-D67E-48AC-6816D23D1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22" y="679671"/>
            <a:ext cx="2781474" cy="139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57EBF06-C9F1-9939-FC87-5925CC7DF596}"/>
              </a:ext>
            </a:extLst>
          </p:cNvPr>
          <p:cNvCxnSpPr>
            <a:cxnSpLocks/>
          </p:cNvCxnSpPr>
          <p:nvPr/>
        </p:nvCxnSpPr>
        <p:spPr>
          <a:xfrm flipH="1">
            <a:off x="8716162" y="1859965"/>
            <a:ext cx="369115" cy="5559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192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14:cNvPr>
              <p14:cNvContentPartPr/>
              <p14:nvPr/>
            </p14:nvContentPartPr>
            <p14:xfrm>
              <a:off x="4420840" y="2549936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1840" y="2540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87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3D989F-E9F4-F899-8FCA-19497BF7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26" y="1948751"/>
            <a:ext cx="9523367" cy="29604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Performance of Mamba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D9661E-5BDA-2D11-A461-DCE5B3AF1DB6}"/>
              </a:ext>
            </a:extLst>
          </p:cNvPr>
          <p:cNvSpPr txBox="1"/>
          <p:nvPr/>
        </p:nvSpPr>
        <p:spPr>
          <a:xfrm>
            <a:off x="100668" y="3780714"/>
            <a:ext cx="315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Perplexity is the metric for NLP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CC28D2-4992-1739-2528-D1179025E92C}"/>
              </a:ext>
            </a:extLst>
          </p:cNvPr>
          <p:cNvCxnSpPr>
            <a:cxnSpLocks/>
          </p:cNvCxnSpPr>
          <p:nvPr/>
        </p:nvCxnSpPr>
        <p:spPr>
          <a:xfrm flipV="1">
            <a:off x="1828800" y="2927758"/>
            <a:ext cx="520117" cy="7633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0EF7420-3750-F6F8-2D1F-BEB587C21BAF}"/>
              </a:ext>
            </a:extLst>
          </p:cNvPr>
          <p:cNvSpPr txBox="1"/>
          <p:nvPr/>
        </p:nvSpPr>
        <p:spPr>
          <a:xfrm>
            <a:off x="5085127" y="5292131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Mamba is strong at scaling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5F0AA-6A3A-96C3-027B-696535752469}"/>
              </a:ext>
            </a:extLst>
          </p:cNvPr>
          <p:cNvSpPr txBox="1"/>
          <p:nvPr/>
        </p:nvSpPr>
        <p:spPr>
          <a:xfrm>
            <a:off x="100668" y="4054938"/>
            <a:ext cx="2063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(Geo mean of probability)</a:t>
            </a:r>
            <a:endParaRPr lang="ko-KR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96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of study (and seminar)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LTI</a:t>
            </a:r>
          </a:p>
          <a:p>
            <a:r>
              <a:rPr lang="en-US" altLang="ko-KR" dirty="0"/>
              <a:t>LMU</a:t>
            </a:r>
          </a:p>
          <a:p>
            <a:r>
              <a:rPr lang="en-US" altLang="ko-KR" dirty="0" err="1"/>
              <a:t>HiPPO</a:t>
            </a:r>
            <a:endParaRPr lang="en-US" altLang="ko-KR" dirty="0"/>
          </a:p>
          <a:p>
            <a:r>
              <a:rPr lang="en-US" altLang="ko-KR" dirty="0"/>
              <a:t>Mamba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B37CA11-DCBC-A483-CAC7-E343F92C670F}"/>
              </a:ext>
            </a:extLst>
          </p:cNvPr>
          <p:cNvCxnSpPr>
            <a:cxnSpLocks/>
          </p:cNvCxnSpPr>
          <p:nvPr/>
        </p:nvCxnSpPr>
        <p:spPr>
          <a:xfrm flipH="1">
            <a:off x="2105637" y="2281806"/>
            <a:ext cx="126673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8F1DC8-CD13-DADF-DA5D-409A81207BEF}"/>
              </a:ext>
            </a:extLst>
          </p:cNvPr>
          <p:cNvSpPr/>
          <p:nvPr/>
        </p:nvSpPr>
        <p:spPr>
          <a:xfrm>
            <a:off x="1076324" y="1825624"/>
            <a:ext cx="953811" cy="9511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5ACF9-1E14-6BED-5BFB-455D85449DAA}"/>
              </a:ext>
            </a:extLst>
          </p:cNvPr>
          <p:cNvSpPr txBox="1"/>
          <p:nvPr/>
        </p:nvSpPr>
        <p:spPr>
          <a:xfrm>
            <a:off x="3447875" y="2097140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Today’s topic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538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LTI?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Linear Time-invariant (LTI) System</a:t>
            </a:r>
          </a:p>
          <a:p>
            <a:r>
              <a:rPr lang="en-US" altLang="ko-KR" dirty="0"/>
              <a:t>Concept in signal processing and control engineering</a:t>
            </a:r>
          </a:p>
          <a:p>
            <a:r>
              <a:rPr lang="en-US" altLang="ko-KR" dirty="0"/>
              <a:t>Linearity and Time-invariance makes it simple and predictable</a:t>
            </a:r>
          </a:p>
          <a:p>
            <a:r>
              <a:rPr lang="en-US" altLang="ko-KR" dirty="0"/>
              <a:t>LTI assumption is conventional (even if it is not in reality!)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7DBBEC-7AF8-4308-6998-62F3C9CF1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071" y="4622903"/>
            <a:ext cx="20955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E3EDA9-ABF7-BC1C-9D2C-978138DB4C06}"/>
              </a:ext>
            </a:extLst>
          </p:cNvPr>
          <p:cNvSpPr txBox="1"/>
          <p:nvPr/>
        </p:nvSpPr>
        <p:spPr>
          <a:xfrm>
            <a:off x="8258000" y="5358142"/>
            <a:ext cx="262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logic control system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feedback loop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Impulse Response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We want Impulse Response (IR)</a:t>
                </a:r>
              </a:p>
              <a:p>
                <a:r>
                  <a:rPr lang="en-US" altLang="ko-KR" dirty="0"/>
                  <a:t>Since the system is linear time-invariant,</a:t>
                </a:r>
              </a:p>
              <a:p>
                <a:r>
                  <a:rPr lang="en-US" altLang="ko-KR" dirty="0"/>
                  <a:t>The convolution of input signal and IR is the output signal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/>
                  <a:t>		(Linearity)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		(Time-invariance)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88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System function, or transfer function (TF) is the Laplace of IR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IR and TF determine the system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98B800D-50DB-0B5C-080C-58FFF79F47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92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72095-F221-0FA7-F1AE-D18D5FBC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State-Space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B800D-50DB-0B5C-080C-58FFF79F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LTI system can be represented by state-space equation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So, IR &lt;=&gt; TF (classical, harmonic) &lt;=&gt; SSM (analytic)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D9C760-A46C-0876-F39B-9C2318C3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787" y="2428735"/>
            <a:ext cx="3048425" cy="1000265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5B49873-0E44-DF2E-1432-9333C36B815E}"/>
              </a:ext>
            </a:extLst>
          </p:cNvPr>
          <p:cNvCxnSpPr>
            <a:cxnSpLocks/>
          </p:cNvCxnSpPr>
          <p:nvPr/>
        </p:nvCxnSpPr>
        <p:spPr>
          <a:xfrm>
            <a:off x="4085439" y="2659310"/>
            <a:ext cx="57045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EDCE2-4456-A0EA-BE18-97C8CE419718}"/>
                  </a:ext>
                </a:extLst>
              </p:cNvPr>
              <p:cNvSpPr txBox="1"/>
              <p:nvPr/>
            </p:nvSpPr>
            <p:spPr>
              <a:xfrm>
                <a:off x="2105637" y="2474644"/>
                <a:ext cx="1979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𝑑𝑡</m:t>
                    </m:r>
                  </m:oMath>
                </a14:m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EDCE2-4456-A0EA-BE18-97C8CE419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637" y="2474644"/>
                <a:ext cx="1979802" cy="369332"/>
              </a:xfrm>
              <a:prstGeom prst="rect">
                <a:avLst/>
              </a:prstGeom>
              <a:blipFill>
                <a:blip r:embed="rId3"/>
                <a:stretch>
                  <a:fillRect l="-2462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74E9EF1E-73FF-5E9C-960E-983404DF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439" y="3563937"/>
            <a:ext cx="36385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5C19C4-0E9A-1E62-4E8A-5E6BDCD71B91}"/>
                  </a:ext>
                </a:extLst>
              </p:cNvPr>
              <p:cNvSpPr txBox="1"/>
              <p:nvPr/>
            </p:nvSpPr>
            <p:spPr>
              <a:xfrm>
                <a:off x="7821335" y="3271328"/>
                <a:ext cx="30484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input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state</a:t>
                </a:r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5C19C4-0E9A-1E62-4E8A-5E6BDCD71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335" y="3271328"/>
                <a:ext cx="3048424" cy="646331"/>
              </a:xfrm>
              <a:prstGeom prst="rect">
                <a:avLst/>
              </a:prstGeom>
              <a:blipFill>
                <a:blip r:embed="rId5"/>
                <a:stretch>
                  <a:fillRect l="-1600"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87E5A25-712A-9439-73E8-1BDED8F9AC8C}"/>
              </a:ext>
            </a:extLst>
          </p:cNvPr>
          <p:cNvCxnSpPr>
            <a:cxnSpLocks/>
          </p:cNvCxnSpPr>
          <p:nvPr/>
        </p:nvCxnSpPr>
        <p:spPr>
          <a:xfrm flipH="1">
            <a:off x="7334986" y="3667642"/>
            <a:ext cx="389003" cy="25001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A983AF-4AE3-F14C-2298-5C9F5CA5A932}"/>
              </a:ext>
            </a:extLst>
          </p:cNvPr>
          <p:cNvSpPr txBox="1"/>
          <p:nvPr/>
        </p:nvSpPr>
        <p:spPr>
          <a:xfrm>
            <a:off x="6707209" y="5810197"/>
            <a:ext cx="5276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very naïve claim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must consider the conditions and uniqueness, right?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skip them in this seminar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5562</TotalTime>
  <Words>1457</Words>
  <Application>Microsoft Office PowerPoint</Application>
  <PresentationFormat>와이드스크린</PresentationFormat>
  <Paragraphs>191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맑은 고딕</vt:lpstr>
      <vt:lpstr>Arial</vt:lpstr>
      <vt:lpstr>Cambria Math</vt:lpstr>
      <vt:lpstr>Times New Roman</vt:lpstr>
      <vt:lpstr>Office 테마</vt:lpstr>
      <vt:lpstr>LTI to Mamba: Legendre Memory Unit</vt:lpstr>
      <vt:lpstr>What is Mamba?</vt:lpstr>
      <vt:lpstr>Performance of Mamba</vt:lpstr>
      <vt:lpstr>Performance of Mamba</vt:lpstr>
      <vt:lpstr>Flow of study (and seminar)</vt:lpstr>
      <vt:lpstr>What is LTI?</vt:lpstr>
      <vt:lpstr>Impulse Response</vt:lpstr>
      <vt:lpstr>Transfer function</vt:lpstr>
      <vt:lpstr>State-Space Model</vt:lpstr>
      <vt:lpstr>Legendre Memory Unit</vt:lpstr>
      <vt:lpstr>Introduction: Problems</vt:lpstr>
      <vt:lpstr>Introduction: Problems</vt:lpstr>
      <vt:lpstr>Introduction: Ideas</vt:lpstr>
      <vt:lpstr>Method</vt:lpstr>
      <vt:lpstr>Method</vt:lpstr>
      <vt:lpstr>Method</vt:lpstr>
      <vt:lpstr>Method</vt:lpstr>
      <vt:lpstr>Method</vt:lpstr>
      <vt:lpstr>Method</vt:lpstr>
      <vt:lpstr>Side: Basis Function?</vt:lpstr>
      <vt:lpstr>Method</vt:lpstr>
      <vt:lpstr>Why LTI?</vt:lpstr>
      <vt:lpstr>Why Optimal?</vt:lpstr>
      <vt:lpstr>Why Optimal?</vt:lpstr>
      <vt:lpstr>Why Optimal? (Neural Computation)</vt:lpstr>
      <vt:lpstr>Why Optimal? (Neural Computation)</vt:lpstr>
      <vt:lpstr>Why Optimal? (Padé)</vt:lpstr>
      <vt:lpstr>Why Optimal? (Padé)</vt:lpstr>
      <vt:lpstr>Why Optimal? (Legendre)</vt:lpstr>
      <vt:lpstr>Why Optimal? (Legendre)</vt:lpstr>
      <vt:lpstr>Discussion</vt:lpstr>
      <vt:lpstr>Implementation</vt:lpstr>
      <vt:lpstr>Results</vt:lpstr>
      <vt:lpstr>Results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271</cp:revision>
  <dcterms:created xsi:type="dcterms:W3CDTF">2023-01-19T17:39:48Z</dcterms:created>
  <dcterms:modified xsi:type="dcterms:W3CDTF">2024-03-14T19:17:01Z</dcterms:modified>
</cp:coreProperties>
</file>