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328" r:id="rId3"/>
    <p:sldId id="349" r:id="rId4"/>
    <p:sldId id="347" r:id="rId5"/>
    <p:sldId id="348" r:id="rId6"/>
    <p:sldId id="32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2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22:01:03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0 24575,'-9'0'0,"0"1"0,0 0 0,0 0 0,0 1 0,0 0 0,0 0 0,0 1 0,-12 6 0,0 2 0,1 1 0,-21 17 0,38-27 0,-59 40 0,34-24 0,-49 40 0,76-57 0,-1 0 0,1 0 0,0 0 0,0 1 0,0-1 0,0 0 0,0 1 0,0-1 0,0 1 0,0-1 0,0 1 0,1-1 0,-1 1 0,1 0 0,-1-1 0,1 1 0,0 0 0,0-1 0,-1 1 0,1 0 0,0-1 0,0 1 0,1 0 0,-1-1 0,0 1 0,1 0 0,-1-1 0,1 1 0,-1 0 0,1-1 0,0 1 0,-1-1 0,1 1 0,0-1 0,0 0 0,0 1 0,0-1 0,1 0 0,-1 0 0,0 1 0,0-1 0,1 0 0,-1 0 0,3 1 0,10 8 0,0-1 0,1-1 0,26 12 0,-18-9 0,140 83 0,-159-93-1365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22:01:03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24575,'22'-1'0,"-1"-2"0,0 0 0,0-1 0,24-9 0,-24 7 0,1 0 0,1 2 0,38-4 0,-32 8 0,136 3 0,-147-1 0,-1 0 0,1 2 0,-1 0 0,0 0 0,0 2 0,0 0 0,18 11 0,-22-10 0,0 1 0,-1 1 0,-1 0 0,1 0 0,-1 1 0,-1 1 0,0 0 0,0 0 0,-1 1 0,10 18 0,2 5 0,0 1 0,-3 1 0,-1 1 0,-2 1 0,18 70 0,15 146 0,-48-251 0,18 86 0,-16-84 0,0 0 0,0 1 0,0-1 0,1-1 0,0 1 0,0 0 0,0-1 0,1 1 0,0-1 0,0 0 0,9 8 0,-8-10-91,0 0 0,1-1 0,-1 1 0,1-1 0,-1 0 0,1-1 0,0 1 0,0-1 0,0 0 0,0-1 0,0 0 0,-1 0 0,1 0 0,9-1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22:01:03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12 24575,'-1'0'0,"1"-1"0,0 0 0,0 1 0,0-1 0,0 1 0,-1-1 0,1 1 0,0-1 0,0 1 0,-1-1 0,1 1 0,-1-1 0,1 1 0,0-1 0,-1 1 0,1-1 0,-1 1 0,1 0 0,-1-1 0,1 1 0,-1 0 0,1 0 0,-1-1 0,1 1 0,-1 0 0,1 0 0,-1 0 0,0-1 0,1 1 0,-1 0 0,1 0 0,-1 0 0,0 0 0,1 0 0,-1 0 0,1 0 0,-1 1 0,0-1 0,1 0 0,-1 0 0,1 0 0,-1 0 0,1 1 0,-2 0 0,-30 11 0,28-11 0,-22 13 0,0 0 0,2 2 0,0 0 0,1 2 0,0 0 0,-25 28 0,47-45 0,0 0 0,0 1 0,0-1 0,0 1 0,0-1 0,0 1 0,0-1 0,0 1 0,1-1 0,-1 1 0,0 0 0,1-1 0,-1 1 0,1 0 0,0-1 0,0 1 0,0 0 0,-1 0 0,2-1 0,-1 1 0,0 0 0,0 0 0,0-1 0,1 1 0,-1 0 0,1-1 0,0 1 0,-1 0 0,1-1 0,0 1 0,1 2 0,5 5 0,0 0 0,0 0 0,1 0 0,10 8 0,10 13 0,24 42 0,-19-23 0,3-1 0,54 55 0,-90-103 2,0 1 0,1-1-1,-1 0 1,0 1 0,0-1 0,0 0-1,1 1 1,-1-1 0,0 0-1,0 0 1,1 1 0,-1-1 0,0 0-1,0 0 1,1 1 0,-1-1 0,0 0-1,1 0 1,-1 0 0,1 1-1,-1-1 1,0 0 0,1 0 0,-1 0-1,0 0 1,1 0 0,-1 0 0,1 0-1,-1 0 1,0 0 0,1 0-1,-1 0 1,0 0 0,1 0 0,-1 0-1,1 0 1,-1 0 0,0-1 0,1 1-1,-1 0 1,0 0 0,1 0-1,-1-1 1,0 1 0,1 0 0,-1 0-1,0-1 1,0 1 0,1 0-1,-1 0 1,0-1 0,0 1 0,0 0-1,1-1 1,-1 1 0,0 0 0,0-1-1,0 1 1,0-1 0,0 1-1,0 0 1,1-1 0,-1 1 0,0 0-1,0-1 1,0 1 0,0-1 0,-1 0-1,-1-27-1485,-3 15-5342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22:01:03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1 971 24575,'0'-2'0,"0"1"0,1 0 0,-1 0 0,1 0 0,-1 1 0,1-1 0,0 0 0,-1 0 0,1 0 0,0 0 0,-1 0 0,1 1 0,0-1 0,0 0 0,0 1 0,0-1 0,0 1 0,0-1 0,0 1 0,0-1 0,0 1 0,0-1 0,0 1 0,0 0 0,0 0 0,0 0 0,2 0 0,35-5 0,-34 5 0,437-3 0,-225 6 0,-201-3 0,23 0 0,57-7 0,-80 5 0,-1-1 0,0-1 0,0 0 0,-1-1 0,1 0 0,-1-1 0,17-10 0,29-9 0,-2 2 0,-29 5 0,0-2 0,-2-2 0,0 0 0,-1-1 0,39-48 0,-51 56 0,0 0 0,-1 0 0,-1-1 0,0-1 0,-1 0 0,-1 0 0,0-1 0,-1 0 0,7-26 0,-9 10 0,2 0 0,2 1 0,1 0 0,1 1 0,32-59 0,-36 78 0,-3 4 0,1 0 0,-1 0 0,2 0 0,-1 1 0,1 0 0,0 0 0,1 0 0,0 1 0,10-7 0,-7 7 0,1 0 0,-1 1 0,1 0 0,1 1 0,-1 0 0,24-4 0,81-8 0,-28 5 0,61-11 0,-133 19 27,1 2-1,0 0 1,19 2-1,-21 0-320,0 0 0,-1-2-1,1 1 1,21-7 0,-22 4-6532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BE999-9D79-451D-AA64-C7E198F3485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EE5CA-28BF-4C09-A261-D7B8DC04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C632-7EF8-4694-B395-BC4AA4492B96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198C-CCE9-460E-AED7-4A9395234AFF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4432-EBCE-4AAB-A7BA-6A72C50DCDD2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1B1B-2377-484C-AE5F-2482D325568D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01A2-46DF-4BFF-9016-C8103CEDFB81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08F3-A94B-4B80-B11C-3E927B27F2B8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BB6-D684-4DF5-B5F0-CCFDC51A617B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D348-75BB-4FFE-A28E-8CED510818E6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788B-E27C-4361-9F1C-F5324F7742D7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0440-C9FD-4F99-90BA-78EFFB603E89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36EF872-42A0-4E78-9488-31172969FC5A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A7F9607-BA5C-406C-B8F1-9CD349898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12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27.png"/><Relationship Id="rId5" Type="http://schemas.openxmlformats.org/officeDocument/2006/relationships/image" Target="../media/image9.png"/><Relationship Id="rId10" Type="http://schemas.openxmlformats.org/officeDocument/2006/relationships/customXml" Target="../ink/ink3.xml"/><Relationship Id="rId4" Type="http://schemas.openxmlformats.org/officeDocument/2006/relationships/image" Target="../media/image8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429" y="1122363"/>
            <a:ext cx="9289142" cy="2387600"/>
          </a:xfrm>
        </p:spPr>
        <p:txBody>
          <a:bodyPr>
            <a:normAutofit/>
          </a:bodyPr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Flow Matching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(seunghwan.kim@snu.ac.kr)</a:t>
            </a:r>
          </a:p>
          <a:p>
            <a:r>
              <a:rPr lang="en-US" altLang="ko-KR" dirty="0"/>
              <a:t>NCIA </a:t>
            </a:r>
            <a:r>
              <a:rPr lang="ko-KR" altLang="en-US" sz="2000" dirty="0">
                <a:latin typeface="210 SoomyungjoOTF 020" panose="02020503020101020101" pitchFamily="18" charset="-127"/>
                <a:ea typeface="210 SoomyungjoOTF 020" panose="02020503020101020101" pitchFamily="18" charset="-127"/>
              </a:rPr>
              <a:t>인공지능 석사과정 </a:t>
            </a:r>
            <a:r>
              <a:rPr lang="en-US" altLang="ko-KR" sz="2000" dirty="0">
                <a:latin typeface="210 SoomyungjoOTF 020" panose="02020503020101020101" pitchFamily="18" charset="-127"/>
                <a:ea typeface="210 SoomyungjoOTF 020" panose="02020503020101020101" pitchFamily="18" charset="-127"/>
              </a:rPr>
              <a:t>25</a:t>
            </a:r>
            <a:endParaRPr lang="en-US" altLang="ko-KR" dirty="0">
              <a:latin typeface="210 SoomyungjoOTF 040" panose="02020503020101020101" pitchFamily="18" charset="-127"/>
              <a:ea typeface="210 SoomyungjoOTF 0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20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AD558-95C5-49BE-0157-57B4A70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0BA2C4-473D-600F-33AA-AFDAC79C25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Variational inferences using VAE suffers approximation error</a:t>
                </a:r>
              </a:p>
              <a:p>
                <a:r>
                  <a:rPr lang="en-US" dirty="0"/>
                  <a:t>e.g. mean-field approx.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Propose</a:t>
                </a:r>
                <a:r>
                  <a:rPr lang="en-US" b="0" dirty="0"/>
                  <a:t> training diffeomorphism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/>
                  <a:t> (prior)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/>
                  <a:t> (data)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0BA2C4-473D-600F-33AA-AFDAC79C25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B9EDC-1410-768F-FC0A-CD70A26E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490BA-239B-44C2-560A-2C8BF2D4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68E27-5E25-5DDF-12F5-913B523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BC62A-CD0C-829F-E82F-0EEA4A6475EB}"/>
              </a:ext>
            </a:extLst>
          </p:cNvPr>
          <p:cNvSpPr txBox="1"/>
          <p:nvPr/>
        </p:nvSpPr>
        <p:spPr>
          <a:xfrm>
            <a:off x="3581400" y="5710019"/>
            <a:ext cx="829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Rezende, Danilo, and Shakir Mohamed. "Variational inference with normalizing flows." International conference on machine learning. PMLR, 2015.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DD54DBA-C7B9-5F41-205D-2BB89BD0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345" y="3872605"/>
            <a:ext cx="4003551" cy="7236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34D38D1-5820-81BD-4337-657FC4AF9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231" y="3429000"/>
            <a:ext cx="1228896" cy="4286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BD1822-FD51-2270-6767-DBA679372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823" y="4625418"/>
            <a:ext cx="3590594" cy="994907"/>
          </a:xfrm>
          <a:prstGeom prst="rect">
            <a:avLst/>
          </a:prstGeom>
        </p:spPr>
      </p:pic>
      <p:pic>
        <p:nvPicPr>
          <p:cNvPr id="1026" name="Picture 2" descr="Flow based Generative Models 1 : Normalizing Flow - DevKiHyun's AI">
            <a:extLst>
              <a:ext uri="{FF2B5EF4-FFF2-40B4-BE49-F238E27FC236}">
                <a16:creationId xmlns:a16="http://schemas.microsoft.com/office/drawing/2014/main" id="{A44210D2-3E4D-E631-BFE7-462CF67E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519" y="3781262"/>
            <a:ext cx="5194073" cy="156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83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8ACD4-3EC0-428E-F7EA-70D3B5883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3B68D-5660-C00A-EF43-FF03FC82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E025CD-F85C-D961-7008-C0EF8C1875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Variational inferences using VAE suffers approximation error</a:t>
                </a:r>
              </a:p>
              <a:p>
                <a:r>
                  <a:rPr lang="en-US" dirty="0"/>
                  <a:t>e.g. mean-field approx.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Propose</a:t>
                </a:r>
                <a:r>
                  <a:rPr lang="en-US" b="0" dirty="0"/>
                  <a:t> training diffeomorphism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/>
                  <a:t> (prior)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/>
                  <a:t> (data)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0BA2C4-473D-600F-33AA-AFDAC79C25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EA03B-E625-6328-26ED-77824968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7F3FB-9602-61ED-B7A5-CE2E2997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2EA78-C4D9-B719-E275-FFB80053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CF0FB-420C-1C6D-9615-FCAAEADAA654}"/>
              </a:ext>
            </a:extLst>
          </p:cNvPr>
          <p:cNvSpPr txBox="1"/>
          <p:nvPr/>
        </p:nvSpPr>
        <p:spPr>
          <a:xfrm>
            <a:off x="3581400" y="5710019"/>
            <a:ext cx="829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Rezende, Danilo, and Shakir Mohamed. "Variational inference with normalizing flows." International conference on machine learning. PMLR, 2015.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FFC1B5-9385-F3C0-C4F8-02CA8DA4DE43}"/>
                  </a:ext>
                </a:extLst>
              </p:cNvPr>
              <p:cNvSpPr txBox="1"/>
              <p:nvPr/>
            </p:nvSpPr>
            <p:spPr>
              <a:xfrm>
                <a:off x="7413276" y="2344077"/>
                <a:ext cx="4459747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typically, resulting in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𝑑𝑖𝑎𝑔</m:t>
                        </m:r>
                        <m:d>
                          <m:dPr>
                            <m:ctrlP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FFC1B5-9385-F3C0-C4F8-02CA8DA4D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76" y="2344077"/>
                <a:ext cx="4459747" cy="414729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C15E7FE7-3CA3-A5E9-EE42-0F077F44B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345" y="3872605"/>
            <a:ext cx="4003551" cy="7236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E4E9316-3645-136F-D613-B1A9B0AC0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231" y="3429000"/>
            <a:ext cx="1228896" cy="4286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6749DCE-F5C2-2CD6-F778-D98A3440D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0823" y="4625418"/>
            <a:ext cx="3590594" cy="994907"/>
          </a:xfrm>
          <a:prstGeom prst="rect">
            <a:avLst/>
          </a:prstGeom>
        </p:spPr>
      </p:pic>
      <p:pic>
        <p:nvPicPr>
          <p:cNvPr id="1026" name="Picture 2" descr="Flow based Generative Models 1 : Normalizing Flow - DevKiHyun's AI">
            <a:extLst>
              <a:ext uri="{FF2B5EF4-FFF2-40B4-BE49-F238E27FC236}">
                <a16:creationId xmlns:a16="http://schemas.microsoft.com/office/drawing/2014/main" id="{6310AA6E-A89B-B9A1-D087-78642FEE3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519" y="3781262"/>
            <a:ext cx="5194073" cy="156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94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CF33D-4809-426D-6350-1B28B4BDF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939FE-9538-A940-D434-85E9134C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D8AB43E-B6D5-D57F-0398-E2B96D4B4C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Variational inferences using VAE suffers approximation error</a:t>
                </a:r>
              </a:p>
              <a:p>
                <a:r>
                  <a:rPr lang="en-US" dirty="0"/>
                  <a:t>e.g. mean-field approx.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Propose</a:t>
                </a:r>
                <a:r>
                  <a:rPr lang="en-US" b="0" dirty="0"/>
                  <a:t> training diffeomorphism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/>
                  <a:t> (prior)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/>
                  <a:t> (data)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0BA2C4-473D-600F-33AA-AFDAC79C25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DCF1A-9E4E-BE73-A42D-CE4F0745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6F58B-E757-6B95-17AD-54EB4125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17EF5-871F-8041-1F34-BEAF8C28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94C3E0-0B88-EBCC-D7EC-943430FC6F80}"/>
              </a:ext>
            </a:extLst>
          </p:cNvPr>
          <p:cNvSpPr txBox="1"/>
          <p:nvPr/>
        </p:nvSpPr>
        <p:spPr>
          <a:xfrm>
            <a:off x="3581400" y="5710019"/>
            <a:ext cx="829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Rezende, Danilo, and Shakir Mohamed. "Variational inference with normalizing flows." International conference on machine learning. PMLR, 2015.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FB4319-6E1B-C684-9029-7D88307ED78B}"/>
                  </a:ext>
                </a:extLst>
              </p:cNvPr>
              <p:cNvSpPr txBox="1"/>
              <p:nvPr/>
            </p:nvSpPr>
            <p:spPr>
              <a:xfrm>
                <a:off x="7413276" y="2344077"/>
                <a:ext cx="4459747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typically, resulting in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𝑑𝑖𝑎𝑔</m:t>
                        </m:r>
                        <m:d>
                          <m:dPr>
                            <m:ctrlP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FB4319-6E1B-C684-9029-7D88307ED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76" y="2344077"/>
                <a:ext cx="4459747" cy="414729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B6FB85F9-170B-10C9-BE43-6F15C2257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345" y="3872605"/>
            <a:ext cx="4003551" cy="7236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9B28F1A-C3CB-CBA8-68E1-22D57A885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231" y="3429000"/>
            <a:ext cx="1228896" cy="4286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C27F6CC-3BA1-0F7B-D9A3-A432FC04AA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0823" y="4625418"/>
            <a:ext cx="3590594" cy="994907"/>
          </a:xfrm>
          <a:prstGeom prst="rect">
            <a:avLst/>
          </a:prstGeom>
        </p:spPr>
      </p:pic>
      <p:pic>
        <p:nvPicPr>
          <p:cNvPr id="1026" name="Picture 2" descr="Flow based Generative Models 1 : Normalizing Flow - DevKiHyun's AI">
            <a:extLst>
              <a:ext uri="{FF2B5EF4-FFF2-40B4-BE49-F238E27FC236}">
                <a16:creationId xmlns:a16="http://schemas.microsoft.com/office/drawing/2014/main" id="{CEB228FB-01F3-9D08-8302-D31328F2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519" y="3781262"/>
            <a:ext cx="5194073" cy="156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2A5A4A-C7F1-B8A1-878F-6199C960CA05}"/>
              </a:ext>
            </a:extLst>
          </p:cNvPr>
          <p:cNvSpPr txBox="1"/>
          <p:nvPr/>
        </p:nvSpPr>
        <p:spPr>
          <a:xfrm>
            <a:off x="0" y="5511284"/>
            <a:ext cx="4459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this, the exact likelihood can be calculated</a:t>
            </a:r>
          </a:p>
        </p:txBody>
      </p:sp>
    </p:spTree>
    <p:extLst>
      <p:ext uri="{BB962C8B-B14F-4D97-AF65-F5344CB8AC3E}">
        <p14:creationId xmlns:p14="http://schemas.microsoft.com/office/powerpoint/2010/main" val="249191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5A63D-92C8-01CD-93B4-EA734C232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76FA0-ED9E-7F02-02C3-01E89C3B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BD624A-8AB0-CCA9-E028-D72D978B4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Variational inferences using VAE suffers approximation error</a:t>
                </a:r>
              </a:p>
              <a:p>
                <a:r>
                  <a:rPr lang="en-US" dirty="0"/>
                  <a:t>e.g. mean-field approx.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Propose</a:t>
                </a:r>
                <a:r>
                  <a:rPr lang="en-US" b="0" dirty="0"/>
                  <a:t> training diffeomorphism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/>
                  <a:t> (prior)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/>
                  <a:t> (data)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0BA2C4-473D-600F-33AA-AFDAC79C25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B2B6F-35FC-B989-51ED-D70FB64D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730A0-F712-AD8F-DDD9-7FE8C3AB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16284-BDEF-77B5-5B30-C35E0A4A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C00F1-6D13-F310-C3F7-432371FEE8E2}"/>
              </a:ext>
            </a:extLst>
          </p:cNvPr>
          <p:cNvSpPr txBox="1"/>
          <p:nvPr/>
        </p:nvSpPr>
        <p:spPr>
          <a:xfrm>
            <a:off x="3581400" y="5710019"/>
            <a:ext cx="829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Rezende, Danilo, and Shakir Mohamed. "Variational inference with normalizing flows." International conference on machine learning. PMLR, 2015.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DD1376-9B91-0629-3A0E-A0E248CE4C74}"/>
                  </a:ext>
                </a:extLst>
              </p:cNvPr>
              <p:cNvSpPr txBox="1"/>
              <p:nvPr/>
            </p:nvSpPr>
            <p:spPr>
              <a:xfrm>
                <a:off x="7413276" y="2344077"/>
                <a:ext cx="4459747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typically, resulting in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𝑑𝑖𝑎𝑔</m:t>
                        </m:r>
                        <m:d>
                          <m:dPr>
                            <m:ctrlP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DD1376-9B91-0629-3A0E-A0E248CE4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76" y="2344077"/>
                <a:ext cx="4459747" cy="414729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01928A4A-8948-6BEF-C122-C3BB87B0D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345" y="3872605"/>
            <a:ext cx="4003551" cy="7236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4248297-7C96-3EEA-A4D2-53919FBB5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231" y="3429000"/>
            <a:ext cx="1228896" cy="4286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B30B797-645D-8FCC-D3BC-E169028E4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0823" y="4625418"/>
            <a:ext cx="3590594" cy="994907"/>
          </a:xfrm>
          <a:prstGeom prst="rect">
            <a:avLst/>
          </a:prstGeom>
        </p:spPr>
      </p:pic>
      <p:pic>
        <p:nvPicPr>
          <p:cNvPr id="1026" name="Picture 2" descr="Flow based Generative Models 1 : Normalizing Flow - DevKiHyun's AI">
            <a:extLst>
              <a:ext uri="{FF2B5EF4-FFF2-40B4-BE49-F238E27FC236}">
                <a16:creationId xmlns:a16="http://schemas.microsoft.com/office/drawing/2014/main" id="{5338B0E4-3528-CE33-48D1-5ED53EAAF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519" y="3781262"/>
            <a:ext cx="5194073" cy="156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55656B-0302-27E2-400E-FAADAA61D7B8}"/>
              </a:ext>
            </a:extLst>
          </p:cNvPr>
          <p:cNvSpPr txBox="1"/>
          <p:nvPr/>
        </p:nvSpPr>
        <p:spPr>
          <a:xfrm>
            <a:off x="0" y="5511284"/>
            <a:ext cx="4459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this, the exact likelihood can be calculated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766C5-922E-C186-7B6B-9620A4F9C98E}"/>
              </a:ext>
            </a:extLst>
          </p:cNvPr>
          <p:cNvSpPr txBox="1"/>
          <p:nvPr/>
        </p:nvSpPr>
        <p:spPr>
          <a:xfrm>
            <a:off x="3693653" y="3489453"/>
            <a:ext cx="4459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architecture will be limited</a:t>
            </a:r>
          </a:p>
        </p:txBody>
      </p:sp>
    </p:spTree>
    <p:extLst>
      <p:ext uri="{BB962C8B-B14F-4D97-AF65-F5344CB8AC3E}">
        <p14:creationId xmlns:p14="http://schemas.microsoft.com/office/powerpoint/2010/main" val="195952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F7CD6-06FB-4733-79EA-B4CEB4CA7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C8DCD-31FF-DAE7-F3D8-A49763B9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ODE (Continuous NF)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17390E-D1D4-7F65-2805-D32D51B54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train vector field! Modeling continuous flow as an ODE</a:t>
                </a:r>
              </a:p>
              <a:p>
                <a:r>
                  <a:rPr lang="en-US" dirty="0"/>
                  <a:t>Employing adjoint for ODE and replace det of Jacobian with trace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form ODEs are invertible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Lipschitz</a:t>
                </a:r>
              </a:p>
              <a:p>
                <a:r>
                  <a:rPr lang="en-US" dirty="0"/>
                  <a:t>However, the ODE solver is still deeply involved in training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17390E-D1D4-7F65-2805-D32D51B54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44267-DBD5-F88B-2264-98C59408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83EC1-2103-B650-18E1-2D0D48E7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41EB2-5633-59F3-48CB-90237DDC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5C81C-0894-A439-369C-899C9379E0F8}"/>
              </a:ext>
            </a:extLst>
          </p:cNvPr>
          <p:cNvSpPr txBox="1"/>
          <p:nvPr/>
        </p:nvSpPr>
        <p:spPr>
          <a:xfrm>
            <a:off x="3581400" y="5710019"/>
            <a:ext cx="829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Ricky TQ, et al. "Neural ordinary differential equations." Advances in neural information processing systems 31 (2018).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08424B-013B-18E0-A080-9FCB3F005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47" y="4051690"/>
            <a:ext cx="2177307" cy="226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7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FED25-EB12-5DB6-BB30-79F5ED69E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154D5-2C36-869C-12D7-36B08A2B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ODE (Continuous NF)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D7D433-5592-EE92-64FC-E902EBAEE8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train vector field! Modeling continuous flow as an ODE</a:t>
                </a:r>
              </a:p>
              <a:p>
                <a:r>
                  <a:rPr lang="en-US" dirty="0"/>
                  <a:t>Employing adjoint for ODE and replace det of Jacobian with trace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form ODEs are invertible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Lipschitz</a:t>
                </a:r>
              </a:p>
              <a:p>
                <a:r>
                  <a:rPr lang="en-US" dirty="0"/>
                  <a:t>However, the ODE solver is still deeply involved in training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D7D433-5592-EE92-64FC-E902EBAEE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A78CB-DBE3-DBCE-D8B5-9B734A5C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4C0CA-C274-4ECC-426D-FD3C4AD1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1668D-AB0B-BB93-81C7-472FA937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8E276D-67A2-89AF-59A2-816412E87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47" y="4051690"/>
            <a:ext cx="2177307" cy="22602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7C22D8-663F-E7AD-F8E2-228CB4403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06" y="4089724"/>
            <a:ext cx="5361663" cy="22666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3B891-A6C6-FAFB-D8C7-772F75097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227" y="4482151"/>
            <a:ext cx="6209399" cy="17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6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B085B-4F21-3556-7C86-077F54972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48520-44BE-0B90-DED6-ECB4E91C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Matching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177502-0CD6-216C-F3C2-D0561DD59D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 not simulate ODE, train vector field directly</a:t>
                </a:r>
              </a:p>
              <a:p>
                <a:r>
                  <a:rPr lang="en-US" dirty="0"/>
                  <a:t>Need to know the location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It is okay to simply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Applying Wiener process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it becomes Diffusion! (SDE solver)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177502-0CD6-216C-F3C2-D0561DD59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41ABA-46B2-61A3-0378-E7456F15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35E58-B565-9EEC-B15E-15C5484E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849A8-014F-E3BF-3644-429E0580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E6033-45EA-9DCC-DDEE-78D3B7089F1E}"/>
              </a:ext>
            </a:extLst>
          </p:cNvPr>
          <p:cNvSpPr txBox="1"/>
          <p:nvPr/>
        </p:nvSpPr>
        <p:spPr>
          <a:xfrm>
            <a:off x="3581400" y="5710019"/>
            <a:ext cx="829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Lipman, Yaron, et al. "Flow Matching for Generative Modeling." The Eleventh International Conference on Learning Representations. (’23)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2823E3-E5F0-AB78-DADC-D3C91DAE0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386" y="4653155"/>
            <a:ext cx="3848637" cy="552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E8FFBF-201D-FED0-2222-6D6429DD3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597" y="4696024"/>
            <a:ext cx="4982270" cy="4667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8EF8F32-0EB7-B43B-758C-560B6ED9F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913" y="5252507"/>
            <a:ext cx="8745170" cy="4763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849A260-E5B3-1FAF-2933-516284F4BD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917" y="4534624"/>
            <a:ext cx="2452560" cy="164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43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A1F00-997F-1858-B959-0DA967AE0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2466A-B3D0-6A71-B48F-6A03E317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Matching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A42461-82A2-C29B-0463-B90683B3C5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 not simulate ODE, train vector field directly</a:t>
                </a:r>
              </a:p>
              <a:p>
                <a:r>
                  <a:rPr lang="en-US" dirty="0"/>
                  <a:t>Need to know the location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It is okay to simply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Applying Wiener process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it becomes Diffusion! (SDE solver)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A42461-82A2-C29B-0463-B90683B3C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C5201-ACAF-E1AD-E7EB-47FCB3B8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FA3BF-50D3-2739-159C-F62DA5E6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4903F-3DA1-248E-EC75-0F494BED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0B47D20-B791-629F-F2E6-E44D13978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17" y="4534624"/>
            <a:ext cx="2452560" cy="1642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1D731A-2C8A-4A10-ACBA-37A977B97F7B}"/>
              </a:ext>
            </a:extLst>
          </p:cNvPr>
          <p:cNvSpPr txBox="1"/>
          <p:nvPr/>
        </p:nvSpPr>
        <p:spPr>
          <a:xfrm>
            <a:off x="6533382" y="3841041"/>
            <a:ext cx="4459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it generalizes Diffusion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E7ECFC-1852-FEF6-E26C-AB5A4CC30902}"/>
              </a:ext>
            </a:extLst>
          </p:cNvPr>
          <p:cNvSpPr txBox="1"/>
          <p:nvPr/>
        </p:nvSpPr>
        <p:spPr>
          <a:xfrm>
            <a:off x="697356" y="4047460"/>
            <a:ext cx="3341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it is less noisy and clear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7B07862-E390-37FD-0DD7-2AFA9C208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776" y="4148818"/>
            <a:ext cx="6669525" cy="268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51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14242-36F0-7935-6377-0BE9BD249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ADC0F-3F22-56C2-AC44-19F109F8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Flow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B0EE8-FECE-2FF3-285E-25B60D12B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Straight path (linear interpolation) has great properties</a:t>
            </a:r>
          </a:p>
          <a:p>
            <a:r>
              <a:rPr lang="en-US" dirty="0"/>
              <a:t>With (almost) straight path, (almost) one-step Euler can sample!</a:t>
            </a:r>
          </a:p>
          <a:p>
            <a:r>
              <a:rPr lang="en-US" dirty="0"/>
              <a:t>By repeatedly training (</a:t>
            </a:r>
            <a:r>
              <a:rPr lang="en-US" dirty="0" err="1"/>
              <a:t>ReFlow</a:t>
            </a:r>
            <a:r>
              <a:rPr lang="en-US" dirty="0"/>
              <a:t>), one can intentionally straighten</a:t>
            </a:r>
          </a:p>
          <a:p>
            <a:r>
              <a:rPr lang="en-US" dirty="0"/>
              <a:t>Connection with optimal transport theory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AF3CF-FA04-DC74-5529-2338329B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47CF0-A8B8-C8F3-C07D-3048ED14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F6631-1EEB-16AA-D92B-B4FB6F99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9C3E6-D938-555E-28FE-722E9A293438}"/>
              </a:ext>
            </a:extLst>
          </p:cNvPr>
          <p:cNvSpPr txBox="1"/>
          <p:nvPr/>
        </p:nvSpPr>
        <p:spPr>
          <a:xfrm>
            <a:off x="3581400" y="5710019"/>
            <a:ext cx="8291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Xingchao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Chengyue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Gong. "Flow Straight and Fast: Learning to Generate and Transfer Data with Rectified Flow." The Eleventh International Conference on Learning Representations. (‘23)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753E14-81F5-F396-F4DC-C696D9F7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4170733"/>
            <a:ext cx="9078592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90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363D0-C3CF-B0F8-7860-40D221EF3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4C94F-081B-4559-C2F9-B0DA9A97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Flow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DA561-A65A-381D-28CB-0355F47D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Straight path (linear interpolation) has great properties</a:t>
            </a:r>
          </a:p>
          <a:p>
            <a:r>
              <a:rPr lang="en-US" dirty="0"/>
              <a:t>With (almost) straight path, (almost) one-step Euler can sample!</a:t>
            </a:r>
          </a:p>
          <a:p>
            <a:r>
              <a:rPr lang="en-US" dirty="0"/>
              <a:t>By repeatedly training (</a:t>
            </a:r>
            <a:r>
              <a:rPr lang="en-US" dirty="0" err="1"/>
              <a:t>ReFlow</a:t>
            </a:r>
            <a:r>
              <a:rPr lang="en-US" dirty="0"/>
              <a:t>), one can intentionally straighten</a:t>
            </a:r>
          </a:p>
          <a:p>
            <a:r>
              <a:rPr lang="en-US" dirty="0"/>
              <a:t>Connection with optimal transport theory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5CFC8-D5B6-9A4C-6185-DC4D808D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89D04-43BA-8860-9A92-ADBA90D2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3AF43-6FBB-923C-0151-6C581B6E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37EE90-E76C-BA76-6C1B-4DBD1DB46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4170733"/>
            <a:ext cx="9078592" cy="9812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289B5C-4E5F-C7BF-16A3-5A7E644B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03" y="3884943"/>
            <a:ext cx="9621593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38005-DB0F-0C19-1B25-DF2237A1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0B2D6-CFB5-8C80-B6E9-C80230CB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generative model?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165DB-AB15-921C-7AE1-D3E77922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577-B2A1-46A2-AF02-CB9AFBA5B938}" type="datetime1">
              <a:rPr lang="en-US" altLang="ko-KR" smtClean="0"/>
              <a:t>6/10/2025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92160-3D32-3464-F227-BF2C2D7F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F7703-AD2B-4CDD-91E3-B5BAF338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412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25715-8DA8-01E0-62E0-9CCBCBBA8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E3302-7C75-0905-759D-060025A3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Flow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778EA-531E-E273-F043-AD941886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38051-1749-798A-A303-4EBA46DD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79FBA-7725-63A7-C3DE-8E6AD453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67D9258-F676-8F98-D10C-E67AD54A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88" y="3359815"/>
            <a:ext cx="8291623" cy="322268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63742F2-4090-62CE-9A0D-BC4BBADF6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188" y="565719"/>
            <a:ext cx="8291623" cy="27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47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BDFFD-9F00-19D5-1FE5-6D60BF3A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Studies…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E44A9-C75D-78AC-1264-DC66D8EA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transport</a:t>
            </a:r>
          </a:p>
          <a:p>
            <a:pPr lvl="1"/>
            <a:r>
              <a:rPr lang="en-US" sz="1800" dirty="0"/>
              <a:t>Kornilov, Nikita, et al. "Optimal flow matching: Learning straight trajectories in just one step." Advances in Neural Information Processing Systems 37 (2024): 104180-104204.</a:t>
            </a:r>
          </a:p>
          <a:p>
            <a:r>
              <a:rPr lang="en-US" dirty="0"/>
              <a:t>SOTA quality</a:t>
            </a:r>
          </a:p>
          <a:p>
            <a:pPr lvl="1"/>
            <a:r>
              <a:rPr lang="en-US" sz="1800" dirty="0"/>
              <a:t>Zhai, </a:t>
            </a:r>
            <a:r>
              <a:rPr lang="en-US" sz="1800" dirty="0" err="1"/>
              <a:t>Shuangfei</a:t>
            </a:r>
            <a:r>
              <a:rPr lang="en-US" sz="1800" dirty="0"/>
              <a:t>, et al. "Normalizing flows are capable generative models." </a:t>
            </a:r>
            <a:r>
              <a:rPr lang="en-US" sz="1800" dirty="0" err="1"/>
              <a:t>arXiv</a:t>
            </a:r>
            <a:r>
              <a:rPr lang="en-US" sz="1800" dirty="0"/>
              <a:t> preprint arXiv:2412.06329 (2024).</a:t>
            </a:r>
          </a:p>
          <a:p>
            <a:r>
              <a:rPr lang="en-US" dirty="0"/>
              <a:t>Why is generalization (diversity) good?</a:t>
            </a:r>
          </a:p>
          <a:p>
            <a:r>
              <a:rPr lang="en-US" dirty="0"/>
              <a:t>Other domains than image, e.g., video, text, multi-modal, 3D, graphics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083F3-A200-DEC8-DCE5-22B6DF9E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A6F0F-01C6-1A0B-455E-DADAE7E9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9B199-C1F9-4F98-7612-BED47F60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18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Thank you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(seunghwan.kim@snu.ac.kr)</a:t>
            </a:r>
          </a:p>
          <a:p>
            <a:r>
              <a:rPr lang="en-US" altLang="ko-KR" dirty="0"/>
              <a:t>NCIA </a:t>
            </a:r>
            <a:r>
              <a:rPr lang="ko-KR" altLang="en-US" sz="2000" dirty="0">
                <a:latin typeface="210 SoomyungjoOTF 020" panose="02020503020101020101" pitchFamily="18" charset="-127"/>
                <a:ea typeface="210 SoomyungjoOTF 020" panose="02020503020101020101" pitchFamily="18" charset="-127"/>
              </a:rPr>
              <a:t>인공지능 석사과정 </a:t>
            </a:r>
            <a:r>
              <a:rPr lang="en-US" altLang="ko-KR" sz="2000" dirty="0">
                <a:latin typeface="210 SoomyungjoOTF 020" panose="02020503020101020101" pitchFamily="18" charset="-127"/>
                <a:ea typeface="210 SoomyungjoOTF 020" panose="02020503020101020101" pitchFamily="18" charset="-127"/>
              </a:rPr>
              <a:t>25</a:t>
            </a:r>
            <a:endParaRPr lang="en-US" altLang="ko-KR" dirty="0">
              <a:latin typeface="210 SoomyungjoOTF 020" panose="02020503020101020101" pitchFamily="18" charset="-127"/>
              <a:ea typeface="210 SoomyungjoOTF 02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91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DF1ED-D10F-A448-C92E-02C7A3E40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23197-84BA-1748-8383-EB6E93BC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7F3CF-AE89-5046-3E39-E19B6017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generative model?</a:t>
            </a:r>
          </a:p>
          <a:p>
            <a:r>
              <a:rPr lang="en-US" dirty="0"/>
              <a:t>A mapping between probabilistic distribution.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113AE-D983-D1E9-90E6-AFF6CDF6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577-B2A1-46A2-AF02-CB9AFBA5B938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6152D-11AF-8282-5C25-FA982D48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EBCFA-8DB3-E8F9-9C1E-E1F84709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 descr="Adobe Research » Image Stylization: History and Future (Part 1)">
            <a:extLst>
              <a:ext uri="{FF2B5EF4-FFF2-40B4-BE49-F238E27FC236}">
                <a16:creationId xmlns:a16="http://schemas.microsoft.com/office/drawing/2014/main" id="{E0745D7D-24E5-B67A-C40A-12CE8265C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95" y="3885251"/>
            <a:ext cx="411685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ial Inpainting | Papers With Code">
            <a:extLst>
              <a:ext uri="{FF2B5EF4-FFF2-40B4-BE49-F238E27FC236}">
                <a16:creationId xmlns:a16="http://schemas.microsoft.com/office/drawing/2014/main" id="{6DCB9B6D-BDDE-F38A-4EAA-A0080AAA6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7" y="3429000"/>
            <a:ext cx="2027014" cy="20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ffusion Model">
            <a:extLst>
              <a:ext uri="{FF2B5EF4-FFF2-40B4-BE49-F238E27FC236}">
                <a16:creationId xmlns:a16="http://schemas.microsoft.com/office/drawing/2014/main" id="{4A088A48-EB8A-AF95-A1FE-4044C2460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672" y="3746723"/>
            <a:ext cx="4195233" cy="16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C457B3-0911-AE78-CA1E-551335E23091}"/>
              </a:ext>
            </a:extLst>
          </p:cNvPr>
          <p:cNvSpPr txBox="1"/>
          <p:nvPr/>
        </p:nvSpPr>
        <p:spPr>
          <a:xfrm>
            <a:off x="1818555" y="5332175"/>
            <a:ext cx="141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0AC70-E052-ECB1-1F6C-59BF4962E189}"/>
              </a:ext>
            </a:extLst>
          </p:cNvPr>
          <p:cNvSpPr txBox="1"/>
          <p:nvPr/>
        </p:nvSpPr>
        <p:spPr>
          <a:xfrm>
            <a:off x="5389033" y="5590951"/>
            <a:ext cx="141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Inpainting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3838F-33BD-3F57-C79A-2081C635AAD4}"/>
              </a:ext>
            </a:extLst>
          </p:cNvPr>
          <p:cNvSpPr txBox="1"/>
          <p:nvPr/>
        </p:nvSpPr>
        <p:spPr>
          <a:xfrm>
            <a:off x="8920321" y="5393820"/>
            <a:ext cx="141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205716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0A781-AA34-5B72-A28F-3A10F63E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899EA-CA71-BCD6-A42D-D77CBE80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trade-off!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BC0D6-0C33-0ADE-CA6C-D5A55379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D4723-1D12-D16F-CBED-34E079A9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C9409-7F5A-7620-2F34-8EFEF107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050" name="Picture 2" descr="Diffusion Models vs. GANs vs. VAEs: Comparison of Deep Generative Models |  by Ainur Gainetdinov | Towards AI">
            <a:extLst>
              <a:ext uri="{FF2B5EF4-FFF2-40B4-BE49-F238E27FC236}">
                <a16:creationId xmlns:a16="http://schemas.microsoft.com/office/drawing/2014/main" id="{1E783B90-92E0-2B5D-45E7-1D9563794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66" y="2868744"/>
            <a:ext cx="7188200" cy="295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30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55E87-1A0B-47C4-4C98-B3AED3B66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AEC3D-44CC-2453-511B-EA3F20FD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CDBDE-2719-3AE9-C143-0A7680E0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trade-off!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521B0-67EA-310B-19BD-AB14626E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581F8-EB5D-DB7D-FE8A-41AECE2E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357D-52D6-22C9-13E0-AF77470D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050" name="Picture 2" descr="Diffusion Models vs. GANs vs. VAEs: Comparison of Deep Generative Models |  by Ainur Gainetdinov | Towards AI">
            <a:extLst>
              <a:ext uri="{FF2B5EF4-FFF2-40B4-BE49-F238E27FC236}">
                <a16:creationId xmlns:a16="http://schemas.microsoft.com/office/drawing/2014/main" id="{7C86B036-FD64-0AA9-1692-25C00C2A9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66" y="2868744"/>
            <a:ext cx="7188200" cy="295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70AF9371-3DDE-464D-6AE9-EA8224901E50}"/>
              </a:ext>
            </a:extLst>
          </p:cNvPr>
          <p:cNvSpPr/>
          <p:nvPr/>
        </p:nvSpPr>
        <p:spPr>
          <a:xfrm rot="18174277">
            <a:off x="5089932" y="3545935"/>
            <a:ext cx="3877339" cy="20060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3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85EA3-BB67-E7B2-C6D9-C200399F5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F6125-4DE0-93F8-FDB0-3BA37DDE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Autoencoder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6C525-9FEB-EDE4-6658-0CBA9C9E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not only simple but also attractive from a theoretical perspective</a:t>
            </a:r>
          </a:p>
          <a:p>
            <a:r>
              <a:rPr lang="en-US" dirty="0"/>
              <a:t>Good at downstream tasks, since it does “compression.”</a:t>
            </a:r>
          </a:p>
          <a:p>
            <a:r>
              <a:rPr lang="en-US" dirty="0"/>
              <a:t>e.g. generating embedding which is semantically orthogonal, etc.</a:t>
            </a:r>
          </a:p>
          <a:p>
            <a:r>
              <a:rPr lang="en-US" dirty="0"/>
              <a:t>Very easy and cheap</a:t>
            </a:r>
          </a:p>
          <a:p>
            <a:r>
              <a:rPr lang="en-US" dirty="0"/>
              <a:t>BUT poor performance…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B3752-81EB-FADD-DA66-60F97307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9766-F5EC-45F7-9B0C-B4149CE6D4DD}" type="datetime1">
              <a:rPr lang="en-US" altLang="ko-KR" smtClean="0"/>
              <a:t>6/10/2025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B22A2-762B-4BA1-3251-FC84A396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FD640-886F-93C8-EE13-1B3F6430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074" name="Picture 2" descr="VAE 설명 (Variational autoencoder란? VAE ELBO 증명) - 유니의 공부">
            <a:extLst>
              <a:ext uri="{FF2B5EF4-FFF2-40B4-BE49-F238E27FC236}">
                <a16:creationId xmlns:a16="http://schemas.microsoft.com/office/drawing/2014/main" id="{E05ADAA8-93BD-E784-CFCF-ECCB7723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35083"/>
            <a:ext cx="4988983" cy="224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732F54-B213-938F-34C3-7F10352EE7AF}"/>
                  </a:ext>
                </a:extLst>
              </p:cNvPr>
              <p:cNvSpPr txBox="1"/>
              <p:nvPr/>
            </p:nvSpPr>
            <p:spPr>
              <a:xfrm>
                <a:off x="3581400" y="4916838"/>
                <a:ext cx="31933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encoder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decoder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prior,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easy-to-sample </a:t>
                </a:r>
                <a:endParaRPr lang="en-US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Variational Inference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732F54-B213-938F-34C3-7F10352EE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916838"/>
                <a:ext cx="3193311" cy="1200329"/>
              </a:xfrm>
              <a:prstGeom prst="rect">
                <a:avLst/>
              </a:prstGeom>
              <a:blipFill>
                <a:blip r:embed="rId3"/>
                <a:stretch>
                  <a:fillRect t="-306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36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6ED5-BFF4-685F-60A2-2C0A0CC05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 descr="Diffusion Model">
            <a:extLst>
              <a:ext uri="{FF2B5EF4-FFF2-40B4-BE49-F238E27FC236}">
                <a16:creationId xmlns:a16="http://schemas.microsoft.com/office/drawing/2014/main" id="{AD54B5A0-E2B6-8971-D08F-F62F5D3A1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284" y="2180437"/>
            <a:ext cx="3014516" cy="115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6F78A0-B31B-80C9-3F36-EA99C726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42A90-C752-E63F-CA08-601FA67A6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Splendid performance with well-designed modeling</a:t>
            </a:r>
          </a:p>
          <a:p>
            <a:r>
              <a:rPr lang="en-US" dirty="0"/>
              <a:t>Currently crowded field</a:t>
            </a:r>
          </a:p>
          <a:p>
            <a:r>
              <a:rPr lang="en-US" dirty="0"/>
              <a:t>BUT expensive to train</a:t>
            </a:r>
          </a:p>
          <a:p>
            <a:r>
              <a:rPr lang="en-US" dirty="0"/>
              <a:t>Popular field can be a disadvantage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3DBB7-D25B-472A-2310-C958B9BA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9766-F5EC-45F7-9B0C-B4149CE6D4DD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9BDF3-E371-FF32-415B-8BC1BE23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797F2-E16E-0BFB-0B49-7FA67FA6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7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1A5AA9-ABC5-0803-1F0A-BC3754EF3B09}"/>
                  </a:ext>
                </a:extLst>
              </p:cNvPr>
              <p:cNvSpPr txBox="1"/>
              <p:nvPr/>
            </p:nvSpPr>
            <p:spPr>
              <a:xfrm>
                <a:off x="9346424" y="3290397"/>
                <a:ext cx="31933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US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1A5AA9-ABC5-0803-1F0A-BC3754EF3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424" y="3290397"/>
                <a:ext cx="3193311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E1546156-CF36-8CCD-5A9E-CA6105E86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386" y="4196389"/>
            <a:ext cx="4620889" cy="17840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26206A-AD27-9874-1174-312416DE7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400" y="4532087"/>
            <a:ext cx="4048690" cy="1381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72AD36-0AFD-4919-708F-29ED0776EAB5}"/>
              </a:ext>
            </a:extLst>
          </p:cNvPr>
          <p:cNvSpPr txBox="1"/>
          <p:nvPr/>
        </p:nvSpPr>
        <p:spPr>
          <a:xfrm>
            <a:off x="9775364" y="4904905"/>
            <a:ext cx="166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it’s Markov chain!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E642099-930D-4263-51EF-6052BC45F8A0}"/>
              </a:ext>
            </a:extLst>
          </p:cNvPr>
          <p:cNvGrpSpPr/>
          <p:nvPr/>
        </p:nvGrpSpPr>
        <p:grpSpPr>
          <a:xfrm>
            <a:off x="8910284" y="4813690"/>
            <a:ext cx="873720" cy="865080"/>
            <a:chOff x="4317160" y="4001456"/>
            <a:chExt cx="873720" cy="86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FA74F13-FD7C-0294-416F-3A900A3F0E37}"/>
                    </a:ext>
                  </a:extLst>
                </p14:cNvPr>
                <p14:cNvContentPartPr/>
                <p14:nvPr/>
              </p14:nvContentPartPr>
              <p14:xfrm>
                <a:off x="4785880" y="4001456"/>
                <a:ext cx="130320" cy="1486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FF4B421-BE0C-2652-4453-D792FE5C89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6880" y="3992456"/>
                  <a:ext cx="147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4D3194D-B486-5029-CFD7-E2DCA791DA85}"/>
                    </a:ext>
                  </a:extLst>
                </p14:cNvPr>
                <p14:cNvContentPartPr/>
                <p14:nvPr/>
              </p14:nvContentPartPr>
              <p14:xfrm>
                <a:off x="4806760" y="4059416"/>
                <a:ext cx="384120" cy="3297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7507D71-3C70-7A12-95DD-C5D0D0679D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97760" y="4050776"/>
                  <a:ext cx="4017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D283502-2693-AA25-6D40-5DC763A4884C}"/>
                    </a:ext>
                  </a:extLst>
                </p14:cNvPr>
                <p14:cNvContentPartPr/>
                <p14:nvPr/>
              </p14:nvContentPartPr>
              <p14:xfrm>
                <a:off x="4317160" y="4659896"/>
                <a:ext cx="112320" cy="2066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D307AF5-FBF8-FC75-D014-CE48997172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08160" y="4650896"/>
                  <a:ext cx="1299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7529DFC-E47E-807F-7BB8-C63A1AC1C861}"/>
                    </a:ext>
                  </a:extLst>
                </p14:cNvPr>
                <p14:cNvContentPartPr/>
                <p14:nvPr/>
              </p14:nvContentPartPr>
              <p14:xfrm>
                <a:off x="4345240" y="4407176"/>
                <a:ext cx="816120" cy="3495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582A2613-2DCD-8C80-940D-F3BE8C73F4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36600" y="4398536"/>
                  <a:ext cx="833760" cy="36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201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B2DAA-E1B9-9970-B1A6-F5CD29F46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4772-8AE1-2DFD-945B-CB7253DF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94958-7189-DD23-67AF-370CCEAE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model is something in between</a:t>
            </a:r>
          </a:p>
          <a:p>
            <a:r>
              <a:rPr lang="en-US" dirty="0"/>
              <a:t>It starts from VAE, so it is very simple</a:t>
            </a:r>
          </a:p>
          <a:p>
            <a:r>
              <a:rPr lang="en-US" dirty="0"/>
              <a:t>While generalizing diffusion</a:t>
            </a:r>
          </a:p>
          <a:p>
            <a:r>
              <a:rPr lang="en-US" dirty="0"/>
              <a:t>Also, there is still a lot of room for improvement (at least in my op.)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79498-A91D-B36B-F1B2-A7419742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577-B2A1-46A2-AF02-CB9AFBA5B938}" type="datetime1">
              <a:rPr lang="en-US" altLang="ko-KR" smtClean="0"/>
              <a:t>6/10/2025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6B389-2D4A-9034-1B0E-2B0C04D1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652C0-6637-20A0-DB62-53B0A3AC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00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FC1F1-2077-2043-4A4D-C436E8E3F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949FD-7845-A8F0-4C3C-6DC45772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Flow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F7D66-220F-E520-DC5B-032E06E6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fact, the flow model was proposed quite a long time ago</a:t>
            </a:r>
          </a:p>
          <a:p>
            <a:r>
              <a:rPr lang="en-US" dirty="0"/>
              <a:t>But it did not gain popularity because of the limitation of requiring the inverse (quite strong constraints!)</a:t>
            </a:r>
          </a:p>
          <a:p>
            <a:r>
              <a:rPr lang="en-US" dirty="0"/>
              <a:t>It has recently overcome this limitation and shown strong performance</a:t>
            </a:r>
          </a:p>
          <a:p>
            <a:r>
              <a:rPr lang="en-US" dirty="0"/>
              <a:t>We will look at the development process of the flow model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EF61E-6CC9-BFBE-5E24-07F9A16B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577-B2A1-46A2-AF02-CB9AFBA5B938}" type="datetime1">
              <a:rPr lang="en-US" altLang="ko-KR" smtClean="0"/>
              <a:t>6/10/2025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D5A33-8BA4-458C-9084-362EAA04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2A209-8DA9-5914-52BF-9D20CD68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82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10446</TotalTime>
  <Words>1120</Words>
  <Application>Microsoft Office PowerPoint</Application>
  <PresentationFormat>와이드스크린</PresentationFormat>
  <Paragraphs>177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210 SoomyungjoOTF 020</vt:lpstr>
      <vt:lpstr>210 SoomyungjoOTF 040</vt:lpstr>
      <vt:lpstr>맑은 고딕</vt:lpstr>
      <vt:lpstr>Aptos</vt:lpstr>
      <vt:lpstr>Arial</vt:lpstr>
      <vt:lpstr>Cambria Math</vt:lpstr>
      <vt:lpstr>Times New Roman</vt:lpstr>
      <vt:lpstr>Office 테마</vt:lpstr>
      <vt:lpstr>Introduction to Flow Matching</vt:lpstr>
      <vt:lpstr>Generative Model</vt:lpstr>
      <vt:lpstr>Generative Model</vt:lpstr>
      <vt:lpstr>Architecture</vt:lpstr>
      <vt:lpstr>Architecture</vt:lpstr>
      <vt:lpstr>Variational Autoencoder</vt:lpstr>
      <vt:lpstr>Diffusion Model</vt:lpstr>
      <vt:lpstr>Flow Model</vt:lpstr>
      <vt:lpstr>Introduction to Flow Model</vt:lpstr>
      <vt:lpstr>Normalizing Flow</vt:lpstr>
      <vt:lpstr>Normalizing Flow</vt:lpstr>
      <vt:lpstr>Normalizing Flow</vt:lpstr>
      <vt:lpstr>Normalizing Flow</vt:lpstr>
      <vt:lpstr>Neural ODE (Continuous NF)</vt:lpstr>
      <vt:lpstr>Neural ODE (Continuous NF)</vt:lpstr>
      <vt:lpstr>Flow Matching</vt:lpstr>
      <vt:lpstr>Flow Matching</vt:lpstr>
      <vt:lpstr>Rectified Flow</vt:lpstr>
      <vt:lpstr>Rectified Flow</vt:lpstr>
      <vt:lpstr>Rectified Flow</vt:lpstr>
      <vt:lpstr>Further Studies…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김승환</cp:lastModifiedBy>
  <cp:revision>639</cp:revision>
  <dcterms:created xsi:type="dcterms:W3CDTF">2023-01-19T17:39:48Z</dcterms:created>
  <dcterms:modified xsi:type="dcterms:W3CDTF">2025-06-10T04:37:57Z</dcterms:modified>
</cp:coreProperties>
</file>