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2"/>
    <p:restoredTop sz="94722"/>
  </p:normalViewPr>
  <p:slideViewPr>
    <p:cSldViewPr snapToGrid="0">
      <p:cViewPr varScale="1">
        <p:scale>
          <a:sx n="118" d="100"/>
          <a:sy n="118" d="100"/>
        </p:scale>
        <p:origin x="20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4/30/24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72318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24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76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2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67508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11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43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76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64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48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4/30/24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49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4/30/24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87039206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6" r:id="rId6"/>
    <p:sldLayoutId id="2147483821" r:id="rId7"/>
    <p:sldLayoutId id="2147483822" r:id="rId8"/>
    <p:sldLayoutId id="2147483823" r:id="rId9"/>
    <p:sldLayoutId id="2147483825" r:id="rId10"/>
    <p:sldLayoutId id="2147483824"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serverless/" TargetMode="External"/><Relationship Id="rId2" Type="http://schemas.openxmlformats.org/officeDocument/2006/relationships/hyperlink" Target="mailto:roberto.Hernandez@infernored.com"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ithub.com/aws-samples/serverless-pattern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03F26-F9D5-E7A2-E40B-E4B3262F2CAB}"/>
              </a:ext>
            </a:extLst>
          </p:cNvPr>
          <p:cNvSpPr>
            <a:spLocks noGrp="1"/>
          </p:cNvSpPr>
          <p:nvPr>
            <p:ph type="ctrTitle"/>
          </p:nvPr>
        </p:nvSpPr>
        <p:spPr>
          <a:xfrm>
            <a:off x="3022538" y="683641"/>
            <a:ext cx="5657899" cy="3450844"/>
          </a:xfrm>
        </p:spPr>
        <p:txBody>
          <a:bodyPr>
            <a:normAutofit/>
          </a:bodyPr>
          <a:lstStyle/>
          <a:p>
            <a:pPr>
              <a:lnSpc>
                <a:spcPct val="90000"/>
              </a:lnSpc>
            </a:pPr>
            <a:r>
              <a:rPr lang="en-US" sz="3800" dirty="0"/>
              <a:t>EMPOWERING DEVELOPMENT USING AWS SERVERLESS APPLICATION MODEL AND MICROSERVICES</a:t>
            </a:r>
          </a:p>
        </p:txBody>
      </p:sp>
      <p:sp>
        <p:nvSpPr>
          <p:cNvPr id="3" name="Subtitle 2">
            <a:extLst>
              <a:ext uri="{FF2B5EF4-FFF2-40B4-BE49-F238E27FC236}">
                <a16:creationId xmlns:a16="http://schemas.microsoft.com/office/drawing/2014/main" id="{2C3AC2EB-4086-0901-4104-89D6D36F07AC}"/>
              </a:ext>
            </a:extLst>
          </p:cNvPr>
          <p:cNvSpPr>
            <a:spLocks noGrp="1"/>
          </p:cNvSpPr>
          <p:nvPr>
            <p:ph type="subTitle" idx="1"/>
          </p:nvPr>
        </p:nvSpPr>
        <p:spPr>
          <a:xfrm>
            <a:off x="3022538" y="3549142"/>
            <a:ext cx="5657899" cy="1268984"/>
          </a:xfrm>
        </p:spPr>
        <p:txBody>
          <a:bodyPr>
            <a:normAutofit/>
          </a:bodyPr>
          <a:lstStyle/>
          <a:p>
            <a:r>
              <a:rPr lang="en-US" sz="3600" b="1" dirty="0">
                <a:solidFill>
                  <a:schemeClr val="accent1"/>
                </a:solidFill>
              </a:rPr>
              <a:t>Roberto Hernandez</a:t>
            </a:r>
            <a:br>
              <a:rPr lang="en-US" dirty="0"/>
            </a:br>
            <a:r>
              <a:rPr lang="en-US" dirty="0"/>
              <a:t>April 2024</a:t>
            </a:r>
          </a:p>
        </p:txBody>
      </p:sp>
      <p:pic>
        <p:nvPicPr>
          <p:cNvPr id="4" name="Picture 3" descr="Network connection abstract against a white background">
            <a:extLst>
              <a:ext uri="{FF2B5EF4-FFF2-40B4-BE49-F238E27FC236}">
                <a16:creationId xmlns:a16="http://schemas.microsoft.com/office/drawing/2014/main" id="{FC5DB419-9A33-6844-5BFB-E7451A0DEC4D}"/>
              </a:ext>
            </a:extLst>
          </p:cNvPr>
          <p:cNvPicPr>
            <a:picLocks noChangeAspect="1"/>
          </p:cNvPicPr>
          <p:nvPr/>
        </p:nvPicPr>
        <p:blipFill rotWithShape="1">
          <a:blip r:embed="rId2"/>
          <a:srcRect l="2753" r="47560" b="-1"/>
          <a:stretch/>
        </p:blipFill>
        <p:spPr>
          <a:xfrm>
            <a:off x="1779" y="10"/>
            <a:ext cx="2768920" cy="6857990"/>
          </a:xfrm>
          <a:prstGeom prst="rect">
            <a:avLst/>
          </a:prstGeom>
        </p:spPr>
      </p:pic>
      <p:sp>
        <p:nvSpPr>
          <p:cNvPr id="18" name="Rectangle 17">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30" name="Picture 6" descr="Capital Area .NET Users Group cover photo">
            <a:extLst>
              <a:ext uri="{FF2B5EF4-FFF2-40B4-BE49-F238E27FC236}">
                <a16:creationId xmlns:a16="http://schemas.microsoft.com/office/drawing/2014/main" id="{6902AAD7-BDDA-6ADE-4470-D9296495B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7371" y="5365655"/>
            <a:ext cx="2220098" cy="12488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fernoRed_wide_allred_">
            <a:extLst>
              <a:ext uri="{FF2B5EF4-FFF2-40B4-BE49-F238E27FC236}">
                <a16:creationId xmlns:a16="http://schemas.microsoft.com/office/drawing/2014/main" id="{3C14E875-AA13-DD9B-3148-C617863F4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802" y="5540573"/>
            <a:ext cx="4090086" cy="89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17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D2C2-2EA0-8F8E-D744-794617D81311}"/>
              </a:ext>
            </a:extLst>
          </p:cNvPr>
          <p:cNvSpPr>
            <a:spLocks noGrp="1"/>
          </p:cNvSpPr>
          <p:nvPr>
            <p:ph type="title"/>
          </p:nvPr>
        </p:nvSpPr>
        <p:spPr>
          <a:xfrm>
            <a:off x="1587709" y="455362"/>
            <a:ext cx="10410701" cy="1550419"/>
          </a:xfrm>
        </p:spPr>
        <p:txBody>
          <a:bodyPr/>
          <a:lstStyle/>
          <a:p>
            <a:r>
              <a:rPr lang="en-US" dirty="0"/>
              <a:t>Demos	</a:t>
            </a:r>
          </a:p>
        </p:txBody>
      </p:sp>
      <p:sp>
        <p:nvSpPr>
          <p:cNvPr id="3" name="Content Placeholder 2">
            <a:extLst>
              <a:ext uri="{FF2B5EF4-FFF2-40B4-BE49-F238E27FC236}">
                <a16:creationId xmlns:a16="http://schemas.microsoft.com/office/drawing/2014/main" id="{CB6C1AE9-58D2-E2AE-55F3-4BCEFE59D675}"/>
              </a:ext>
            </a:extLst>
          </p:cNvPr>
          <p:cNvSpPr>
            <a:spLocks noGrp="1"/>
          </p:cNvSpPr>
          <p:nvPr>
            <p:ph idx="1"/>
          </p:nvPr>
        </p:nvSpPr>
        <p:spPr>
          <a:xfrm>
            <a:off x="1451785" y="1898411"/>
            <a:ext cx="9486690" cy="3926152"/>
          </a:xfrm>
        </p:spPr>
        <p:txBody>
          <a:bodyPr>
            <a:normAutofit/>
          </a:bodyPr>
          <a:lstStyle/>
          <a:p>
            <a:r>
              <a:rPr lang="en-US" dirty="0"/>
              <a:t>SAM</a:t>
            </a:r>
          </a:p>
          <a:p>
            <a:pPr lvl="1"/>
            <a:r>
              <a:rPr lang="en-US" dirty="0"/>
              <a:t>00 – Write your first SAM.</a:t>
            </a:r>
          </a:p>
          <a:p>
            <a:pPr lvl="1"/>
            <a:r>
              <a:rPr lang="en-US" dirty="0"/>
              <a:t>01 – Initialize a more complex SAM.</a:t>
            </a:r>
          </a:p>
          <a:p>
            <a:pPr lvl="1"/>
            <a:r>
              <a:rPr lang="en-US" dirty="0"/>
              <a:t>02 – Build security using </a:t>
            </a:r>
            <a:r>
              <a:rPr lang="en-US" dirty="0" err="1"/>
              <a:t>API_Keys</a:t>
            </a:r>
            <a:r>
              <a:rPr lang="en-US" dirty="0"/>
              <a:t>.</a:t>
            </a:r>
          </a:p>
          <a:p>
            <a:pPr lvl="1"/>
            <a:r>
              <a:rPr lang="en-US" dirty="0"/>
              <a:t>03 -  Build security using Cognito (JWT Tokens)</a:t>
            </a:r>
          </a:p>
          <a:p>
            <a:pPr lvl="1"/>
            <a:r>
              <a:rPr lang="en-US" dirty="0"/>
              <a:t>04 – Store information in a database (</a:t>
            </a:r>
            <a:r>
              <a:rPr lang="en-US" dirty="0" err="1"/>
              <a:t>DynamoDb</a:t>
            </a:r>
            <a:r>
              <a:rPr lang="en-US" dirty="0"/>
              <a:t>).</a:t>
            </a:r>
          </a:p>
          <a:p>
            <a:pPr lvl="1"/>
            <a:r>
              <a:rPr lang="en-US" dirty="0"/>
              <a:t>05 – Fire notifications by using Kinesis and SES.</a:t>
            </a:r>
          </a:p>
        </p:txBody>
      </p:sp>
    </p:spTree>
    <p:extLst>
      <p:ext uri="{BB962C8B-B14F-4D97-AF65-F5344CB8AC3E}">
        <p14:creationId xmlns:p14="http://schemas.microsoft.com/office/powerpoint/2010/main" val="90381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D2C2-2EA0-8F8E-D744-794617D81311}"/>
              </a:ext>
            </a:extLst>
          </p:cNvPr>
          <p:cNvSpPr>
            <a:spLocks noGrp="1"/>
          </p:cNvSpPr>
          <p:nvPr>
            <p:ph type="title"/>
          </p:nvPr>
        </p:nvSpPr>
        <p:spPr>
          <a:xfrm>
            <a:off x="1587709" y="455363"/>
            <a:ext cx="10410701" cy="792670"/>
          </a:xfrm>
        </p:spPr>
        <p:txBody>
          <a:bodyPr/>
          <a:lstStyle/>
          <a:p>
            <a:r>
              <a:rPr lang="en-US" dirty="0"/>
              <a:t>Summary	</a:t>
            </a:r>
          </a:p>
        </p:txBody>
      </p:sp>
      <p:sp>
        <p:nvSpPr>
          <p:cNvPr id="3" name="Content Placeholder 2">
            <a:extLst>
              <a:ext uri="{FF2B5EF4-FFF2-40B4-BE49-F238E27FC236}">
                <a16:creationId xmlns:a16="http://schemas.microsoft.com/office/drawing/2014/main" id="{CB6C1AE9-58D2-E2AE-55F3-4BCEFE59D675}"/>
              </a:ext>
            </a:extLst>
          </p:cNvPr>
          <p:cNvSpPr>
            <a:spLocks noGrp="1"/>
          </p:cNvSpPr>
          <p:nvPr>
            <p:ph idx="1"/>
          </p:nvPr>
        </p:nvSpPr>
        <p:spPr>
          <a:xfrm>
            <a:off x="1464142" y="1450876"/>
            <a:ext cx="10188280" cy="1240205"/>
          </a:xfrm>
        </p:spPr>
        <p:txBody>
          <a:bodyPr>
            <a:normAutofit/>
          </a:bodyPr>
          <a:lstStyle/>
          <a:p>
            <a:r>
              <a:rPr lang="en-US" dirty="0"/>
              <a:t>Don’t miss out!</a:t>
            </a:r>
          </a:p>
          <a:p>
            <a:pPr lvl="1"/>
            <a:r>
              <a:rPr lang="en-US" dirty="0"/>
              <a:t>Be quick to deliver robust Microservices with SAM.</a:t>
            </a:r>
          </a:p>
          <a:p>
            <a:pPr lvl="1"/>
            <a:endParaRPr lang="en-US" dirty="0"/>
          </a:p>
          <a:p>
            <a:endParaRPr lang="en-US" dirty="0"/>
          </a:p>
        </p:txBody>
      </p:sp>
      <p:sp>
        <p:nvSpPr>
          <p:cNvPr id="4" name="Title 1">
            <a:extLst>
              <a:ext uri="{FF2B5EF4-FFF2-40B4-BE49-F238E27FC236}">
                <a16:creationId xmlns:a16="http://schemas.microsoft.com/office/drawing/2014/main" id="{B2654ECC-2620-9965-A4D1-9A5AC325B6CD}"/>
              </a:ext>
            </a:extLst>
          </p:cNvPr>
          <p:cNvSpPr txBox="1">
            <a:spLocks/>
          </p:cNvSpPr>
          <p:nvPr/>
        </p:nvSpPr>
        <p:spPr>
          <a:xfrm>
            <a:off x="1587709" y="2497589"/>
            <a:ext cx="10410701" cy="79267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dirty="0"/>
              <a:t>Contact &amp; Resources	</a:t>
            </a:r>
          </a:p>
        </p:txBody>
      </p:sp>
      <p:sp>
        <p:nvSpPr>
          <p:cNvPr id="6" name="Content Placeholder 2">
            <a:extLst>
              <a:ext uri="{FF2B5EF4-FFF2-40B4-BE49-F238E27FC236}">
                <a16:creationId xmlns:a16="http://schemas.microsoft.com/office/drawing/2014/main" id="{D29242A3-1A93-64C5-BB92-2B7E21110C4C}"/>
              </a:ext>
            </a:extLst>
          </p:cNvPr>
          <p:cNvSpPr txBox="1">
            <a:spLocks/>
          </p:cNvSpPr>
          <p:nvPr/>
        </p:nvSpPr>
        <p:spPr>
          <a:xfrm>
            <a:off x="1587708" y="3311183"/>
            <a:ext cx="10188280" cy="32626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Roberto Hernandez</a:t>
            </a:r>
          </a:p>
          <a:p>
            <a:pPr lvl="1"/>
            <a:r>
              <a:rPr lang="en-US" dirty="0"/>
              <a:t>Email: </a:t>
            </a:r>
            <a:r>
              <a:rPr lang="en-US" dirty="0">
                <a:hlinkClick r:id="rId2"/>
              </a:rPr>
              <a:t>roberto.Hernandez@infernored.com</a:t>
            </a:r>
            <a:endParaRPr lang="en-US" dirty="0"/>
          </a:p>
          <a:p>
            <a:pPr lvl="1"/>
            <a:r>
              <a:rPr lang="en-US" dirty="0"/>
              <a:t>X: @</a:t>
            </a:r>
            <a:r>
              <a:rPr lang="en-US" dirty="0" err="1"/>
              <a:t>hernandezrobert</a:t>
            </a:r>
            <a:endParaRPr lang="en-US" dirty="0"/>
          </a:p>
          <a:p>
            <a:r>
              <a:rPr lang="en-US" dirty="0"/>
              <a:t>Documentation:</a:t>
            </a:r>
          </a:p>
          <a:p>
            <a:pPr lvl="1"/>
            <a:r>
              <a:rPr lang="en-US" dirty="0">
                <a:hlinkClick r:id="rId3"/>
              </a:rPr>
              <a:t>https://aws.amazon.com/serverless/</a:t>
            </a:r>
            <a:endParaRPr lang="en-US" dirty="0"/>
          </a:p>
          <a:p>
            <a:pPr lvl="1"/>
            <a:r>
              <a:rPr lang="en-US" dirty="0"/>
              <a:t>https://</a:t>
            </a:r>
            <a:r>
              <a:rPr lang="en-US" dirty="0" err="1"/>
              <a:t>serverlessland.com</a:t>
            </a:r>
            <a:r>
              <a:rPr lang="en-US" dirty="0"/>
              <a:t>/</a:t>
            </a:r>
          </a:p>
          <a:p>
            <a:pPr lvl="1"/>
            <a:r>
              <a:rPr lang="en-US" dirty="0"/>
              <a:t>https://</a:t>
            </a:r>
            <a:r>
              <a:rPr lang="en-US" dirty="0" err="1"/>
              <a:t>docs.aws.amazon.com</a:t>
            </a:r>
            <a:r>
              <a:rPr lang="en-US" dirty="0"/>
              <a:t>/serverless-application-model/</a:t>
            </a:r>
          </a:p>
          <a:p>
            <a:r>
              <a:rPr lang="en-US" dirty="0"/>
              <a:t>GitHub: </a:t>
            </a:r>
          </a:p>
          <a:p>
            <a:pPr lvl="1"/>
            <a:r>
              <a:rPr lang="en-US" dirty="0">
                <a:hlinkClick r:id="rId4"/>
              </a:rPr>
              <a:t>https://github.com/aws-samples/serverless-patterns</a:t>
            </a:r>
            <a:endParaRPr lang="en-US" dirty="0"/>
          </a:p>
          <a:p>
            <a:pPr lvl="1"/>
            <a:r>
              <a:rPr lang="en-US" dirty="0"/>
              <a:t>https://</a:t>
            </a:r>
            <a:r>
              <a:rPr lang="en-US" dirty="0" err="1"/>
              <a:t>github.com</a:t>
            </a:r>
            <a:r>
              <a:rPr lang="en-US" dirty="0"/>
              <a:t>/</a:t>
            </a:r>
            <a:r>
              <a:rPr lang="en-US" dirty="0" err="1"/>
              <a:t>overridethis</a:t>
            </a:r>
            <a:endParaRPr lang="en-US" dirty="0"/>
          </a:p>
          <a:p>
            <a:pPr lvl="1"/>
            <a:endParaRPr lang="en-US" dirty="0"/>
          </a:p>
          <a:p>
            <a:endParaRPr lang="en-US" dirty="0"/>
          </a:p>
        </p:txBody>
      </p:sp>
      <p:pic>
        <p:nvPicPr>
          <p:cNvPr id="8" name="Picture 8" descr="InfernoRed_wide_allred_">
            <a:extLst>
              <a:ext uri="{FF2B5EF4-FFF2-40B4-BE49-F238E27FC236}">
                <a16:creationId xmlns:a16="http://schemas.microsoft.com/office/drawing/2014/main" id="{7B2FAD7E-934D-2D2E-555F-051D88DE9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8324" y="91964"/>
            <a:ext cx="4090086" cy="89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66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175F-084F-FCAE-C740-D57F6FCFEED6}"/>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0F94E9B2-2148-EF7B-13F6-7F1AAC144F0B}"/>
              </a:ext>
            </a:extLst>
          </p:cNvPr>
          <p:cNvSpPr>
            <a:spLocks noGrp="1"/>
          </p:cNvSpPr>
          <p:nvPr>
            <p:ph idx="1"/>
          </p:nvPr>
        </p:nvSpPr>
        <p:spPr/>
        <p:txBody>
          <a:bodyPr/>
          <a:lstStyle/>
          <a:p>
            <a:r>
              <a:rPr lang="en-US" dirty="0"/>
              <a:t>Who am I?</a:t>
            </a:r>
          </a:p>
          <a:p>
            <a:r>
              <a:rPr lang="en-US" dirty="0"/>
              <a:t>What we will be learning Today?</a:t>
            </a:r>
          </a:p>
          <a:p>
            <a:pPr lvl="1"/>
            <a:r>
              <a:rPr lang="en-US" dirty="0"/>
              <a:t>Microservices</a:t>
            </a:r>
          </a:p>
          <a:p>
            <a:pPr lvl="1"/>
            <a:r>
              <a:rPr lang="en-US" dirty="0"/>
              <a:t>AWS Serverless Application Model</a:t>
            </a:r>
          </a:p>
          <a:p>
            <a:r>
              <a:rPr lang="en-US" dirty="0"/>
              <a:t>Why is it relevant?</a:t>
            </a:r>
          </a:p>
          <a:p>
            <a:r>
              <a:rPr lang="en-US" dirty="0"/>
              <a:t>Demos!</a:t>
            </a:r>
          </a:p>
          <a:p>
            <a:endParaRPr lang="en-US" dirty="0"/>
          </a:p>
        </p:txBody>
      </p:sp>
      <p:pic>
        <p:nvPicPr>
          <p:cNvPr id="5" name="Picture 8" descr="InfernoRed_wide_allred_">
            <a:extLst>
              <a:ext uri="{FF2B5EF4-FFF2-40B4-BE49-F238E27FC236}">
                <a16:creationId xmlns:a16="http://schemas.microsoft.com/office/drawing/2014/main" id="{AC1E68BF-BD77-59C9-1B61-63DCD0B2A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077" y="5636684"/>
            <a:ext cx="4090086" cy="89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97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175F-084F-FCAE-C740-D57F6FCFEED6}"/>
              </a:ext>
            </a:extLst>
          </p:cNvPr>
          <p:cNvSpPr>
            <a:spLocks noGrp="1"/>
          </p:cNvSpPr>
          <p:nvPr>
            <p:ph type="title"/>
          </p:nvPr>
        </p:nvSpPr>
        <p:spPr/>
        <p:txBody>
          <a:bodyPr/>
          <a:lstStyle/>
          <a:p>
            <a:r>
              <a:rPr lang="en-US" dirty="0"/>
              <a:t>Microservices</a:t>
            </a:r>
          </a:p>
        </p:txBody>
      </p:sp>
      <p:sp>
        <p:nvSpPr>
          <p:cNvPr id="4" name="Content Placeholder 3">
            <a:extLst>
              <a:ext uri="{FF2B5EF4-FFF2-40B4-BE49-F238E27FC236}">
                <a16:creationId xmlns:a16="http://schemas.microsoft.com/office/drawing/2014/main" id="{382EA8AE-7BFC-9BF5-9BFA-A55AD25E071C}"/>
              </a:ext>
            </a:extLst>
          </p:cNvPr>
          <p:cNvSpPr>
            <a:spLocks noGrp="1"/>
          </p:cNvSpPr>
          <p:nvPr>
            <p:ph idx="1"/>
          </p:nvPr>
        </p:nvSpPr>
        <p:spPr/>
        <p:txBody>
          <a:bodyPr>
            <a:normAutofit fontScale="92500" lnSpcReduction="20000"/>
          </a:bodyPr>
          <a:lstStyle/>
          <a:p>
            <a:pPr algn="l"/>
            <a:r>
              <a:rPr lang="en-US" b="1" i="0" dirty="0">
                <a:solidFill>
                  <a:srgbClr val="E6E6E6"/>
                </a:solidFill>
                <a:effectLst/>
                <a:highlight>
                  <a:srgbClr val="171717"/>
                </a:highlight>
                <a:latin typeface="Segoe UI" panose="020B0502040204020203" pitchFamily="34" charset="0"/>
              </a:rPr>
              <a:t>What are microservices?</a:t>
            </a:r>
          </a:p>
          <a:p>
            <a:pPr lvl="1"/>
            <a:r>
              <a:rPr lang="en-US" b="0" i="0" dirty="0">
                <a:solidFill>
                  <a:srgbClr val="E6E6E6"/>
                </a:solidFill>
                <a:effectLst/>
                <a:highlight>
                  <a:srgbClr val="171717"/>
                </a:highlight>
                <a:latin typeface="Segoe UI" panose="020B0502040204020203" pitchFamily="34" charset="0"/>
              </a:rPr>
              <a:t>Microservices are small, independent, and loosely coupled. A single small team of developers can write and maintain a service.</a:t>
            </a:r>
          </a:p>
          <a:p>
            <a:pPr lvl="1"/>
            <a:r>
              <a:rPr lang="en-US" b="0" i="0" dirty="0">
                <a:solidFill>
                  <a:srgbClr val="E6E6E6"/>
                </a:solidFill>
                <a:effectLst/>
                <a:highlight>
                  <a:srgbClr val="171717"/>
                </a:highlight>
                <a:latin typeface="Segoe UI" panose="020B0502040204020203" pitchFamily="34" charset="0"/>
              </a:rPr>
              <a:t>Each service is a separate codebase, which can be managed by a small development team.</a:t>
            </a:r>
          </a:p>
          <a:p>
            <a:pPr lvl="1"/>
            <a:r>
              <a:rPr lang="en-US" b="0" i="0" dirty="0">
                <a:solidFill>
                  <a:srgbClr val="E6E6E6"/>
                </a:solidFill>
                <a:effectLst/>
                <a:highlight>
                  <a:srgbClr val="171717"/>
                </a:highlight>
                <a:latin typeface="Segoe UI" panose="020B0502040204020203" pitchFamily="34" charset="0"/>
              </a:rPr>
              <a:t>Services can be deployed independently. A team can update an existing service without rebuilding and redeploying the entire application.</a:t>
            </a:r>
          </a:p>
          <a:p>
            <a:pPr lvl="1"/>
            <a:r>
              <a:rPr lang="en-US" b="0" i="0" dirty="0">
                <a:solidFill>
                  <a:srgbClr val="E6E6E6"/>
                </a:solidFill>
                <a:effectLst/>
                <a:highlight>
                  <a:srgbClr val="171717"/>
                </a:highlight>
                <a:latin typeface="Segoe UI" panose="020B0502040204020203" pitchFamily="34" charset="0"/>
              </a:rPr>
              <a:t>Services are responsible for persisting their own data or external state. This differs from the traditional model, where a separate data layer handles data persistence.</a:t>
            </a:r>
          </a:p>
          <a:p>
            <a:pPr lvl="1"/>
            <a:r>
              <a:rPr lang="en-US" b="0" i="0" dirty="0">
                <a:solidFill>
                  <a:srgbClr val="E6E6E6"/>
                </a:solidFill>
                <a:effectLst/>
                <a:highlight>
                  <a:srgbClr val="171717"/>
                </a:highlight>
                <a:latin typeface="Segoe UI" panose="020B0502040204020203" pitchFamily="34" charset="0"/>
              </a:rPr>
              <a:t>Services communicate with each other by using well-defined APIs. Internal implementation details of each service are hidden from other services.</a:t>
            </a:r>
          </a:p>
          <a:p>
            <a:pPr lvl="1"/>
            <a:r>
              <a:rPr lang="en-US" b="0" i="0" dirty="0">
                <a:solidFill>
                  <a:srgbClr val="E6E6E6"/>
                </a:solidFill>
                <a:effectLst/>
                <a:highlight>
                  <a:srgbClr val="171717"/>
                </a:highlight>
                <a:latin typeface="Segoe UI" panose="020B0502040204020203" pitchFamily="34" charset="0"/>
              </a:rPr>
              <a:t>Supports polyglot programming. For example, services don't need to share the same technology stack, libraries, or frameworks.</a:t>
            </a:r>
          </a:p>
          <a:p>
            <a:endParaRPr lang="en-US" dirty="0"/>
          </a:p>
        </p:txBody>
      </p:sp>
      <p:sp>
        <p:nvSpPr>
          <p:cNvPr id="5" name="Content Placeholder 2">
            <a:extLst>
              <a:ext uri="{FF2B5EF4-FFF2-40B4-BE49-F238E27FC236}">
                <a16:creationId xmlns:a16="http://schemas.microsoft.com/office/drawing/2014/main" id="{02430246-015D-2C61-21D9-31BB6F3F0D9E}"/>
              </a:ext>
            </a:extLst>
          </p:cNvPr>
          <p:cNvSpPr txBox="1">
            <a:spLocks/>
          </p:cNvSpPr>
          <p:nvPr/>
        </p:nvSpPr>
        <p:spPr>
          <a:xfrm>
            <a:off x="1587710" y="1523702"/>
            <a:ext cx="9486690" cy="3926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180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E64C21-D04E-3B3A-5960-A0DF8ECF6B80}"/>
              </a:ext>
            </a:extLst>
          </p:cNvPr>
          <p:cNvSpPr/>
          <p:nvPr/>
        </p:nvSpPr>
        <p:spPr>
          <a:xfrm>
            <a:off x="2321182" y="2088653"/>
            <a:ext cx="8019535" cy="383059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A175F-084F-FCAE-C740-D57F6FCFEED6}"/>
              </a:ext>
            </a:extLst>
          </p:cNvPr>
          <p:cNvSpPr>
            <a:spLocks noGrp="1"/>
          </p:cNvSpPr>
          <p:nvPr>
            <p:ph type="title"/>
          </p:nvPr>
        </p:nvSpPr>
        <p:spPr/>
        <p:txBody>
          <a:bodyPr/>
          <a:lstStyle/>
          <a:p>
            <a:r>
              <a:rPr lang="en-US" dirty="0"/>
              <a:t>Microservices</a:t>
            </a:r>
          </a:p>
        </p:txBody>
      </p:sp>
      <p:sp>
        <p:nvSpPr>
          <p:cNvPr id="5" name="Content Placeholder 2">
            <a:extLst>
              <a:ext uri="{FF2B5EF4-FFF2-40B4-BE49-F238E27FC236}">
                <a16:creationId xmlns:a16="http://schemas.microsoft.com/office/drawing/2014/main" id="{02430246-015D-2C61-21D9-31BB6F3F0D9E}"/>
              </a:ext>
            </a:extLst>
          </p:cNvPr>
          <p:cNvSpPr txBox="1">
            <a:spLocks/>
          </p:cNvSpPr>
          <p:nvPr/>
        </p:nvSpPr>
        <p:spPr>
          <a:xfrm>
            <a:off x="1587710" y="1523702"/>
            <a:ext cx="9486690" cy="3926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3" name="Content Placeholder 2" descr="Logical diagram of microservices architecture style.">
            <a:extLst>
              <a:ext uri="{FF2B5EF4-FFF2-40B4-BE49-F238E27FC236}">
                <a16:creationId xmlns:a16="http://schemas.microsoft.com/office/drawing/2014/main" id="{33BB905F-0C61-C538-F93F-80ECC18930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2859881"/>
            <a:ext cx="6261100" cy="2527300"/>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03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8956-593A-14F2-91D3-D525397158C0}"/>
              </a:ext>
            </a:extLst>
          </p:cNvPr>
          <p:cNvSpPr>
            <a:spLocks noGrp="1"/>
          </p:cNvSpPr>
          <p:nvPr>
            <p:ph type="title"/>
          </p:nvPr>
        </p:nvSpPr>
        <p:spPr>
          <a:xfrm>
            <a:off x="1587710" y="455362"/>
            <a:ext cx="4850160" cy="1550419"/>
          </a:xfrm>
        </p:spPr>
        <p:txBody>
          <a:bodyPr/>
          <a:lstStyle/>
          <a:p>
            <a:r>
              <a:rPr lang="en-US" dirty="0"/>
              <a:t>AWS Serverless</a:t>
            </a:r>
          </a:p>
        </p:txBody>
      </p:sp>
      <p:sp>
        <p:nvSpPr>
          <p:cNvPr id="3" name="Content Placeholder 2">
            <a:extLst>
              <a:ext uri="{FF2B5EF4-FFF2-40B4-BE49-F238E27FC236}">
                <a16:creationId xmlns:a16="http://schemas.microsoft.com/office/drawing/2014/main" id="{5120C652-8961-9D72-EB4D-E59CADA493C8}"/>
              </a:ext>
            </a:extLst>
          </p:cNvPr>
          <p:cNvSpPr>
            <a:spLocks noGrp="1"/>
          </p:cNvSpPr>
          <p:nvPr>
            <p:ph idx="1"/>
          </p:nvPr>
        </p:nvSpPr>
        <p:spPr>
          <a:xfrm>
            <a:off x="1587710" y="1465924"/>
            <a:ext cx="4973728" cy="3926152"/>
          </a:xfrm>
        </p:spPr>
        <p:txBody>
          <a:bodyPr/>
          <a:lstStyle/>
          <a:p>
            <a:endParaRPr lang="en-US" dirty="0"/>
          </a:p>
          <a:p>
            <a:r>
              <a:rPr lang="en-US" dirty="0"/>
              <a:t>Elastic Container Service </a:t>
            </a:r>
          </a:p>
          <a:p>
            <a:r>
              <a:rPr lang="en-US" dirty="0"/>
              <a:t>Elastic Kubernetes Service </a:t>
            </a:r>
          </a:p>
          <a:p>
            <a:r>
              <a:rPr lang="en-US" dirty="0"/>
              <a:t>AWS Lambdas</a:t>
            </a:r>
          </a:p>
          <a:p>
            <a:r>
              <a:rPr lang="en-US" dirty="0"/>
              <a:t>AWS App Runner</a:t>
            </a:r>
          </a:p>
          <a:p>
            <a:r>
              <a:rPr lang="en-US" dirty="0"/>
              <a:t>Amazon S3 Static Web Hosting </a:t>
            </a:r>
          </a:p>
          <a:p>
            <a:endParaRPr lang="en-US" dirty="0"/>
          </a:p>
        </p:txBody>
      </p:sp>
      <p:sp>
        <p:nvSpPr>
          <p:cNvPr id="4" name="Title 1">
            <a:extLst>
              <a:ext uri="{FF2B5EF4-FFF2-40B4-BE49-F238E27FC236}">
                <a16:creationId xmlns:a16="http://schemas.microsoft.com/office/drawing/2014/main" id="{D44CBD6A-0CD7-E3FA-F998-BFBE0B5BB9DE}"/>
              </a:ext>
            </a:extLst>
          </p:cNvPr>
          <p:cNvSpPr txBox="1">
            <a:spLocks/>
          </p:cNvSpPr>
          <p:nvPr/>
        </p:nvSpPr>
        <p:spPr>
          <a:xfrm>
            <a:off x="7016445" y="451111"/>
            <a:ext cx="4850160" cy="155041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dirty="0"/>
              <a:t>Azure Serverless</a:t>
            </a:r>
          </a:p>
        </p:txBody>
      </p:sp>
      <p:sp>
        <p:nvSpPr>
          <p:cNvPr id="5" name="Content Placeholder 2">
            <a:extLst>
              <a:ext uri="{FF2B5EF4-FFF2-40B4-BE49-F238E27FC236}">
                <a16:creationId xmlns:a16="http://schemas.microsoft.com/office/drawing/2014/main" id="{D85FD192-C65F-6490-CE75-CD4F6B00CCF8}"/>
              </a:ext>
            </a:extLst>
          </p:cNvPr>
          <p:cNvSpPr txBox="1">
            <a:spLocks/>
          </p:cNvSpPr>
          <p:nvPr/>
        </p:nvSpPr>
        <p:spPr>
          <a:xfrm>
            <a:off x="6781666" y="1465924"/>
            <a:ext cx="4973728" cy="3926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r>
              <a:rPr lang="en-US" dirty="0"/>
              <a:t>Azure Container Apps </a:t>
            </a:r>
          </a:p>
          <a:p>
            <a:r>
              <a:rPr lang="en-US" dirty="0"/>
              <a:t>Azure Kubernetes Services </a:t>
            </a:r>
          </a:p>
          <a:p>
            <a:r>
              <a:rPr lang="en-US" dirty="0"/>
              <a:t>Azure Function</a:t>
            </a:r>
          </a:p>
          <a:p>
            <a:r>
              <a:rPr lang="en-US" dirty="0"/>
              <a:t>Azure App Services</a:t>
            </a:r>
          </a:p>
          <a:p>
            <a:r>
              <a:rPr lang="en-US" dirty="0"/>
              <a:t>Azure Storage Static </a:t>
            </a:r>
            <a:r>
              <a:rPr lang="en-US"/>
              <a:t>Web Hosting</a:t>
            </a:r>
            <a:endParaRPr lang="en-US" dirty="0"/>
          </a:p>
          <a:p>
            <a:endParaRPr lang="en-US" dirty="0"/>
          </a:p>
        </p:txBody>
      </p:sp>
      <p:sp>
        <p:nvSpPr>
          <p:cNvPr id="8" name="Rectangle 7">
            <a:extLst>
              <a:ext uri="{FF2B5EF4-FFF2-40B4-BE49-F238E27FC236}">
                <a16:creationId xmlns:a16="http://schemas.microsoft.com/office/drawing/2014/main" id="{0B9144E8-60D1-031F-FFD8-03EA3FF1816A}"/>
              </a:ext>
            </a:extLst>
          </p:cNvPr>
          <p:cNvSpPr/>
          <p:nvPr/>
        </p:nvSpPr>
        <p:spPr>
          <a:xfrm>
            <a:off x="6071286" y="1004259"/>
            <a:ext cx="110267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VS</a:t>
            </a:r>
          </a:p>
        </p:txBody>
      </p:sp>
    </p:spTree>
    <p:extLst>
      <p:ext uri="{BB962C8B-B14F-4D97-AF65-F5344CB8AC3E}">
        <p14:creationId xmlns:p14="http://schemas.microsoft.com/office/powerpoint/2010/main" val="170641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D2C2-2EA0-8F8E-D744-794617D81311}"/>
              </a:ext>
            </a:extLst>
          </p:cNvPr>
          <p:cNvSpPr>
            <a:spLocks noGrp="1"/>
          </p:cNvSpPr>
          <p:nvPr>
            <p:ph type="title"/>
          </p:nvPr>
        </p:nvSpPr>
        <p:spPr>
          <a:xfrm>
            <a:off x="1587709" y="455362"/>
            <a:ext cx="10410701" cy="1550419"/>
          </a:xfrm>
        </p:spPr>
        <p:txBody>
          <a:bodyPr/>
          <a:lstStyle/>
          <a:p>
            <a:r>
              <a:rPr lang="en-US" dirty="0"/>
              <a:t>AWS Serverless Application Model</a:t>
            </a:r>
          </a:p>
        </p:txBody>
      </p:sp>
      <p:sp>
        <p:nvSpPr>
          <p:cNvPr id="3" name="Content Placeholder 2">
            <a:extLst>
              <a:ext uri="{FF2B5EF4-FFF2-40B4-BE49-F238E27FC236}">
                <a16:creationId xmlns:a16="http://schemas.microsoft.com/office/drawing/2014/main" id="{CB6C1AE9-58D2-E2AE-55F3-4BCEFE59D675}"/>
              </a:ext>
            </a:extLst>
          </p:cNvPr>
          <p:cNvSpPr>
            <a:spLocks noGrp="1"/>
          </p:cNvSpPr>
          <p:nvPr>
            <p:ph idx="1"/>
          </p:nvPr>
        </p:nvSpPr>
        <p:spPr>
          <a:xfrm>
            <a:off x="1587709" y="1910767"/>
            <a:ext cx="9486690" cy="3926152"/>
          </a:xfrm>
        </p:spPr>
        <p:txBody>
          <a:bodyPr>
            <a:normAutofit fontScale="77500" lnSpcReduction="20000"/>
          </a:bodyPr>
          <a:lstStyle/>
          <a:p>
            <a:r>
              <a:rPr lang="en-US" dirty="0"/>
              <a:t>The AWS SAM template specification is an open-source framework that you can use to define and manage your serverless application infrastructure code. The AWS SAM template specification is:</a:t>
            </a:r>
          </a:p>
          <a:p>
            <a:pPr lvl="1"/>
            <a:r>
              <a:rPr lang="en-US" dirty="0"/>
              <a:t>Built on AWS CloudFormation – Use the AWS CloudFormation syntax directly within your AWS SAM template, taking advantage of its extensive support of resource and property configurations. If you are already familiar with AWS CloudFormation, you don't have to learn a new service to manage your application infrastructure code.</a:t>
            </a:r>
          </a:p>
          <a:p>
            <a:pPr lvl="1"/>
            <a:r>
              <a:rPr lang="en-US" dirty="0"/>
              <a:t>An extension of AWS CloudFormation – AWS SAM offers its own unique syntax that focuses specifically on speeding up serverless development. You can use both the AWS CloudFormation and AWS SAM syntax within the same template.</a:t>
            </a:r>
          </a:p>
          <a:p>
            <a:pPr lvl="1"/>
            <a:r>
              <a:rPr lang="en-US" dirty="0"/>
              <a:t>An abstract, short-hand syntax – Using the AWS SAM syntax, you can define your infrastructure quickly, in fewer lines of code, and with a lower chance of errors. Its syntax is especially curated to abstract away the complexity in defining your serverless application infrastructure.</a:t>
            </a:r>
          </a:p>
          <a:p>
            <a:pPr lvl="1"/>
            <a:r>
              <a:rPr lang="en-US" dirty="0"/>
              <a:t>Transformational – AWS SAM does the complex work of transforming your template into the code necessary to provision your infrastructure through AWS CloudFormation.</a:t>
            </a:r>
          </a:p>
          <a:p>
            <a:endParaRPr lang="en-US" dirty="0"/>
          </a:p>
        </p:txBody>
      </p:sp>
      <p:sp>
        <p:nvSpPr>
          <p:cNvPr id="4" name="TextBox 3">
            <a:extLst>
              <a:ext uri="{FF2B5EF4-FFF2-40B4-BE49-F238E27FC236}">
                <a16:creationId xmlns:a16="http://schemas.microsoft.com/office/drawing/2014/main" id="{9D8039D0-E341-EE2B-0D02-57F46DBBFA68}"/>
              </a:ext>
            </a:extLst>
          </p:cNvPr>
          <p:cNvSpPr txBox="1"/>
          <p:nvPr/>
        </p:nvSpPr>
        <p:spPr>
          <a:xfrm>
            <a:off x="1208342" y="6217972"/>
            <a:ext cx="10883236" cy="369332"/>
          </a:xfrm>
          <a:prstGeom prst="rect">
            <a:avLst/>
          </a:prstGeom>
          <a:noFill/>
        </p:spPr>
        <p:txBody>
          <a:bodyPr wrap="none" rtlCol="0">
            <a:spAutoFit/>
          </a:bodyPr>
          <a:lstStyle/>
          <a:p>
            <a:r>
              <a:rPr lang="en-US" dirty="0"/>
              <a:t>https://</a:t>
            </a:r>
            <a:r>
              <a:rPr lang="en-US" dirty="0" err="1"/>
              <a:t>docs.aws.amazon.com</a:t>
            </a:r>
            <a:r>
              <a:rPr lang="en-US" dirty="0"/>
              <a:t>/serverless-application-model/latest/</a:t>
            </a:r>
            <a:r>
              <a:rPr lang="en-US" dirty="0" err="1"/>
              <a:t>developerguide</a:t>
            </a:r>
            <a:r>
              <a:rPr lang="en-US" dirty="0"/>
              <a:t>/what-is-</a:t>
            </a:r>
            <a:r>
              <a:rPr lang="en-US" dirty="0" err="1"/>
              <a:t>sam.html</a:t>
            </a:r>
            <a:endParaRPr lang="en-US" dirty="0"/>
          </a:p>
        </p:txBody>
      </p:sp>
    </p:spTree>
    <p:extLst>
      <p:ext uri="{BB962C8B-B14F-4D97-AF65-F5344CB8AC3E}">
        <p14:creationId xmlns:p14="http://schemas.microsoft.com/office/powerpoint/2010/main" val="281609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D2C2-2EA0-8F8E-D744-794617D81311}"/>
              </a:ext>
            </a:extLst>
          </p:cNvPr>
          <p:cNvSpPr>
            <a:spLocks noGrp="1"/>
          </p:cNvSpPr>
          <p:nvPr>
            <p:ph type="title"/>
          </p:nvPr>
        </p:nvSpPr>
        <p:spPr>
          <a:xfrm>
            <a:off x="1587709" y="455362"/>
            <a:ext cx="10410701" cy="1550419"/>
          </a:xfrm>
        </p:spPr>
        <p:txBody>
          <a:bodyPr/>
          <a:lstStyle/>
          <a:p>
            <a:r>
              <a:rPr lang="en-US" dirty="0"/>
              <a:t>AWS Serverless Application Model</a:t>
            </a:r>
          </a:p>
        </p:txBody>
      </p:sp>
      <p:sp>
        <p:nvSpPr>
          <p:cNvPr id="3" name="Content Placeholder 2">
            <a:extLst>
              <a:ext uri="{FF2B5EF4-FFF2-40B4-BE49-F238E27FC236}">
                <a16:creationId xmlns:a16="http://schemas.microsoft.com/office/drawing/2014/main" id="{CB6C1AE9-58D2-E2AE-55F3-4BCEFE59D675}"/>
              </a:ext>
            </a:extLst>
          </p:cNvPr>
          <p:cNvSpPr>
            <a:spLocks noGrp="1"/>
          </p:cNvSpPr>
          <p:nvPr>
            <p:ph idx="1"/>
          </p:nvPr>
        </p:nvSpPr>
        <p:spPr>
          <a:xfrm>
            <a:off x="1451785" y="1898411"/>
            <a:ext cx="9486690" cy="3926152"/>
          </a:xfrm>
        </p:spPr>
        <p:txBody>
          <a:bodyPr>
            <a:normAutofit/>
          </a:bodyPr>
          <a:lstStyle/>
          <a:p>
            <a:r>
              <a:rPr lang="en-US" dirty="0"/>
              <a:t>Example:</a:t>
            </a:r>
          </a:p>
        </p:txBody>
      </p:sp>
      <p:sp>
        <p:nvSpPr>
          <p:cNvPr id="4" name="TextBox 3">
            <a:extLst>
              <a:ext uri="{FF2B5EF4-FFF2-40B4-BE49-F238E27FC236}">
                <a16:creationId xmlns:a16="http://schemas.microsoft.com/office/drawing/2014/main" id="{9D8039D0-E341-EE2B-0D02-57F46DBBFA68}"/>
              </a:ext>
            </a:extLst>
          </p:cNvPr>
          <p:cNvSpPr txBox="1"/>
          <p:nvPr/>
        </p:nvSpPr>
        <p:spPr>
          <a:xfrm>
            <a:off x="1208342" y="6217972"/>
            <a:ext cx="10883236" cy="369332"/>
          </a:xfrm>
          <a:prstGeom prst="rect">
            <a:avLst/>
          </a:prstGeom>
          <a:noFill/>
        </p:spPr>
        <p:txBody>
          <a:bodyPr wrap="none" rtlCol="0">
            <a:spAutoFit/>
          </a:bodyPr>
          <a:lstStyle/>
          <a:p>
            <a:r>
              <a:rPr lang="en-US" dirty="0"/>
              <a:t>https://</a:t>
            </a:r>
            <a:r>
              <a:rPr lang="en-US" dirty="0" err="1"/>
              <a:t>docs.aws.amazon.com</a:t>
            </a:r>
            <a:r>
              <a:rPr lang="en-US" dirty="0"/>
              <a:t>/serverless-application-model/latest/</a:t>
            </a:r>
            <a:r>
              <a:rPr lang="en-US" dirty="0" err="1"/>
              <a:t>developerguide</a:t>
            </a:r>
            <a:r>
              <a:rPr lang="en-US" dirty="0"/>
              <a:t>/what-is-</a:t>
            </a:r>
            <a:r>
              <a:rPr lang="en-US" dirty="0" err="1"/>
              <a:t>sam.html</a:t>
            </a:r>
            <a:endParaRPr lang="en-US" dirty="0"/>
          </a:p>
        </p:txBody>
      </p:sp>
      <p:pic>
        <p:nvPicPr>
          <p:cNvPr id="5" name="Picture 4" descr="&#10;&#9;&#9;&#9;&#9;Application architecture of simple serverless application.&#10;&#9;&#9;&#9;">
            <a:extLst>
              <a:ext uri="{FF2B5EF4-FFF2-40B4-BE49-F238E27FC236}">
                <a16:creationId xmlns:a16="http://schemas.microsoft.com/office/drawing/2014/main" id="{7DDF4A57-E655-4784-E155-D4F4DCB8D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125" y="2460974"/>
            <a:ext cx="7198011" cy="215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81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D2C2-2EA0-8F8E-D744-794617D81311}"/>
              </a:ext>
            </a:extLst>
          </p:cNvPr>
          <p:cNvSpPr>
            <a:spLocks noGrp="1"/>
          </p:cNvSpPr>
          <p:nvPr>
            <p:ph type="title"/>
          </p:nvPr>
        </p:nvSpPr>
        <p:spPr>
          <a:xfrm>
            <a:off x="1587709" y="455362"/>
            <a:ext cx="10410701" cy="1550419"/>
          </a:xfrm>
        </p:spPr>
        <p:txBody>
          <a:bodyPr/>
          <a:lstStyle/>
          <a:p>
            <a:r>
              <a:rPr lang="en-US" dirty="0"/>
              <a:t>AWS Serverless Application Model</a:t>
            </a:r>
          </a:p>
        </p:txBody>
      </p:sp>
      <p:sp>
        <p:nvSpPr>
          <p:cNvPr id="3" name="Content Placeholder 2">
            <a:extLst>
              <a:ext uri="{FF2B5EF4-FFF2-40B4-BE49-F238E27FC236}">
                <a16:creationId xmlns:a16="http://schemas.microsoft.com/office/drawing/2014/main" id="{CB6C1AE9-58D2-E2AE-55F3-4BCEFE59D675}"/>
              </a:ext>
            </a:extLst>
          </p:cNvPr>
          <p:cNvSpPr>
            <a:spLocks noGrp="1"/>
          </p:cNvSpPr>
          <p:nvPr>
            <p:ph idx="1"/>
          </p:nvPr>
        </p:nvSpPr>
        <p:spPr>
          <a:xfrm>
            <a:off x="1451785" y="1898411"/>
            <a:ext cx="9486690" cy="3926152"/>
          </a:xfrm>
        </p:spPr>
        <p:txBody>
          <a:bodyPr>
            <a:normAutofit/>
          </a:bodyPr>
          <a:lstStyle/>
          <a:p>
            <a:r>
              <a:rPr lang="en-US" dirty="0"/>
              <a:t>Tools:</a:t>
            </a:r>
          </a:p>
          <a:p>
            <a:pPr lvl="1"/>
            <a:r>
              <a:rPr lang="en-US" dirty="0"/>
              <a:t>SAM CLI</a:t>
            </a:r>
          </a:p>
          <a:p>
            <a:pPr lvl="2"/>
            <a:r>
              <a:rPr lang="en-US" dirty="0"/>
              <a:t>Get started – Initialize your project.</a:t>
            </a:r>
          </a:p>
          <a:p>
            <a:pPr lvl="2"/>
            <a:r>
              <a:rPr lang="en-US" dirty="0"/>
              <a:t>Code, Test, Debug</a:t>
            </a:r>
          </a:p>
          <a:p>
            <a:pPr lvl="2"/>
            <a:r>
              <a:rPr lang="en-US" dirty="0"/>
              <a:t>Deploy</a:t>
            </a:r>
          </a:p>
          <a:p>
            <a:pPr lvl="3"/>
            <a:r>
              <a:rPr lang="en-US" dirty="0"/>
              <a:t>For Developers</a:t>
            </a:r>
          </a:p>
          <a:p>
            <a:pPr lvl="3"/>
            <a:r>
              <a:rPr lang="en-US" dirty="0"/>
              <a:t>For Continuous Delivery</a:t>
            </a:r>
          </a:p>
        </p:txBody>
      </p:sp>
      <p:sp>
        <p:nvSpPr>
          <p:cNvPr id="4" name="TextBox 3">
            <a:extLst>
              <a:ext uri="{FF2B5EF4-FFF2-40B4-BE49-F238E27FC236}">
                <a16:creationId xmlns:a16="http://schemas.microsoft.com/office/drawing/2014/main" id="{9D8039D0-E341-EE2B-0D02-57F46DBBFA68}"/>
              </a:ext>
            </a:extLst>
          </p:cNvPr>
          <p:cNvSpPr txBox="1"/>
          <p:nvPr/>
        </p:nvSpPr>
        <p:spPr>
          <a:xfrm>
            <a:off x="1208342" y="6217972"/>
            <a:ext cx="10883236" cy="369332"/>
          </a:xfrm>
          <a:prstGeom prst="rect">
            <a:avLst/>
          </a:prstGeom>
          <a:noFill/>
        </p:spPr>
        <p:txBody>
          <a:bodyPr wrap="none" rtlCol="0">
            <a:spAutoFit/>
          </a:bodyPr>
          <a:lstStyle/>
          <a:p>
            <a:r>
              <a:rPr lang="en-US" dirty="0"/>
              <a:t>https://</a:t>
            </a:r>
            <a:r>
              <a:rPr lang="en-US" dirty="0" err="1"/>
              <a:t>docs.aws.amazon.com</a:t>
            </a:r>
            <a:r>
              <a:rPr lang="en-US" dirty="0"/>
              <a:t>/serverless-application-model/latest/</a:t>
            </a:r>
            <a:r>
              <a:rPr lang="en-US" dirty="0" err="1"/>
              <a:t>developerguide</a:t>
            </a:r>
            <a:r>
              <a:rPr lang="en-US" dirty="0"/>
              <a:t>/what-is-</a:t>
            </a:r>
            <a:r>
              <a:rPr lang="en-US" dirty="0" err="1"/>
              <a:t>sam.html</a:t>
            </a:r>
            <a:endParaRPr lang="en-US" dirty="0"/>
          </a:p>
        </p:txBody>
      </p:sp>
    </p:spTree>
    <p:extLst>
      <p:ext uri="{BB962C8B-B14F-4D97-AF65-F5344CB8AC3E}">
        <p14:creationId xmlns:p14="http://schemas.microsoft.com/office/powerpoint/2010/main" val="21560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D2C2-2EA0-8F8E-D744-794617D81311}"/>
              </a:ext>
            </a:extLst>
          </p:cNvPr>
          <p:cNvSpPr>
            <a:spLocks noGrp="1"/>
          </p:cNvSpPr>
          <p:nvPr>
            <p:ph type="title"/>
          </p:nvPr>
        </p:nvSpPr>
        <p:spPr>
          <a:xfrm>
            <a:off x="1587709" y="455362"/>
            <a:ext cx="10410701" cy="1550419"/>
          </a:xfrm>
        </p:spPr>
        <p:txBody>
          <a:bodyPr/>
          <a:lstStyle/>
          <a:p>
            <a:r>
              <a:rPr lang="en-US" dirty="0"/>
              <a:t>AWS Serverless Application Model</a:t>
            </a:r>
          </a:p>
        </p:txBody>
      </p:sp>
      <p:sp>
        <p:nvSpPr>
          <p:cNvPr id="3" name="Content Placeholder 2">
            <a:extLst>
              <a:ext uri="{FF2B5EF4-FFF2-40B4-BE49-F238E27FC236}">
                <a16:creationId xmlns:a16="http://schemas.microsoft.com/office/drawing/2014/main" id="{CB6C1AE9-58D2-E2AE-55F3-4BCEFE59D675}"/>
              </a:ext>
            </a:extLst>
          </p:cNvPr>
          <p:cNvSpPr>
            <a:spLocks noGrp="1"/>
          </p:cNvSpPr>
          <p:nvPr>
            <p:ph idx="1"/>
          </p:nvPr>
        </p:nvSpPr>
        <p:spPr>
          <a:xfrm>
            <a:off x="1451785" y="1898411"/>
            <a:ext cx="9486690" cy="3926152"/>
          </a:xfrm>
        </p:spPr>
        <p:txBody>
          <a:bodyPr>
            <a:normAutofit/>
          </a:bodyPr>
          <a:lstStyle/>
          <a:p>
            <a:r>
              <a:rPr lang="en-US" dirty="0"/>
              <a:t>Example:</a:t>
            </a:r>
          </a:p>
        </p:txBody>
      </p:sp>
      <p:sp>
        <p:nvSpPr>
          <p:cNvPr id="4" name="TextBox 3">
            <a:extLst>
              <a:ext uri="{FF2B5EF4-FFF2-40B4-BE49-F238E27FC236}">
                <a16:creationId xmlns:a16="http://schemas.microsoft.com/office/drawing/2014/main" id="{9D8039D0-E341-EE2B-0D02-57F46DBBFA68}"/>
              </a:ext>
            </a:extLst>
          </p:cNvPr>
          <p:cNvSpPr txBox="1"/>
          <p:nvPr/>
        </p:nvSpPr>
        <p:spPr>
          <a:xfrm>
            <a:off x="1208342" y="6217972"/>
            <a:ext cx="10883236" cy="369332"/>
          </a:xfrm>
          <a:prstGeom prst="rect">
            <a:avLst/>
          </a:prstGeom>
          <a:noFill/>
        </p:spPr>
        <p:txBody>
          <a:bodyPr wrap="none" rtlCol="0">
            <a:spAutoFit/>
          </a:bodyPr>
          <a:lstStyle/>
          <a:p>
            <a:r>
              <a:rPr lang="en-US" dirty="0"/>
              <a:t>https://</a:t>
            </a:r>
            <a:r>
              <a:rPr lang="en-US" dirty="0" err="1"/>
              <a:t>docs.aws.amazon.com</a:t>
            </a:r>
            <a:r>
              <a:rPr lang="en-US" dirty="0"/>
              <a:t>/serverless-application-model/latest/</a:t>
            </a:r>
            <a:r>
              <a:rPr lang="en-US" dirty="0" err="1"/>
              <a:t>developerguide</a:t>
            </a:r>
            <a:r>
              <a:rPr lang="en-US" dirty="0"/>
              <a:t>/what-is-</a:t>
            </a:r>
            <a:r>
              <a:rPr lang="en-US" dirty="0" err="1"/>
              <a:t>sam.html</a:t>
            </a:r>
            <a:endParaRPr lang="en-US" dirty="0"/>
          </a:p>
        </p:txBody>
      </p:sp>
      <p:pic>
        <p:nvPicPr>
          <p:cNvPr id="5" name="Picture 4" descr="&#10;&#9;&#9;&#9;&#9;Application architecture of simple serverless application.&#10;&#9;&#9;&#9;">
            <a:extLst>
              <a:ext uri="{FF2B5EF4-FFF2-40B4-BE49-F238E27FC236}">
                <a16:creationId xmlns:a16="http://schemas.microsoft.com/office/drawing/2014/main" id="{7DDF4A57-E655-4784-E155-D4F4DCB8D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17" y="2840013"/>
            <a:ext cx="7198011" cy="215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56844"/>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236</TotalTime>
  <Words>668</Words>
  <Application>Microsoft Macintosh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Neue Haas Grotesk Text Pro</vt:lpstr>
      <vt:lpstr>Segoe UI</vt:lpstr>
      <vt:lpstr>InterweaveVTI</vt:lpstr>
      <vt:lpstr>EMPOWERING DEVELOPMENT USING AWS SERVERLESS APPLICATION MODEL AND MICROSERVICES</vt:lpstr>
      <vt:lpstr>Table of Content</vt:lpstr>
      <vt:lpstr>Microservices</vt:lpstr>
      <vt:lpstr>Microservices</vt:lpstr>
      <vt:lpstr>AWS Serverless</vt:lpstr>
      <vt:lpstr>AWS Serverless Application Model</vt:lpstr>
      <vt:lpstr>AWS Serverless Application Model</vt:lpstr>
      <vt:lpstr>AWS Serverless Application Model</vt:lpstr>
      <vt:lpstr>AWS Serverless Application Model</vt:lpstr>
      <vt:lpstr>Demos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DEVELOPMENT USING AWS SERVERLESS APPLICATION MODEL AND MICROSERVICES</dc:title>
  <dc:creator>Roberto Hernandez</dc:creator>
  <cp:lastModifiedBy>Roberto Hernandez</cp:lastModifiedBy>
  <cp:revision>9</cp:revision>
  <dcterms:created xsi:type="dcterms:W3CDTF">2024-04-30T17:42:04Z</dcterms:created>
  <dcterms:modified xsi:type="dcterms:W3CDTF">2024-04-30T21:39:02Z</dcterms:modified>
</cp:coreProperties>
</file>