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8B48E8-B19C-48EB-BB46-1132AF0B7173}">
  <a:tblStyle styleId="{1A8B48E8-B19C-48EB-BB46-1132AF0B7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95c2435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95c243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5c2435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95c2435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95c2435d5_1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95c2435d5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95c2435d5_1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95c2435d5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95c2435d5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95c2435d5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95c2435d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95c2435d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95c2435d5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95c2435d5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95c2435d5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95c2435d5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95c2435d5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95c2435d5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95c2435d5_1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95c2435d5_1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95c2435d5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95c2435d5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5c2435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5c2435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5c2435d5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5c2435d5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95c2435d5_1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95c2435d5_1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95c2435d5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95c2435d5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95c2435d5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95c2435d5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95c2435d5_1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95c2435d5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95c2435d5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95c2435d5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5c2435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95c2435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95c2435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95c2435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5d8a0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5d8a0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95c2435d5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95c2435d5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95c2435d5_1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95c2435d5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95c2435d5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95c2435d5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A0A0A"/>
                </a:solidFill>
                <a:latin typeface="Times New Roman"/>
                <a:ea typeface="Times New Roman"/>
                <a:cs typeface="Times New Roman"/>
                <a:sym typeface="Times New Roman"/>
              </a:rPr>
              <a:t>Case study: Lane Detection for Autonomous Vehicles using Computer Vision Algorithm</a:t>
            </a:r>
            <a:endParaRPr b="1">
              <a:solidFill>
                <a:srgbClr val="0A0A0A"/>
              </a:solidFill>
              <a:latin typeface="Times New Roman"/>
              <a:ea typeface="Times New Roman"/>
              <a:cs typeface="Times New Roman"/>
              <a:sym typeface="Times New Roman"/>
            </a:endParaRPr>
          </a:p>
        </p:txBody>
      </p:sp>
      <p:sp>
        <p:nvSpPr>
          <p:cNvPr id="129" name="Google Shape;129;p13"/>
          <p:cNvSpPr txBox="1"/>
          <p:nvPr>
            <p:ph idx="1" type="body"/>
          </p:nvPr>
        </p:nvSpPr>
        <p:spPr>
          <a:xfrm>
            <a:off x="4781925" y="2930850"/>
            <a:ext cx="3949800" cy="1887300"/>
          </a:xfrm>
          <a:prstGeom prst="rect">
            <a:avLst/>
          </a:prstGeom>
        </p:spPr>
        <p:txBody>
          <a:bodyPr anchorCtr="0" anchor="t" bIns="91425" lIns="91425" spcFirstLastPara="1" rIns="91425" wrap="square" tIns="91425">
            <a:normAutofit fontScale="92500"/>
          </a:bodyPr>
          <a:lstStyle/>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Course Code 	:  19AI621</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Course Name 	: Computer Vision</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Course Instructor	</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Dr. Senthilkumar T</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Team Members	: </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Abhishek Gopinath Kovath [CB.EN.P2AID20002] </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Alan Henry 			      </a:t>
            </a:r>
            <a:r>
              <a:rPr lang="en" sz="1500">
                <a:solidFill>
                  <a:srgbClr val="000000"/>
                </a:solidFill>
                <a:latin typeface="Times New Roman"/>
                <a:ea typeface="Times New Roman"/>
                <a:cs typeface="Times New Roman"/>
                <a:sym typeface="Times New Roman"/>
              </a:rPr>
              <a:t>[CB.EN.P2AID20010]</a:t>
            </a:r>
            <a:endParaRPr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Jiss Joseph Thomas 	      [CB.EN.P2AID20024]</a:t>
            </a:r>
            <a:endParaRPr sz="1500">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04125" y="597750"/>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816">
                <a:solidFill>
                  <a:srgbClr val="2F5496"/>
                </a:solidFill>
                <a:latin typeface="Times New Roman"/>
                <a:ea typeface="Times New Roman"/>
                <a:cs typeface="Times New Roman"/>
                <a:sym typeface="Times New Roman"/>
              </a:rPr>
              <a:t>Preprocessing in Frequency Domain</a:t>
            </a:r>
            <a:endParaRPr sz="3100"/>
          </a:p>
        </p:txBody>
      </p:sp>
      <p:sp>
        <p:nvSpPr>
          <p:cNvPr id="184" name="Google Shape;184;p22"/>
          <p:cNvSpPr txBox="1"/>
          <p:nvPr>
            <p:ph idx="1" type="body"/>
          </p:nvPr>
        </p:nvSpPr>
        <p:spPr>
          <a:xfrm>
            <a:off x="819150" y="1367875"/>
            <a:ext cx="7505700" cy="323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Frequency Domain Filters:</a:t>
            </a:r>
            <a:endParaRPr sz="20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Low Pass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High Pass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Merriweather"/>
              <a:buChar char="○"/>
            </a:pPr>
            <a:r>
              <a:rPr lang="en" sz="1800">
                <a:latin typeface="Times New Roman"/>
                <a:ea typeface="Times New Roman"/>
                <a:cs typeface="Times New Roman"/>
                <a:sym typeface="Times New Roman"/>
              </a:rPr>
              <a:t>Ideal Low Pass </a:t>
            </a:r>
            <a:r>
              <a:rPr lang="en" sz="2000">
                <a:latin typeface="Times New Roman"/>
                <a:ea typeface="Times New Roman"/>
                <a:cs typeface="Times New Roman"/>
                <a:sym typeface="Times New Roman"/>
              </a:rPr>
              <a:t>Filter</a:t>
            </a:r>
            <a:endParaRPr sz="2000">
              <a:latin typeface="Times New Roman"/>
              <a:ea typeface="Times New Roman"/>
              <a:cs typeface="Times New Roman"/>
              <a:sym typeface="Times New Roman"/>
            </a:endParaRPr>
          </a:p>
          <a:p>
            <a:pPr indent="-342900" lvl="1" marL="914400" rtl="0" algn="l">
              <a:spcBef>
                <a:spcPts val="0"/>
              </a:spcBef>
              <a:spcAft>
                <a:spcPts val="0"/>
              </a:spcAft>
              <a:buSzPts val="1800"/>
              <a:buFont typeface="Merriweather"/>
              <a:buChar char="○"/>
            </a:pPr>
            <a:r>
              <a:rPr lang="en" sz="2000">
                <a:latin typeface="Times New Roman"/>
                <a:ea typeface="Times New Roman"/>
                <a:cs typeface="Times New Roman"/>
                <a:sym typeface="Times New Roman"/>
              </a:rPr>
              <a:t>Ideal High Pass</a:t>
            </a:r>
            <a:r>
              <a:rPr lang="en" sz="1800">
                <a:latin typeface="Times New Roman"/>
                <a:ea typeface="Times New Roman"/>
                <a:cs typeface="Times New Roman"/>
                <a:sym typeface="Times New Roman"/>
              </a:rPr>
              <a:t>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Butterworth Low Pass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Butterworth High Pass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Low Pass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High Pass Filter</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511500" y="348425"/>
            <a:ext cx="8121000" cy="954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990"/>
              <a:buNone/>
            </a:pPr>
            <a:r>
              <a:rPr b="1" lang="en" sz="2445">
                <a:solidFill>
                  <a:srgbClr val="2F5496"/>
                </a:solidFill>
                <a:latin typeface="Times New Roman"/>
                <a:ea typeface="Times New Roman"/>
                <a:cs typeface="Times New Roman"/>
                <a:sym typeface="Times New Roman"/>
              </a:rPr>
              <a:t>Observation after Comparison Between Spatial and Frequency Domain Filters:</a:t>
            </a:r>
            <a:endParaRPr b="1" sz="2445">
              <a:solidFill>
                <a:srgbClr val="2F5496"/>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700"/>
          </a:p>
        </p:txBody>
      </p:sp>
      <p:sp>
        <p:nvSpPr>
          <p:cNvPr id="190" name="Google Shape;190;p23"/>
          <p:cNvSpPr txBox="1"/>
          <p:nvPr>
            <p:ph idx="1" type="body"/>
          </p:nvPr>
        </p:nvSpPr>
        <p:spPr>
          <a:xfrm>
            <a:off x="511500" y="1303025"/>
            <a:ext cx="8121000" cy="3339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None/>
            </a:pPr>
            <a:r>
              <a:rPr b="1" lang="en" sz="6000">
                <a:solidFill>
                  <a:srgbClr val="000000"/>
                </a:solidFill>
                <a:latin typeface="Times New Roman"/>
                <a:ea typeface="Times New Roman"/>
                <a:cs typeface="Times New Roman"/>
                <a:sym typeface="Times New Roman"/>
              </a:rPr>
              <a:t>Spatial Domain:</a:t>
            </a:r>
            <a:endParaRPr b="1" sz="6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6000">
                <a:solidFill>
                  <a:srgbClr val="000000"/>
                </a:solidFill>
                <a:latin typeface="Times New Roman"/>
                <a:ea typeface="Times New Roman"/>
                <a:cs typeface="Times New Roman"/>
                <a:sym typeface="Times New Roman"/>
              </a:rPr>
              <a:t>Input -&gt; Image Processing -&gt; Output </a:t>
            </a:r>
            <a:endParaRPr b="1" sz="6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6000">
                <a:solidFill>
                  <a:srgbClr val="000000"/>
                </a:solidFill>
                <a:latin typeface="Times New Roman"/>
                <a:ea typeface="Times New Roman"/>
                <a:cs typeface="Times New Roman"/>
                <a:sym typeface="Times New Roman"/>
              </a:rPr>
              <a:t>Frequency Domain: </a:t>
            </a:r>
            <a:endParaRPr b="1" sz="6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6000">
                <a:solidFill>
                  <a:srgbClr val="000000"/>
                </a:solidFill>
                <a:latin typeface="Times New Roman"/>
                <a:ea typeface="Times New Roman"/>
                <a:cs typeface="Times New Roman"/>
                <a:sym typeface="Times New Roman"/>
              </a:rPr>
              <a:t>Frequency + Distribution -&gt; Image Processing -&gt; Inverse Transformation -&gt; Output</a:t>
            </a:r>
            <a:endParaRPr b="1" sz="6000">
              <a:solidFill>
                <a:srgbClr val="000000"/>
              </a:solidFill>
              <a:latin typeface="Times New Roman"/>
              <a:ea typeface="Times New Roman"/>
              <a:cs typeface="Times New Roman"/>
              <a:sym typeface="Times New Roman"/>
            </a:endParaRPr>
          </a:p>
          <a:p>
            <a:pPr indent="-323850" lvl="0" marL="457200" rtl="0" algn="just">
              <a:spcBef>
                <a:spcPts val="1200"/>
              </a:spcBef>
              <a:spcAft>
                <a:spcPts val="0"/>
              </a:spcAft>
              <a:buClr>
                <a:srgbClr val="000000"/>
              </a:buClr>
              <a:buSzPct val="100000"/>
              <a:buFont typeface="Times New Roman"/>
              <a:buChar char="●"/>
            </a:pPr>
            <a:r>
              <a:rPr lang="en" sz="6000">
                <a:solidFill>
                  <a:srgbClr val="000000"/>
                </a:solidFill>
                <a:latin typeface="Times New Roman"/>
                <a:ea typeface="Times New Roman"/>
                <a:cs typeface="Times New Roman"/>
                <a:sym typeface="Times New Roman"/>
              </a:rPr>
              <a:t>The spatial domain deals with the image plane itself whereas the Frequency domain deals with the rate of pixel change.</a:t>
            </a:r>
            <a:endParaRPr sz="60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ct val="100000"/>
              <a:buFont typeface="Times New Roman"/>
              <a:buChar char="●"/>
            </a:pPr>
            <a:r>
              <a:rPr lang="en" sz="6000">
                <a:solidFill>
                  <a:srgbClr val="000000"/>
                </a:solidFill>
                <a:latin typeface="Times New Roman"/>
                <a:ea typeface="Times New Roman"/>
                <a:cs typeface="Times New Roman"/>
                <a:sym typeface="Times New Roman"/>
              </a:rPr>
              <a:t>The spatial domain works based on direct manipulation of pixels whereas the Frequency domain works based on modifying Fourier Transform.</a:t>
            </a:r>
            <a:endParaRPr sz="60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ct val="100000"/>
              <a:buFont typeface="Times New Roman"/>
              <a:buChar char="●"/>
            </a:pPr>
            <a:r>
              <a:rPr lang="en" sz="6000">
                <a:solidFill>
                  <a:srgbClr val="000000"/>
                </a:solidFill>
                <a:latin typeface="Times New Roman"/>
                <a:ea typeface="Times New Roman"/>
                <a:cs typeface="Times New Roman"/>
                <a:sym typeface="Times New Roman"/>
              </a:rPr>
              <a:t>The spatial domain takes less time to computer whereas the Frequency domain takes more time to compute.</a:t>
            </a:r>
            <a:endParaRPr sz="6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32600" y="47635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1" lang="en" sz="2605">
                <a:solidFill>
                  <a:srgbClr val="2F5496"/>
                </a:solidFill>
                <a:latin typeface="Times New Roman"/>
                <a:ea typeface="Times New Roman"/>
                <a:cs typeface="Times New Roman"/>
                <a:sym typeface="Times New Roman"/>
              </a:rPr>
              <a:t>Feature Detection and Tracking</a:t>
            </a:r>
            <a:endParaRPr b="1" sz="2605">
              <a:solidFill>
                <a:srgbClr val="2F5496"/>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96" name="Google Shape;196;p24"/>
          <p:cNvSpPr txBox="1"/>
          <p:nvPr/>
        </p:nvSpPr>
        <p:spPr>
          <a:xfrm>
            <a:off x="732600" y="980750"/>
            <a:ext cx="30000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2F5496"/>
                </a:solidFill>
                <a:latin typeface="Times New Roman"/>
                <a:ea typeface="Times New Roman"/>
                <a:cs typeface="Times New Roman"/>
                <a:sym typeface="Times New Roman"/>
              </a:rPr>
              <a:t>List of Features:</a:t>
            </a:r>
            <a:endParaRPr sz="1900"/>
          </a:p>
        </p:txBody>
      </p:sp>
      <p:graphicFrame>
        <p:nvGraphicFramePr>
          <p:cNvPr id="197" name="Google Shape;197;p24"/>
          <p:cNvGraphicFramePr/>
          <p:nvPr/>
        </p:nvGraphicFramePr>
        <p:xfrm>
          <a:off x="952500" y="1619250"/>
          <a:ext cx="3000000" cy="3000000"/>
        </p:xfrm>
        <a:graphic>
          <a:graphicData uri="http://schemas.openxmlformats.org/drawingml/2006/table">
            <a:tbl>
              <a:tblPr>
                <a:noFill/>
                <a:tableStyleId>{1A8B48E8-B19C-48EB-BB46-1132AF0B7173}</a:tableStyleId>
              </a:tblPr>
              <a:tblGrid>
                <a:gridCol w="2413000"/>
                <a:gridCol w="2413000"/>
                <a:gridCol w="2413000"/>
              </a:tblGrid>
              <a:tr h="381000">
                <a:tc>
                  <a:txBody>
                    <a:bodyPr/>
                    <a:lstStyle/>
                    <a:p>
                      <a:pPr indent="0" lvl="0" marL="0" rtl="0" algn="l">
                        <a:lnSpc>
                          <a:spcPct val="115000"/>
                        </a:lnSpc>
                        <a:spcBef>
                          <a:spcPts val="1200"/>
                        </a:spcBef>
                        <a:spcAft>
                          <a:spcPts val="0"/>
                        </a:spcAft>
                        <a:buNone/>
                      </a:pPr>
                      <a:r>
                        <a:rPr b="1" lang="en" sz="1650">
                          <a:latin typeface="Times New Roman"/>
                          <a:ea typeface="Times New Roman"/>
                          <a:cs typeface="Times New Roman"/>
                          <a:sym typeface="Times New Roman"/>
                        </a:rPr>
                        <a:t>Feature Name</a:t>
                      </a:r>
                      <a:endParaRPr b="1"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650">
                          <a:latin typeface="Times New Roman"/>
                          <a:ea typeface="Times New Roman"/>
                          <a:cs typeface="Times New Roman"/>
                          <a:sym typeface="Times New Roman"/>
                        </a:rPr>
                        <a:t>Purpose</a:t>
                      </a:r>
                      <a:endParaRPr b="1"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650">
                          <a:latin typeface="Times New Roman"/>
                          <a:ea typeface="Times New Roman"/>
                          <a:cs typeface="Times New Roman"/>
                          <a:sym typeface="Times New Roman"/>
                        </a:rPr>
                        <a:t>Category[Image/Vision]</a:t>
                      </a:r>
                      <a:endParaRPr b="1"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Edges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To detect lanes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Image or Video</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Blobs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To detect vehicles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Image or Video</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Corner</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To identify the type of vehicles o object, present in the data</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Image or Video</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Ridges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To identify the shape and outline the objects</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50">
                          <a:latin typeface="Times New Roman"/>
                          <a:ea typeface="Times New Roman"/>
                          <a:cs typeface="Times New Roman"/>
                          <a:sym typeface="Times New Roman"/>
                        </a:rPr>
                        <a:t>Image or Video</a:t>
                      </a:r>
                      <a:endParaRPr sz="1650">
                        <a:latin typeface="Times New Roman"/>
                        <a:ea typeface="Times New Roman"/>
                        <a:cs typeface="Times New Roman"/>
                        <a:sym typeface="Times New Roman"/>
                      </a:endParaRPr>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647700" y="469275"/>
            <a:ext cx="7505700" cy="58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272">
                <a:solidFill>
                  <a:srgbClr val="2F5496"/>
                </a:solidFill>
                <a:latin typeface="Times New Roman"/>
                <a:ea typeface="Times New Roman"/>
                <a:cs typeface="Times New Roman"/>
                <a:sym typeface="Times New Roman"/>
              </a:rPr>
              <a:t>Feature Detection and Tracking</a:t>
            </a:r>
            <a:endParaRPr/>
          </a:p>
        </p:txBody>
      </p:sp>
      <p:pic>
        <p:nvPicPr>
          <p:cNvPr id="203" name="Google Shape;203;p25"/>
          <p:cNvPicPr preferRelativeResize="0"/>
          <p:nvPr/>
        </p:nvPicPr>
        <p:blipFill>
          <a:blip r:embed="rId3">
            <a:alphaModFix/>
          </a:blip>
          <a:stretch>
            <a:fillRect/>
          </a:stretch>
        </p:blipFill>
        <p:spPr>
          <a:xfrm>
            <a:off x="5187525" y="1697400"/>
            <a:ext cx="3511799" cy="1973060"/>
          </a:xfrm>
          <a:prstGeom prst="rect">
            <a:avLst/>
          </a:prstGeom>
          <a:noFill/>
          <a:ln>
            <a:noFill/>
          </a:ln>
        </p:spPr>
      </p:pic>
      <p:sp>
        <p:nvSpPr>
          <p:cNvPr id="204" name="Google Shape;204;p25"/>
          <p:cNvSpPr txBox="1"/>
          <p:nvPr/>
        </p:nvSpPr>
        <p:spPr>
          <a:xfrm>
            <a:off x="451950" y="1054275"/>
            <a:ext cx="4646400" cy="3430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i="1" lang="en">
                <a:latin typeface="Times New Roman"/>
                <a:ea typeface="Times New Roman"/>
                <a:cs typeface="Times New Roman"/>
                <a:sym typeface="Times New Roman"/>
              </a:rPr>
              <a:t>Harris Corner Detection:</a:t>
            </a:r>
            <a:endParaRPr b="1" i="1">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latin typeface="Times New Roman"/>
                <a:ea typeface="Times New Roman"/>
                <a:cs typeface="Times New Roman"/>
                <a:sym typeface="Times New Roman"/>
              </a:rPr>
              <a:t>Take the grayscale of the original image</a:t>
            </a:r>
            <a:endParaRPr>
              <a:latin typeface="Times New Roman"/>
              <a:ea typeface="Times New Roman"/>
              <a:cs typeface="Times New Roman"/>
              <a:sym typeface="Times New Roman"/>
            </a:endParaRPr>
          </a:p>
          <a:p>
            <a:pPr indent="-317500" lvl="1" marL="914400" rtl="0" algn="just">
              <a:lnSpc>
                <a:spcPct val="115000"/>
              </a:lnSpc>
              <a:spcBef>
                <a:spcPts val="1200"/>
              </a:spcBef>
              <a:spcAft>
                <a:spcPts val="0"/>
              </a:spcAft>
              <a:buSzPts val="1400"/>
              <a:buFont typeface="Times New Roman"/>
              <a:buAutoNum type="alphaLcPeriod"/>
            </a:pPr>
            <a:r>
              <a:rPr lang="en">
                <a:latin typeface="Times New Roman"/>
                <a:ea typeface="Times New Roman"/>
                <a:cs typeface="Times New Roman"/>
                <a:sym typeface="Times New Roman"/>
              </a:rPr>
              <a:t>Apply a Gaussian filter to smooth out any noise</a:t>
            </a:r>
            <a:endParaRPr>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Apply Sobel operator to find the x and y gradient values for every pixel in the grayscale image</a:t>
            </a:r>
            <a:endParaRPr>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For each pixel p in the grayscale image, consider a 3×3 window around it and compute the corner strength function. Call this it’s Harris value.</a:t>
            </a:r>
            <a:endParaRPr>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Find all pixels that exceed a certain threshold and are the local maxima within a certain window (to prevent redundant dupes of 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For each pixel that meets the criteria in 5, compute a feature descriptor.</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647700" y="469275"/>
            <a:ext cx="7505700" cy="58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272">
                <a:solidFill>
                  <a:srgbClr val="2F5496"/>
                </a:solidFill>
                <a:latin typeface="Times New Roman"/>
                <a:ea typeface="Times New Roman"/>
                <a:cs typeface="Times New Roman"/>
                <a:sym typeface="Times New Roman"/>
              </a:rPr>
              <a:t>Feature Detection and Tracking</a:t>
            </a:r>
            <a:endParaRPr/>
          </a:p>
        </p:txBody>
      </p:sp>
      <p:pic>
        <p:nvPicPr>
          <p:cNvPr id="210" name="Google Shape;210;p26"/>
          <p:cNvPicPr preferRelativeResize="0"/>
          <p:nvPr/>
        </p:nvPicPr>
        <p:blipFill>
          <a:blip r:embed="rId3">
            <a:alphaModFix/>
          </a:blip>
          <a:stretch>
            <a:fillRect/>
          </a:stretch>
        </p:blipFill>
        <p:spPr>
          <a:xfrm>
            <a:off x="4984850" y="1605413"/>
            <a:ext cx="3609550" cy="2028225"/>
          </a:xfrm>
          <a:prstGeom prst="rect">
            <a:avLst/>
          </a:prstGeom>
          <a:noFill/>
          <a:ln>
            <a:noFill/>
          </a:ln>
        </p:spPr>
      </p:pic>
      <p:sp>
        <p:nvSpPr>
          <p:cNvPr id="211" name="Google Shape;211;p26"/>
          <p:cNvSpPr txBox="1"/>
          <p:nvPr/>
        </p:nvSpPr>
        <p:spPr>
          <a:xfrm>
            <a:off x="370625" y="1054275"/>
            <a:ext cx="4454400" cy="4033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i="1" lang="en" sz="1450">
                <a:latin typeface="Times New Roman"/>
                <a:ea typeface="Times New Roman"/>
                <a:cs typeface="Times New Roman"/>
                <a:sym typeface="Times New Roman"/>
              </a:rPr>
              <a:t>SIFT (Scale-Invariant Feature Transform):</a:t>
            </a:r>
            <a:endParaRPr b="1" i="1" sz="1450">
              <a:latin typeface="Times New Roman"/>
              <a:ea typeface="Times New Roman"/>
              <a:cs typeface="Times New Roman"/>
              <a:sym typeface="Times New Roman"/>
            </a:endParaRPr>
          </a:p>
          <a:p>
            <a:pPr indent="-327025" lvl="1" marL="914400" rtl="0" algn="just">
              <a:lnSpc>
                <a:spcPct val="100000"/>
              </a:lnSpc>
              <a:spcBef>
                <a:spcPts val="1200"/>
              </a:spcBef>
              <a:spcAft>
                <a:spcPts val="0"/>
              </a:spcAft>
              <a:buSzPts val="1550"/>
              <a:buFont typeface="Times New Roman"/>
              <a:buAutoNum type="alphaLcPeriod"/>
            </a:pPr>
            <a:r>
              <a:rPr lang="en" sz="1550">
                <a:latin typeface="Times New Roman"/>
                <a:ea typeface="Times New Roman"/>
                <a:cs typeface="Times New Roman"/>
                <a:sym typeface="Times New Roman"/>
              </a:rPr>
              <a:t>Scale-space Extrema Detection (Feature point (also called key point) detection)</a:t>
            </a:r>
            <a:endParaRPr sz="1550">
              <a:latin typeface="Times New Roman"/>
              <a:ea typeface="Times New Roman"/>
              <a:cs typeface="Times New Roman"/>
              <a:sym typeface="Times New Roman"/>
            </a:endParaRPr>
          </a:p>
          <a:p>
            <a:pPr indent="-327025" lvl="2" marL="1371600" rtl="0" algn="just">
              <a:lnSpc>
                <a:spcPct val="100000"/>
              </a:lnSpc>
              <a:spcBef>
                <a:spcPts val="0"/>
              </a:spcBef>
              <a:spcAft>
                <a:spcPts val="0"/>
              </a:spcAft>
              <a:buSzPts val="1550"/>
              <a:buFont typeface="Times New Roman"/>
              <a:buAutoNum type="romanLcPeriod"/>
            </a:pPr>
            <a:r>
              <a:rPr lang="en" sz="1550">
                <a:latin typeface="Times New Roman"/>
                <a:ea typeface="Times New Roman"/>
                <a:cs typeface="Times New Roman"/>
                <a:sym typeface="Times New Roman"/>
              </a:rPr>
              <a:t>Potential location for finding features.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AutoNum type="alphaLcPeriod"/>
            </a:pPr>
            <a:r>
              <a:rPr lang="en" sz="1550">
                <a:latin typeface="Times New Roman"/>
                <a:ea typeface="Times New Roman"/>
                <a:cs typeface="Times New Roman"/>
                <a:sym typeface="Times New Roman"/>
              </a:rPr>
              <a:t>Feature point localization</a:t>
            </a:r>
            <a:endParaRPr sz="1550">
              <a:latin typeface="Times New Roman"/>
              <a:ea typeface="Times New Roman"/>
              <a:cs typeface="Times New Roman"/>
              <a:sym typeface="Times New Roman"/>
            </a:endParaRPr>
          </a:p>
          <a:p>
            <a:pPr indent="-320675" lvl="2" marL="1371600" rtl="0" algn="just">
              <a:lnSpc>
                <a:spcPct val="100000"/>
              </a:lnSpc>
              <a:spcBef>
                <a:spcPts val="0"/>
              </a:spcBef>
              <a:spcAft>
                <a:spcPts val="0"/>
              </a:spcAft>
              <a:buSzPts val="1450"/>
              <a:buFont typeface="Times New Roman"/>
              <a:buAutoNum type="romanLcPeriod"/>
            </a:pPr>
            <a:r>
              <a:rPr lang="en" sz="1450">
                <a:latin typeface="Times New Roman"/>
                <a:ea typeface="Times New Roman"/>
                <a:cs typeface="Times New Roman"/>
                <a:sym typeface="Times New Roman"/>
              </a:rPr>
              <a:t>Accurately locating the feature key points.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AutoNum type="alphaLcPeriod"/>
            </a:pPr>
            <a:r>
              <a:rPr lang="en" sz="1550">
                <a:latin typeface="Times New Roman"/>
                <a:ea typeface="Times New Roman"/>
                <a:cs typeface="Times New Roman"/>
                <a:sym typeface="Times New Roman"/>
              </a:rPr>
              <a:t>Orientation assignment</a:t>
            </a:r>
            <a:endParaRPr sz="1550">
              <a:latin typeface="Times New Roman"/>
              <a:ea typeface="Times New Roman"/>
              <a:cs typeface="Times New Roman"/>
              <a:sym typeface="Times New Roman"/>
            </a:endParaRPr>
          </a:p>
          <a:p>
            <a:pPr indent="-327025" lvl="2" marL="1371600" rtl="0" algn="just">
              <a:lnSpc>
                <a:spcPct val="100000"/>
              </a:lnSpc>
              <a:spcBef>
                <a:spcPts val="0"/>
              </a:spcBef>
              <a:spcAft>
                <a:spcPts val="0"/>
              </a:spcAft>
              <a:buSzPts val="1550"/>
              <a:buFont typeface="Times New Roman"/>
              <a:buAutoNum type="romanLcPeriod"/>
            </a:pPr>
            <a:r>
              <a:rPr lang="en" sz="1550">
                <a:latin typeface="Times New Roman"/>
                <a:ea typeface="Times New Roman"/>
                <a:cs typeface="Times New Roman"/>
                <a:sym typeface="Times New Roman"/>
              </a:rPr>
              <a:t>Assigning orientation to key points.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AutoNum type="alphaLcPeriod"/>
            </a:pPr>
            <a:r>
              <a:rPr lang="en" sz="1550">
                <a:latin typeface="Times New Roman"/>
                <a:ea typeface="Times New Roman"/>
                <a:cs typeface="Times New Roman"/>
                <a:sym typeface="Times New Roman"/>
              </a:rPr>
              <a:t>Feature descriptor generation.</a:t>
            </a:r>
            <a:endParaRPr sz="1550">
              <a:latin typeface="Times New Roman"/>
              <a:ea typeface="Times New Roman"/>
              <a:cs typeface="Times New Roman"/>
              <a:sym typeface="Times New Roman"/>
            </a:endParaRPr>
          </a:p>
          <a:p>
            <a:pPr indent="-320675" lvl="2" marL="1371600" rtl="0" algn="just">
              <a:lnSpc>
                <a:spcPct val="100000"/>
              </a:lnSpc>
              <a:spcBef>
                <a:spcPts val="0"/>
              </a:spcBef>
              <a:spcAft>
                <a:spcPts val="0"/>
              </a:spcAft>
              <a:buSzPts val="1450"/>
              <a:buFont typeface="Times New Roman"/>
              <a:buAutoNum type="romanLcPeriod"/>
            </a:pPr>
            <a:r>
              <a:rPr lang="en" sz="1450">
                <a:latin typeface="Times New Roman"/>
                <a:ea typeface="Times New Roman"/>
                <a:cs typeface="Times New Roman"/>
                <a:sym typeface="Times New Roman"/>
              </a:rPr>
              <a:t>Describing the key points as a high dimensional vector.</a:t>
            </a:r>
            <a:endParaRPr sz="14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AutoNum type="alphaLcPeriod"/>
            </a:pPr>
            <a:r>
              <a:rPr lang="en" sz="1550">
                <a:latin typeface="Times New Roman"/>
                <a:ea typeface="Times New Roman"/>
                <a:cs typeface="Times New Roman"/>
                <a:sym typeface="Times New Roman"/>
              </a:rPr>
              <a:t>Keypoint Matching</a:t>
            </a:r>
            <a:endParaRPr sz="19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647700" y="469275"/>
            <a:ext cx="7505700" cy="58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272">
                <a:solidFill>
                  <a:srgbClr val="2F5496"/>
                </a:solidFill>
                <a:latin typeface="Times New Roman"/>
                <a:ea typeface="Times New Roman"/>
                <a:cs typeface="Times New Roman"/>
                <a:sym typeface="Times New Roman"/>
              </a:rPr>
              <a:t>Feature Detection and Tracking</a:t>
            </a:r>
            <a:endParaRPr/>
          </a:p>
        </p:txBody>
      </p:sp>
      <p:sp>
        <p:nvSpPr>
          <p:cNvPr id="217" name="Google Shape;217;p27"/>
          <p:cNvSpPr txBox="1"/>
          <p:nvPr/>
        </p:nvSpPr>
        <p:spPr>
          <a:xfrm>
            <a:off x="589500" y="1204325"/>
            <a:ext cx="4355100" cy="32535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b="1" i="1" lang="en" sz="1550">
                <a:latin typeface="Times New Roman"/>
                <a:ea typeface="Times New Roman"/>
                <a:cs typeface="Times New Roman"/>
                <a:sym typeface="Times New Roman"/>
              </a:rPr>
              <a:t>SURF (Speeded-Up Robust Features)</a:t>
            </a:r>
            <a:r>
              <a:rPr b="1" i="1" lang="en" sz="1550">
                <a:latin typeface="Times New Roman"/>
                <a:ea typeface="Times New Roman"/>
                <a:cs typeface="Times New Roman"/>
                <a:sym typeface="Times New Roman"/>
              </a:rPr>
              <a:t>:</a:t>
            </a:r>
            <a:endParaRPr b="1" i="1" sz="1550">
              <a:latin typeface="Times New Roman"/>
              <a:ea typeface="Times New Roman"/>
              <a:cs typeface="Times New Roman"/>
              <a:sym typeface="Times New Roman"/>
            </a:endParaRPr>
          </a:p>
          <a:p>
            <a:pPr indent="-339725" lvl="1" marL="914400" rtl="0" algn="just">
              <a:lnSpc>
                <a:spcPct val="115000"/>
              </a:lnSpc>
              <a:spcBef>
                <a:spcPts val="1200"/>
              </a:spcBef>
              <a:spcAft>
                <a:spcPts val="0"/>
              </a:spcAft>
              <a:buSzPts val="1750"/>
              <a:buFont typeface="Times New Roman"/>
              <a:buAutoNum type="alphaLcPeriod"/>
            </a:pPr>
            <a:r>
              <a:rPr lang="en" sz="1650">
                <a:latin typeface="Times New Roman"/>
                <a:ea typeface="Times New Roman"/>
                <a:cs typeface="Times New Roman"/>
                <a:sym typeface="Times New Roman"/>
              </a:rPr>
              <a:t>Feature Extraction</a:t>
            </a:r>
            <a:endParaRPr sz="1750">
              <a:latin typeface="Times New Roman"/>
              <a:ea typeface="Times New Roman"/>
              <a:cs typeface="Times New Roman"/>
              <a:sym typeface="Times New Roman"/>
            </a:endParaRPr>
          </a:p>
          <a:p>
            <a:pPr indent="-339725" lvl="2" marL="1371600" rtl="0" algn="just">
              <a:lnSpc>
                <a:spcPct val="115000"/>
              </a:lnSpc>
              <a:spcBef>
                <a:spcPts val="0"/>
              </a:spcBef>
              <a:spcAft>
                <a:spcPts val="0"/>
              </a:spcAft>
              <a:buSzPts val="1750"/>
              <a:buFont typeface="Times New Roman"/>
              <a:buAutoNum type="romanLcPeriod"/>
            </a:pPr>
            <a:r>
              <a:rPr lang="en" sz="1750">
                <a:latin typeface="Times New Roman"/>
                <a:ea typeface="Times New Roman"/>
                <a:cs typeface="Times New Roman"/>
                <a:sym typeface="Times New Roman"/>
              </a:rPr>
              <a:t>Integral Images</a:t>
            </a:r>
            <a:endParaRPr sz="1750">
              <a:latin typeface="Times New Roman"/>
              <a:ea typeface="Times New Roman"/>
              <a:cs typeface="Times New Roman"/>
              <a:sym typeface="Times New Roman"/>
            </a:endParaRPr>
          </a:p>
          <a:p>
            <a:pPr indent="-339725" lvl="2" marL="1371600" rtl="0" algn="just">
              <a:lnSpc>
                <a:spcPct val="115000"/>
              </a:lnSpc>
              <a:spcBef>
                <a:spcPts val="0"/>
              </a:spcBef>
              <a:spcAft>
                <a:spcPts val="0"/>
              </a:spcAft>
              <a:buSzPts val="1750"/>
              <a:buFont typeface="Times New Roman"/>
              <a:buAutoNum type="romanLcPeriod"/>
            </a:pPr>
            <a:r>
              <a:rPr lang="en" sz="1750">
                <a:latin typeface="Times New Roman"/>
                <a:ea typeface="Times New Roman"/>
                <a:cs typeface="Times New Roman"/>
                <a:sym typeface="Times New Roman"/>
              </a:rPr>
              <a:t>Hessian matrix-based interest points</a:t>
            </a:r>
            <a:endParaRPr sz="1750">
              <a:latin typeface="Times New Roman"/>
              <a:ea typeface="Times New Roman"/>
              <a:cs typeface="Times New Roman"/>
              <a:sym typeface="Times New Roman"/>
            </a:endParaRPr>
          </a:p>
          <a:p>
            <a:pPr indent="-339725" lvl="2" marL="1371600" rtl="0" algn="just">
              <a:lnSpc>
                <a:spcPct val="115000"/>
              </a:lnSpc>
              <a:spcBef>
                <a:spcPts val="0"/>
              </a:spcBef>
              <a:spcAft>
                <a:spcPts val="0"/>
              </a:spcAft>
              <a:buSzPts val="1750"/>
              <a:buFont typeface="Times New Roman"/>
              <a:buAutoNum type="romanLcPeriod"/>
            </a:pPr>
            <a:r>
              <a:rPr lang="en" sz="1750">
                <a:latin typeface="Times New Roman"/>
                <a:ea typeface="Times New Roman"/>
                <a:cs typeface="Times New Roman"/>
                <a:sym typeface="Times New Roman"/>
              </a:rPr>
              <a:t>Scale-space representation</a:t>
            </a:r>
            <a:endParaRPr sz="1750">
              <a:latin typeface="Times New Roman"/>
              <a:ea typeface="Times New Roman"/>
              <a:cs typeface="Times New Roman"/>
              <a:sym typeface="Times New Roman"/>
            </a:endParaRPr>
          </a:p>
          <a:p>
            <a:pPr indent="-339725" lvl="1" marL="914400" rtl="0" algn="just">
              <a:lnSpc>
                <a:spcPct val="115000"/>
              </a:lnSpc>
              <a:spcBef>
                <a:spcPts val="0"/>
              </a:spcBef>
              <a:spcAft>
                <a:spcPts val="0"/>
              </a:spcAft>
              <a:buSzPts val="1750"/>
              <a:buFont typeface="Times New Roman"/>
              <a:buAutoNum type="alphaLcPeriod"/>
            </a:pPr>
            <a:r>
              <a:rPr lang="en" sz="1750">
                <a:latin typeface="Times New Roman"/>
                <a:ea typeface="Times New Roman"/>
                <a:cs typeface="Times New Roman"/>
                <a:sym typeface="Times New Roman"/>
              </a:rPr>
              <a:t>Feature Description</a:t>
            </a:r>
            <a:endParaRPr sz="1750">
              <a:latin typeface="Times New Roman"/>
              <a:ea typeface="Times New Roman"/>
              <a:cs typeface="Times New Roman"/>
              <a:sym typeface="Times New Roman"/>
            </a:endParaRPr>
          </a:p>
          <a:p>
            <a:pPr indent="-339725" lvl="2" marL="1371600" rtl="0" algn="just">
              <a:lnSpc>
                <a:spcPct val="115000"/>
              </a:lnSpc>
              <a:spcBef>
                <a:spcPts val="0"/>
              </a:spcBef>
              <a:spcAft>
                <a:spcPts val="0"/>
              </a:spcAft>
              <a:buSzPts val="1750"/>
              <a:buFont typeface="Times New Roman"/>
              <a:buAutoNum type="romanLcPeriod"/>
            </a:pPr>
            <a:r>
              <a:rPr lang="en" sz="1650">
                <a:latin typeface="Times New Roman"/>
                <a:ea typeface="Times New Roman"/>
                <a:cs typeface="Times New Roman"/>
                <a:sym typeface="Times New Roman"/>
              </a:rPr>
              <a:t>Orientation Assignment</a:t>
            </a:r>
            <a:endParaRPr sz="1650">
              <a:latin typeface="Times New Roman"/>
              <a:ea typeface="Times New Roman"/>
              <a:cs typeface="Times New Roman"/>
              <a:sym typeface="Times New Roman"/>
            </a:endParaRPr>
          </a:p>
          <a:p>
            <a:pPr indent="-339725" lvl="2" marL="1371600" rtl="0" algn="just">
              <a:lnSpc>
                <a:spcPct val="115000"/>
              </a:lnSpc>
              <a:spcBef>
                <a:spcPts val="0"/>
              </a:spcBef>
              <a:spcAft>
                <a:spcPts val="0"/>
              </a:spcAft>
              <a:buSzPts val="1750"/>
              <a:buFont typeface="Times New Roman"/>
              <a:buAutoNum type="romanLcPeriod"/>
            </a:pPr>
            <a:r>
              <a:rPr lang="en" sz="1650">
                <a:latin typeface="Times New Roman"/>
                <a:ea typeface="Times New Roman"/>
                <a:cs typeface="Times New Roman"/>
                <a:sym typeface="Times New Roman"/>
              </a:rPr>
              <a:t>Extract Descriptor Components</a:t>
            </a:r>
            <a:endParaRPr sz="1650">
              <a:latin typeface="Times New Roman"/>
              <a:ea typeface="Times New Roman"/>
              <a:cs typeface="Times New Roman"/>
              <a:sym typeface="Times New Roman"/>
            </a:endParaRPr>
          </a:p>
        </p:txBody>
      </p:sp>
      <p:pic>
        <p:nvPicPr>
          <p:cNvPr id="218" name="Google Shape;218;p27"/>
          <p:cNvPicPr preferRelativeResize="0"/>
          <p:nvPr/>
        </p:nvPicPr>
        <p:blipFill>
          <a:blip r:embed="rId3">
            <a:alphaModFix/>
          </a:blip>
          <a:stretch>
            <a:fillRect/>
          </a:stretch>
        </p:blipFill>
        <p:spPr>
          <a:xfrm>
            <a:off x="5125300" y="1983350"/>
            <a:ext cx="3511400" cy="192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647700" y="469275"/>
            <a:ext cx="7505700" cy="58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272">
                <a:solidFill>
                  <a:srgbClr val="2F5496"/>
                </a:solidFill>
                <a:latin typeface="Times New Roman"/>
                <a:ea typeface="Times New Roman"/>
                <a:cs typeface="Times New Roman"/>
                <a:sym typeface="Times New Roman"/>
              </a:rPr>
              <a:t>Feature Detection and Tracking</a:t>
            </a:r>
            <a:endParaRPr/>
          </a:p>
        </p:txBody>
      </p:sp>
      <p:sp>
        <p:nvSpPr>
          <p:cNvPr id="224" name="Google Shape;224;p28"/>
          <p:cNvSpPr txBox="1"/>
          <p:nvPr/>
        </p:nvSpPr>
        <p:spPr>
          <a:xfrm>
            <a:off x="589500" y="1204325"/>
            <a:ext cx="4355100" cy="27726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b="1" i="1" lang="en" sz="1550">
                <a:latin typeface="Times New Roman"/>
                <a:ea typeface="Times New Roman"/>
                <a:cs typeface="Times New Roman"/>
                <a:sym typeface="Times New Roman"/>
              </a:rPr>
              <a:t>Multiscale Oriented Patches Descriptor (MOPS)::</a:t>
            </a:r>
            <a:endParaRPr b="1" i="1" sz="1550">
              <a:latin typeface="Times New Roman"/>
              <a:ea typeface="Times New Roman"/>
              <a:cs typeface="Times New Roman"/>
              <a:sym typeface="Times New Roman"/>
            </a:endParaRPr>
          </a:p>
          <a:p>
            <a:pPr indent="-339725" lvl="1" marL="914400" rtl="0" algn="just">
              <a:lnSpc>
                <a:spcPct val="115000"/>
              </a:lnSpc>
              <a:spcBef>
                <a:spcPts val="1200"/>
              </a:spcBef>
              <a:spcAft>
                <a:spcPts val="0"/>
              </a:spcAft>
              <a:buSzPts val="1750"/>
              <a:buFont typeface="Times New Roman"/>
              <a:buAutoNum type="alphaLcPeriod"/>
            </a:pPr>
            <a:r>
              <a:rPr lang="en" sz="1750">
                <a:latin typeface="Times New Roman"/>
                <a:ea typeface="Times New Roman"/>
                <a:cs typeface="Times New Roman"/>
                <a:sym typeface="Times New Roman"/>
              </a:rPr>
              <a:t>Translation</a:t>
            </a:r>
            <a:endParaRPr sz="1750">
              <a:latin typeface="Times New Roman"/>
              <a:ea typeface="Times New Roman"/>
              <a:cs typeface="Times New Roman"/>
              <a:sym typeface="Times New Roman"/>
            </a:endParaRPr>
          </a:p>
          <a:p>
            <a:pPr indent="-339725" lvl="1" marL="914400" rtl="0" algn="just">
              <a:lnSpc>
                <a:spcPct val="115000"/>
              </a:lnSpc>
              <a:spcBef>
                <a:spcPts val="0"/>
              </a:spcBef>
              <a:spcAft>
                <a:spcPts val="0"/>
              </a:spcAft>
              <a:buSzPts val="1750"/>
              <a:buFont typeface="Times New Roman"/>
              <a:buAutoNum type="alphaLcPeriod"/>
            </a:pPr>
            <a:r>
              <a:rPr lang="en" sz="1750">
                <a:latin typeface="Times New Roman"/>
                <a:ea typeface="Times New Roman"/>
                <a:cs typeface="Times New Roman"/>
                <a:sym typeface="Times New Roman"/>
              </a:rPr>
              <a:t>Rotation</a:t>
            </a:r>
            <a:endParaRPr sz="1750">
              <a:latin typeface="Times New Roman"/>
              <a:ea typeface="Times New Roman"/>
              <a:cs typeface="Times New Roman"/>
              <a:sym typeface="Times New Roman"/>
            </a:endParaRPr>
          </a:p>
          <a:p>
            <a:pPr indent="-339725" lvl="1" marL="914400" rtl="0" algn="just">
              <a:lnSpc>
                <a:spcPct val="115000"/>
              </a:lnSpc>
              <a:spcBef>
                <a:spcPts val="0"/>
              </a:spcBef>
              <a:spcAft>
                <a:spcPts val="0"/>
              </a:spcAft>
              <a:buSzPts val="1750"/>
              <a:buFont typeface="Times New Roman"/>
              <a:buAutoNum type="alphaLcPeriod"/>
            </a:pPr>
            <a:r>
              <a:rPr lang="en" sz="1750">
                <a:latin typeface="Times New Roman"/>
                <a:ea typeface="Times New Roman"/>
                <a:cs typeface="Times New Roman"/>
                <a:sym typeface="Times New Roman"/>
              </a:rPr>
              <a:t>Affine Transformation</a:t>
            </a:r>
            <a:endParaRPr sz="1750">
              <a:latin typeface="Times New Roman"/>
              <a:ea typeface="Times New Roman"/>
              <a:cs typeface="Times New Roman"/>
              <a:sym typeface="Times New Roman"/>
            </a:endParaRPr>
          </a:p>
          <a:p>
            <a:pPr indent="-339725" lvl="1" marL="914400" rtl="0" algn="just">
              <a:lnSpc>
                <a:spcPct val="115000"/>
              </a:lnSpc>
              <a:spcBef>
                <a:spcPts val="0"/>
              </a:spcBef>
              <a:spcAft>
                <a:spcPts val="0"/>
              </a:spcAft>
              <a:buSzPts val="1750"/>
              <a:buFont typeface="Times New Roman"/>
              <a:buAutoNum type="alphaLcPeriod"/>
            </a:pPr>
            <a:r>
              <a:rPr lang="en" sz="1750">
                <a:latin typeface="Times New Roman"/>
                <a:ea typeface="Times New Roman"/>
                <a:cs typeface="Times New Roman"/>
                <a:sym typeface="Times New Roman"/>
              </a:rPr>
              <a:t>Perspective Transformation</a:t>
            </a:r>
            <a:endParaRPr sz="1750">
              <a:latin typeface="Times New Roman"/>
              <a:ea typeface="Times New Roman"/>
              <a:cs typeface="Times New Roman"/>
              <a:sym typeface="Times New Roman"/>
            </a:endParaRPr>
          </a:p>
          <a:p>
            <a:pPr indent="-339725" lvl="1" marL="914400" rtl="0" algn="just">
              <a:lnSpc>
                <a:spcPct val="115000"/>
              </a:lnSpc>
              <a:spcBef>
                <a:spcPts val="0"/>
              </a:spcBef>
              <a:spcAft>
                <a:spcPts val="0"/>
              </a:spcAft>
              <a:buSzPts val="1750"/>
              <a:buFont typeface="Times New Roman"/>
              <a:buAutoNum type="alphaLcPeriod"/>
            </a:pPr>
            <a:r>
              <a:rPr lang="en" sz="1750">
                <a:latin typeface="Times New Roman"/>
                <a:ea typeface="Times New Roman"/>
                <a:cs typeface="Times New Roman"/>
                <a:sym typeface="Times New Roman"/>
              </a:rPr>
              <a:t>Scaling</a:t>
            </a:r>
            <a:endParaRPr sz="175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650">
              <a:latin typeface="Times New Roman"/>
              <a:ea typeface="Times New Roman"/>
              <a:cs typeface="Times New Roman"/>
              <a:sym typeface="Times New Roman"/>
            </a:endParaRPr>
          </a:p>
        </p:txBody>
      </p:sp>
      <p:pic>
        <p:nvPicPr>
          <p:cNvPr id="225" name="Google Shape;225;p28"/>
          <p:cNvPicPr preferRelativeResize="0"/>
          <p:nvPr/>
        </p:nvPicPr>
        <p:blipFill>
          <a:blip r:embed="rId3">
            <a:alphaModFix/>
          </a:blip>
          <a:stretch>
            <a:fillRect/>
          </a:stretch>
        </p:blipFill>
        <p:spPr>
          <a:xfrm>
            <a:off x="4944600" y="1754725"/>
            <a:ext cx="1702782" cy="952500"/>
          </a:xfrm>
          <a:prstGeom prst="rect">
            <a:avLst/>
          </a:prstGeom>
          <a:noFill/>
          <a:ln>
            <a:noFill/>
          </a:ln>
        </p:spPr>
      </p:pic>
      <p:pic>
        <p:nvPicPr>
          <p:cNvPr id="226" name="Google Shape;226;p28"/>
          <p:cNvPicPr preferRelativeResize="0"/>
          <p:nvPr/>
        </p:nvPicPr>
        <p:blipFill>
          <a:blip r:embed="rId4">
            <a:alphaModFix/>
          </a:blip>
          <a:stretch>
            <a:fillRect/>
          </a:stretch>
        </p:blipFill>
        <p:spPr>
          <a:xfrm>
            <a:off x="6770050" y="1754725"/>
            <a:ext cx="1704975" cy="952500"/>
          </a:xfrm>
          <a:prstGeom prst="rect">
            <a:avLst/>
          </a:prstGeom>
          <a:noFill/>
          <a:ln>
            <a:noFill/>
          </a:ln>
        </p:spPr>
      </p:pic>
      <p:pic>
        <p:nvPicPr>
          <p:cNvPr id="227" name="Google Shape;227;p28"/>
          <p:cNvPicPr preferRelativeResize="0"/>
          <p:nvPr/>
        </p:nvPicPr>
        <p:blipFill>
          <a:blip r:embed="rId5">
            <a:alphaModFix/>
          </a:blip>
          <a:stretch>
            <a:fillRect/>
          </a:stretch>
        </p:blipFill>
        <p:spPr>
          <a:xfrm>
            <a:off x="4943500" y="2893300"/>
            <a:ext cx="1704975" cy="962500"/>
          </a:xfrm>
          <a:prstGeom prst="rect">
            <a:avLst/>
          </a:prstGeom>
          <a:noFill/>
          <a:ln>
            <a:noFill/>
          </a:ln>
        </p:spPr>
      </p:pic>
      <p:pic>
        <p:nvPicPr>
          <p:cNvPr id="228" name="Google Shape;228;p28"/>
          <p:cNvPicPr preferRelativeResize="0"/>
          <p:nvPr/>
        </p:nvPicPr>
        <p:blipFill>
          <a:blip r:embed="rId6">
            <a:alphaModFix/>
          </a:blip>
          <a:stretch>
            <a:fillRect/>
          </a:stretch>
        </p:blipFill>
        <p:spPr>
          <a:xfrm>
            <a:off x="6770050" y="2857363"/>
            <a:ext cx="1034375" cy="1034375"/>
          </a:xfrm>
          <a:prstGeom prst="rect">
            <a:avLst/>
          </a:prstGeom>
          <a:noFill/>
          <a:ln>
            <a:noFill/>
          </a:ln>
        </p:spPr>
      </p:pic>
      <p:pic>
        <p:nvPicPr>
          <p:cNvPr id="229" name="Google Shape;229;p28"/>
          <p:cNvPicPr preferRelativeResize="0"/>
          <p:nvPr/>
        </p:nvPicPr>
        <p:blipFill>
          <a:blip r:embed="rId7">
            <a:alphaModFix/>
          </a:blip>
          <a:stretch>
            <a:fillRect/>
          </a:stretch>
        </p:blipFill>
        <p:spPr>
          <a:xfrm>
            <a:off x="4944600" y="4041875"/>
            <a:ext cx="1009650" cy="56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647700" y="469275"/>
            <a:ext cx="7505700" cy="58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272">
                <a:solidFill>
                  <a:srgbClr val="2F5496"/>
                </a:solidFill>
                <a:latin typeface="Times New Roman"/>
                <a:ea typeface="Times New Roman"/>
                <a:cs typeface="Times New Roman"/>
                <a:sym typeface="Times New Roman"/>
              </a:rPr>
              <a:t>After </a:t>
            </a:r>
            <a:r>
              <a:rPr b="1" lang="en" sz="2272">
                <a:solidFill>
                  <a:srgbClr val="2F5496"/>
                </a:solidFill>
                <a:latin typeface="Times New Roman"/>
                <a:ea typeface="Times New Roman"/>
                <a:cs typeface="Times New Roman"/>
                <a:sym typeface="Times New Roman"/>
              </a:rPr>
              <a:t>Feature Detection and Tracking</a:t>
            </a:r>
            <a:endParaRPr/>
          </a:p>
        </p:txBody>
      </p:sp>
      <p:pic>
        <p:nvPicPr>
          <p:cNvPr id="235" name="Google Shape;235;p29"/>
          <p:cNvPicPr preferRelativeResize="0"/>
          <p:nvPr/>
        </p:nvPicPr>
        <p:blipFill>
          <a:blip r:embed="rId3">
            <a:alphaModFix/>
          </a:blip>
          <a:stretch>
            <a:fillRect/>
          </a:stretch>
        </p:blipFill>
        <p:spPr>
          <a:xfrm>
            <a:off x="1642750" y="1572050"/>
            <a:ext cx="6067425" cy="235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19150" y="402650"/>
            <a:ext cx="7505700" cy="4743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b="1" lang="en" sz="2600">
                <a:solidFill>
                  <a:srgbClr val="2F5496"/>
                </a:solidFill>
                <a:latin typeface="Times New Roman"/>
                <a:ea typeface="Times New Roman"/>
                <a:cs typeface="Times New Roman"/>
                <a:sym typeface="Times New Roman"/>
              </a:rPr>
              <a:t>List of objects in the scene and the features:</a:t>
            </a:r>
            <a:endParaRPr sz="2600">
              <a:latin typeface="Times New Roman"/>
              <a:ea typeface="Times New Roman"/>
              <a:cs typeface="Times New Roman"/>
              <a:sym typeface="Times New Roman"/>
            </a:endParaRPr>
          </a:p>
        </p:txBody>
      </p:sp>
      <p:graphicFrame>
        <p:nvGraphicFramePr>
          <p:cNvPr id="241" name="Google Shape;241;p30"/>
          <p:cNvGraphicFramePr/>
          <p:nvPr/>
        </p:nvGraphicFramePr>
        <p:xfrm>
          <a:off x="952500" y="1266725"/>
          <a:ext cx="3000000" cy="3000000"/>
        </p:xfrm>
        <a:graphic>
          <a:graphicData uri="http://schemas.openxmlformats.org/drawingml/2006/table">
            <a:tbl>
              <a:tblPr>
                <a:noFill/>
                <a:tableStyleId>{1A8B48E8-B19C-48EB-BB46-1132AF0B7173}</a:tableStyleId>
              </a:tblPr>
              <a:tblGrid>
                <a:gridCol w="3619500"/>
                <a:gridCol w="3619500"/>
              </a:tblGrid>
              <a:tr h="624925">
                <a:tc>
                  <a:txBody>
                    <a:bodyPr/>
                    <a:lstStyle/>
                    <a:p>
                      <a:pPr indent="0" lvl="0" marL="0" rtl="0" algn="l">
                        <a:lnSpc>
                          <a:spcPct val="100000"/>
                        </a:lnSpc>
                        <a:spcBef>
                          <a:spcPts val="0"/>
                        </a:spcBef>
                        <a:spcAft>
                          <a:spcPts val="0"/>
                        </a:spcAft>
                        <a:buNone/>
                      </a:pPr>
                      <a:r>
                        <a:rPr b="1" lang="en" sz="1750">
                          <a:latin typeface="Times New Roman"/>
                          <a:ea typeface="Times New Roman"/>
                          <a:cs typeface="Times New Roman"/>
                          <a:sym typeface="Times New Roman"/>
                        </a:rPr>
                        <a:t>Object Name</a:t>
                      </a:r>
                      <a:endParaRPr b="1"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750">
                          <a:latin typeface="Times New Roman"/>
                          <a:ea typeface="Times New Roman"/>
                          <a:cs typeface="Times New Roman"/>
                          <a:sym typeface="Times New Roman"/>
                        </a:rPr>
                        <a:t>List of features for the object</a:t>
                      </a:r>
                      <a:endParaRPr b="1"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925">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Lanes</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Shape, Colour, Texture</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925">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Vehicles</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Shape, Colour, Size</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925">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Pedestrians/Cyclists</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Shape, Colour, Size</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925">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Signals and Signboards</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750">
                          <a:latin typeface="Times New Roman"/>
                          <a:ea typeface="Times New Roman"/>
                          <a:cs typeface="Times New Roman"/>
                          <a:sym typeface="Times New Roman"/>
                        </a:rPr>
                        <a:t>Shape, Colour, Size</a:t>
                      </a:r>
                      <a:endParaRPr sz="17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446525" y="838475"/>
            <a:ext cx="5757900" cy="2982075"/>
          </a:xfrm>
          <a:prstGeom prst="rect">
            <a:avLst/>
          </a:prstGeom>
          <a:noFill/>
          <a:ln>
            <a:noFill/>
          </a:ln>
        </p:spPr>
      </p:pic>
      <p:sp>
        <p:nvSpPr>
          <p:cNvPr id="247" name="Google Shape;247;p31"/>
          <p:cNvSpPr txBox="1"/>
          <p:nvPr>
            <p:ph type="title"/>
          </p:nvPr>
        </p:nvSpPr>
        <p:spPr>
          <a:xfrm>
            <a:off x="497175" y="303225"/>
            <a:ext cx="7656600" cy="465000"/>
          </a:xfrm>
          <a:prstGeom prst="rect">
            <a:avLst/>
          </a:prstGeom>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None/>
            </a:pPr>
            <a:r>
              <a:rPr b="1" lang="en" sz="2827">
                <a:solidFill>
                  <a:srgbClr val="2F5496"/>
                </a:solidFill>
                <a:latin typeface="Times New Roman"/>
                <a:ea typeface="Times New Roman"/>
                <a:cs typeface="Times New Roman"/>
                <a:sym typeface="Times New Roman"/>
              </a:rPr>
              <a:t>Face Detection Viola-Jones Algorithm:</a:t>
            </a:r>
            <a:endParaRPr b="1" sz="2827">
              <a:solidFill>
                <a:srgbClr val="2F54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8" name="Google Shape;248;p31"/>
          <p:cNvSpPr txBox="1"/>
          <p:nvPr/>
        </p:nvSpPr>
        <p:spPr>
          <a:xfrm>
            <a:off x="2494925" y="3890800"/>
            <a:ext cx="3416100" cy="1015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 sz="1350">
                <a:latin typeface="Times New Roman"/>
                <a:ea typeface="Times New Roman"/>
                <a:cs typeface="Times New Roman"/>
                <a:sym typeface="Times New Roman"/>
              </a:rPr>
              <a:t>Number of faces detected		: 9</a:t>
            </a:r>
            <a:endParaRPr b="1" sz="135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350">
                <a:latin typeface="Times New Roman"/>
                <a:ea typeface="Times New Roman"/>
                <a:cs typeface="Times New Roman"/>
                <a:sym typeface="Times New Roman"/>
              </a:rPr>
              <a:t>Number of falsely detected faces	: 1</a:t>
            </a:r>
            <a:endParaRPr b="1" sz="135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350">
                <a:latin typeface="Times New Roman"/>
                <a:ea typeface="Times New Roman"/>
                <a:cs typeface="Times New Roman"/>
                <a:sym typeface="Times New Roman"/>
              </a:rPr>
              <a:t>False Positive Rate 			: 8/9</a:t>
            </a:r>
            <a:endParaRPr b="1" sz="135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350">
                <a:latin typeface="Times New Roman"/>
                <a:ea typeface="Times New Roman"/>
                <a:cs typeface="Times New Roman"/>
                <a:sym typeface="Times New Roman"/>
              </a:rPr>
              <a:t>Detection Rate				:7/14</a:t>
            </a:r>
            <a:endParaRPr b="1" sz="135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85150"/>
            <a:ext cx="7505700" cy="65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latin typeface="Times New Roman"/>
                <a:ea typeface="Times New Roman"/>
                <a:cs typeface="Times New Roman"/>
                <a:sym typeface="Times New Roman"/>
              </a:rPr>
              <a:t>Contents</a:t>
            </a:r>
            <a:endParaRPr sz="3100">
              <a:latin typeface="Times New Roman"/>
              <a:ea typeface="Times New Roman"/>
              <a:cs typeface="Times New Roman"/>
              <a:sym typeface="Times New Roman"/>
            </a:endParaRPr>
          </a:p>
        </p:txBody>
      </p:sp>
      <p:sp>
        <p:nvSpPr>
          <p:cNvPr id="135" name="Google Shape;135;p14"/>
          <p:cNvSpPr txBox="1"/>
          <p:nvPr/>
        </p:nvSpPr>
        <p:spPr>
          <a:xfrm>
            <a:off x="750300" y="940050"/>
            <a:ext cx="6915300" cy="3869700"/>
          </a:xfrm>
          <a:prstGeom prst="rect">
            <a:avLst/>
          </a:prstGeom>
          <a:noFill/>
          <a:ln cap="flat" cmpd="sng" w="9525">
            <a:solidFill>
              <a:srgbClr val="0A0A0A"/>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Problem Statement</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Dataset Description</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Analytical and Analytics Questions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Block Diagram</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Preprocessing in Spatial and Frequency Domain</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List of Features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Face Detection and Tracking</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Scene</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List of Objects in the scene and its features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Face Detection</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Face Detection Algorithms and Deep Learning Architecture</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Performance Metrics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Deep Learning Architectures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Training, Testing and validation</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602225" y="402675"/>
            <a:ext cx="7505700" cy="528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1827">
                <a:solidFill>
                  <a:srgbClr val="2F5496"/>
                </a:solidFill>
                <a:latin typeface="Times New Roman"/>
                <a:ea typeface="Times New Roman"/>
                <a:cs typeface="Times New Roman"/>
                <a:sym typeface="Times New Roman"/>
              </a:rPr>
              <a:t> Face detection algorithms and Deep learning architecture:</a:t>
            </a:r>
            <a:endParaRPr/>
          </a:p>
        </p:txBody>
      </p:sp>
      <p:graphicFrame>
        <p:nvGraphicFramePr>
          <p:cNvPr id="254" name="Google Shape;254;p32"/>
          <p:cNvGraphicFramePr/>
          <p:nvPr/>
        </p:nvGraphicFramePr>
        <p:xfrm>
          <a:off x="553625" y="930975"/>
          <a:ext cx="3000000" cy="3000000"/>
        </p:xfrm>
        <a:graphic>
          <a:graphicData uri="http://schemas.openxmlformats.org/drawingml/2006/table">
            <a:tbl>
              <a:tblPr>
                <a:noFill/>
                <a:tableStyleId>{1A8B48E8-B19C-48EB-BB46-1132AF0B7173}</a:tableStyleId>
              </a:tblPr>
              <a:tblGrid>
                <a:gridCol w="2519425"/>
                <a:gridCol w="2962050"/>
                <a:gridCol w="2555275"/>
              </a:tblGrid>
              <a:tr h="483100">
                <a:tc>
                  <a:txBody>
                    <a:bodyPr/>
                    <a:lstStyle/>
                    <a:p>
                      <a:pPr indent="0" lvl="0" marL="0" rtl="0" algn="ctr">
                        <a:lnSpc>
                          <a:spcPct val="107000"/>
                        </a:lnSpc>
                        <a:spcBef>
                          <a:spcPts val="1200"/>
                        </a:spcBef>
                        <a:spcAft>
                          <a:spcPts val="800"/>
                        </a:spcAft>
                        <a:buNone/>
                      </a:pPr>
                      <a:r>
                        <a:rPr b="1" lang="en">
                          <a:latin typeface="Times New Roman"/>
                          <a:ea typeface="Times New Roman"/>
                          <a:cs typeface="Times New Roman"/>
                          <a:sym typeface="Times New Roman"/>
                        </a:rPr>
                        <a:t>Face Detection Algorithm</a:t>
                      </a:r>
                      <a:endParaRPr b="1">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b="1" lang="en">
                          <a:latin typeface="Times New Roman"/>
                          <a:ea typeface="Times New Roman"/>
                          <a:cs typeface="Times New Roman"/>
                          <a:sym typeface="Times New Roman"/>
                        </a:rPr>
                        <a:t>URL</a:t>
                      </a:r>
                      <a:endParaRPr b="1">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b="1" lang="en">
                          <a:latin typeface="Times New Roman"/>
                          <a:ea typeface="Times New Roman"/>
                          <a:cs typeface="Times New Roman"/>
                          <a:sym typeface="Times New Roman"/>
                        </a:rPr>
                        <a:t>Deep learning architecture</a:t>
                      </a:r>
                      <a:endParaRPr b="1">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7175">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Facenet</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200">
                          <a:latin typeface="Times New Roman"/>
                          <a:ea typeface="Times New Roman"/>
                          <a:cs typeface="Times New Roman"/>
                          <a:sym typeface="Times New Roman"/>
                        </a:rPr>
                        <a:t>https://machinelearningmastery.com/how-to-develop-a-face-recognition-system-using-facenet-in-keras-and-an-svm-classifier/</a:t>
                      </a:r>
                      <a:endParaRPr sz="12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Facenet</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7175">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Histogram of Oriented Gradients using Dlib</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200">
                          <a:latin typeface="Times New Roman"/>
                          <a:ea typeface="Times New Roman"/>
                          <a:cs typeface="Times New Roman"/>
                          <a:sym typeface="Times New Roman"/>
                        </a:rPr>
                        <a:t>https://www.pyimagesearch.com/2014/11/10/histogram-oriented-gradients-object-detection/</a:t>
                      </a:r>
                      <a:endParaRPr sz="12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7175">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Haar Cascade Classifiers using OpenCV</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200">
                          <a:latin typeface="Times New Roman"/>
                          <a:ea typeface="Times New Roman"/>
                          <a:cs typeface="Times New Roman"/>
                          <a:sym typeface="Times New Roman"/>
                        </a:rPr>
                        <a:t>https://becominghuman.ai/face-detection-using-opencv-with-haar-cascade-classifiers-941dbb25177</a:t>
                      </a:r>
                      <a:endParaRPr sz="12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7175">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CNN based face detector from dlib</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200">
                          <a:latin typeface="Times New Roman"/>
                          <a:ea typeface="Times New Roman"/>
                          <a:cs typeface="Times New Roman"/>
                          <a:sym typeface="Times New Roman"/>
                        </a:rPr>
                        <a:t>https://towardsdatascience.com/cnn-based-face-detector-from-dlib-c3696195e01c</a:t>
                      </a:r>
                      <a:endParaRPr sz="12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a:latin typeface="Times New Roman"/>
                          <a:ea typeface="Times New Roman"/>
                          <a:cs typeface="Times New Roman"/>
                          <a:sym typeface="Times New Roman"/>
                        </a:rPr>
                        <a:t>dlib</a:t>
                      </a:r>
                      <a:endParaRPr>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19150" y="285150"/>
            <a:ext cx="75057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50">
                <a:solidFill>
                  <a:srgbClr val="2F5496"/>
                </a:solidFill>
                <a:latin typeface="Times New Roman"/>
                <a:ea typeface="Times New Roman"/>
                <a:cs typeface="Times New Roman"/>
                <a:sym typeface="Times New Roman"/>
              </a:rPr>
              <a:t>Performance Metrics:</a:t>
            </a:r>
            <a:endParaRPr sz="4200"/>
          </a:p>
        </p:txBody>
      </p:sp>
      <p:graphicFrame>
        <p:nvGraphicFramePr>
          <p:cNvPr id="260" name="Google Shape;260;p33"/>
          <p:cNvGraphicFramePr/>
          <p:nvPr/>
        </p:nvGraphicFramePr>
        <p:xfrm>
          <a:off x="952500" y="804450"/>
          <a:ext cx="3000000" cy="3000000"/>
        </p:xfrm>
        <a:graphic>
          <a:graphicData uri="http://schemas.openxmlformats.org/drawingml/2006/table">
            <a:tbl>
              <a:tblPr>
                <a:noFill/>
                <a:tableStyleId>{1A8B48E8-B19C-48EB-BB46-1132AF0B7173}</a:tableStyleId>
              </a:tblPr>
              <a:tblGrid>
                <a:gridCol w="3619500"/>
                <a:gridCol w="3619500"/>
              </a:tblGrid>
              <a:tr h="381000">
                <a:tc>
                  <a:txBody>
                    <a:bodyPr/>
                    <a:lstStyle/>
                    <a:p>
                      <a:pPr indent="0" lvl="0" marL="0" rtl="0" algn="ctr">
                        <a:lnSpc>
                          <a:spcPct val="115000"/>
                        </a:lnSpc>
                        <a:spcBef>
                          <a:spcPts val="1200"/>
                        </a:spcBef>
                        <a:spcAft>
                          <a:spcPts val="0"/>
                        </a:spcAft>
                        <a:buNone/>
                      </a:pPr>
                      <a:r>
                        <a:rPr b="1" lang="en" sz="1250">
                          <a:latin typeface="Times New Roman"/>
                          <a:ea typeface="Times New Roman"/>
                          <a:cs typeface="Times New Roman"/>
                          <a:sym typeface="Times New Roman"/>
                        </a:rPr>
                        <a:t>Metric</a:t>
                      </a:r>
                      <a:endParaRPr b="1"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250">
                          <a:latin typeface="Times New Roman"/>
                          <a:ea typeface="Times New Roman"/>
                          <a:cs typeface="Times New Roman"/>
                          <a:sym typeface="Times New Roman"/>
                        </a:rPr>
                        <a:t>Formula</a:t>
                      </a:r>
                      <a:endParaRPr b="1"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Peak Signal to Noise Ratio (PSNR)</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 PSNR value of 30 dB above is preferred and ideally higher it is that much better.</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Mean Squared Error (MSE)</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There is no correct value. The closer it is to zero better and if it's zero it means the model is perfect.</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Structural Similarity Index (SSIM)</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Generally, it is ideal to get 1 which means high structural similarity and 0 if no structural similarity</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Intersection Over Union (IoU)</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Ideally,</a:t>
                      </a:r>
                      <a:r>
                        <a:rPr b="1" lang="en" sz="1250">
                          <a:latin typeface="Times New Roman"/>
                          <a:ea typeface="Times New Roman"/>
                          <a:cs typeface="Times New Roman"/>
                          <a:sym typeface="Times New Roman"/>
                        </a:rPr>
                        <a:t> IoU </a:t>
                      </a:r>
                      <a:r>
                        <a:rPr lang="en" sz="1250">
                          <a:latin typeface="Times New Roman"/>
                          <a:ea typeface="Times New Roman"/>
                          <a:cs typeface="Times New Roman"/>
                          <a:sym typeface="Times New Roman"/>
                        </a:rPr>
                        <a:t>&gt; 0.5 is considered a good prediction.</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Accuracy</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An ideal value for it is closer to 100.</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Precision</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An ideal value for it is closer to 100.</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Recall</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An ideal value for it is closer to 100.</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F1-Score</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250">
                          <a:latin typeface="Times New Roman"/>
                          <a:ea typeface="Times New Roman"/>
                          <a:cs typeface="Times New Roman"/>
                          <a:sym typeface="Times New Roman"/>
                        </a:rPr>
                        <a:t>An ideal value for it is closer to 100.</a:t>
                      </a:r>
                      <a:endParaRPr sz="1250">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584125" y="204375"/>
            <a:ext cx="75057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972">
                <a:solidFill>
                  <a:srgbClr val="2F5496"/>
                </a:solidFill>
                <a:latin typeface="Times New Roman"/>
                <a:ea typeface="Times New Roman"/>
                <a:cs typeface="Times New Roman"/>
                <a:sym typeface="Times New Roman"/>
              </a:rPr>
              <a:t>Deep Learning Architectures</a:t>
            </a:r>
            <a:endParaRPr sz="3922"/>
          </a:p>
        </p:txBody>
      </p:sp>
      <p:graphicFrame>
        <p:nvGraphicFramePr>
          <p:cNvPr id="266" name="Google Shape;266;p34"/>
          <p:cNvGraphicFramePr/>
          <p:nvPr/>
        </p:nvGraphicFramePr>
        <p:xfrm>
          <a:off x="538925" y="723675"/>
          <a:ext cx="3000000" cy="3000000"/>
        </p:xfrm>
        <a:graphic>
          <a:graphicData uri="http://schemas.openxmlformats.org/drawingml/2006/table">
            <a:tbl>
              <a:tblPr>
                <a:noFill/>
                <a:tableStyleId>{1A8B48E8-B19C-48EB-BB46-1132AF0B7173}</a:tableStyleId>
              </a:tblPr>
              <a:tblGrid>
                <a:gridCol w="1294125"/>
                <a:gridCol w="1113300"/>
                <a:gridCol w="1121675"/>
                <a:gridCol w="503975"/>
                <a:gridCol w="4164100"/>
              </a:tblGrid>
              <a:tr h="381000">
                <a:tc>
                  <a:txBody>
                    <a:bodyPr/>
                    <a:lstStyle/>
                    <a:p>
                      <a:pPr indent="0" lvl="0" marL="0" rtl="0" algn="ctr">
                        <a:lnSpc>
                          <a:spcPct val="107000"/>
                        </a:lnSpc>
                        <a:spcBef>
                          <a:spcPts val="1200"/>
                        </a:spcBef>
                        <a:spcAft>
                          <a:spcPts val="800"/>
                        </a:spcAft>
                        <a:buNone/>
                      </a:pPr>
                      <a:r>
                        <a:rPr lang="en" sz="1300">
                          <a:latin typeface="Times New Roman"/>
                          <a:ea typeface="Times New Roman"/>
                          <a:cs typeface="Times New Roman"/>
                          <a:sym typeface="Times New Roman"/>
                        </a:rPr>
                        <a:t>Architecture Name</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lang="en" sz="1300">
                          <a:latin typeface="Times New Roman"/>
                          <a:ea typeface="Times New Roman"/>
                          <a:cs typeface="Times New Roman"/>
                          <a:sym typeface="Times New Roman"/>
                        </a:rPr>
                        <a:t>Category</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lang="en" sz="1300">
                          <a:latin typeface="Times New Roman"/>
                          <a:ea typeface="Times New Roman"/>
                          <a:cs typeface="Times New Roman"/>
                          <a:sym typeface="Times New Roman"/>
                        </a:rPr>
                        <a:t>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lang="en" sz="1300">
                          <a:latin typeface="Times New Roman"/>
                          <a:ea typeface="Times New Roman"/>
                          <a:cs typeface="Times New Roman"/>
                          <a:sym typeface="Times New Roman"/>
                        </a:rPr>
                        <a:t>Year</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1200"/>
                        </a:spcBef>
                        <a:spcAft>
                          <a:spcPts val="800"/>
                        </a:spcAft>
                        <a:buNone/>
                      </a:pPr>
                      <a:r>
                        <a:rPr lang="en" sz="1300">
                          <a:latin typeface="Times New Roman"/>
                          <a:ea typeface="Times New Roman"/>
                          <a:cs typeface="Times New Roman"/>
                          <a:sym typeface="Times New Roman"/>
                        </a:rPr>
                        <a:t>Applications</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LeNet</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Spatial Exploitation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Supervised 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1998</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Recognizing simple digit images, recognition of handwritten zip code digits</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AlexNet</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Spatial Exploitation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Supervised 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2012</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allows for multi-GPU training by putting half of the model's neurons on one GPU and the other half on another GPU</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VGGNet</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Spatial Exploitation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Supervised 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2014</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 Architecture included in the Keras library used for large scale image recognition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GoogleNet</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Spatial Exploitation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Supervised 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2014</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 It achieves efficiency through reduction of the input image, whilst simultaneously retaining important spatial information.</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ResNet</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Depth + Multi-Path</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Supervised Learning</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7000"/>
                        </a:lnSpc>
                        <a:spcBef>
                          <a:spcPts val="1200"/>
                        </a:spcBef>
                        <a:spcAft>
                          <a:spcPts val="800"/>
                        </a:spcAft>
                        <a:buNone/>
                      </a:pPr>
                      <a:r>
                        <a:rPr lang="en" sz="1300">
                          <a:latin typeface="Times New Roman"/>
                          <a:ea typeface="Times New Roman"/>
                          <a:cs typeface="Times New Roman"/>
                          <a:sym typeface="Times New Roman"/>
                        </a:rPr>
                        <a:t>2015</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0"/>
                        </a:spcAft>
                        <a:buNone/>
                      </a:pPr>
                      <a:r>
                        <a:rPr lang="en" sz="1300">
                          <a:latin typeface="Times New Roman"/>
                          <a:ea typeface="Times New Roman"/>
                          <a:cs typeface="Times New Roman"/>
                          <a:sym typeface="Times New Roman"/>
                        </a:rPr>
                        <a:t> Extremely</a:t>
                      </a:r>
                      <a:r>
                        <a:rPr i="1" lang="en" sz="1300">
                          <a:latin typeface="Times New Roman"/>
                          <a:ea typeface="Times New Roman"/>
                          <a:cs typeface="Times New Roman"/>
                          <a:sym typeface="Times New Roman"/>
                        </a:rPr>
                        <a:t> deep</a:t>
                      </a:r>
                      <a:r>
                        <a:rPr lang="en" sz="1300">
                          <a:latin typeface="Times New Roman"/>
                          <a:ea typeface="Times New Roman"/>
                          <a:cs typeface="Times New Roman"/>
                          <a:sym typeface="Times New Roman"/>
                        </a:rPr>
                        <a:t> networks can be trained using standard SGD (and a reasonable initialization function) through the use of residual modules.</a:t>
                      </a:r>
                      <a:endParaRPr sz="1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393150"/>
            <a:ext cx="7505700" cy="619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1" lang="en" sz="2827">
                <a:solidFill>
                  <a:srgbClr val="2F5496"/>
                </a:solidFill>
                <a:latin typeface="Times New Roman"/>
                <a:ea typeface="Times New Roman"/>
                <a:cs typeface="Times New Roman"/>
                <a:sym typeface="Times New Roman"/>
              </a:rPr>
              <a:t>Training, Testing, and Validation</a:t>
            </a:r>
            <a:endParaRPr b="1" sz="2827">
              <a:solidFill>
                <a:srgbClr val="2F5496"/>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72" name="Google Shape;272;p35"/>
          <p:cNvSpPr txBox="1"/>
          <p:nvPr>
            <p:ph idx="1" type="body"/>
          </p:nvPr>
        </p:nvSpPr>
        <p:spPr>
          <a:xfrm>
            <a:off x="819150" y="968075"/>
            <a:ext cx="7505700" cy="3732600"/>
          </a:xfrm>
          <a:prstGeom prst="rect">
            <a:avLst/>
          </a:prstGeom>
        </p:spPr>
        <p:txBody>
          <a:bodyPr anchorCtr="0" anchor="t" bIns="91425" lIns="91425" spcFirstLastPara="1" rIns="91425" wrap="square" tIns="91425">
            <a:normAutofit fontScale="47500" lnSpcReduction="10000"/>
          </a:bodyPr>
          <a:lstStyle/>
          <a:p>
            <a:pPr indent="-325437" lvl="0" marL="457200" rtl="0" algn="just">
              <a:spcBef>
                <a:spcPts val="1200"/>
              </a:spcBef>
              <a:spcAft>
                <a:spcPts val="0"/>
              </a:spcAft>
              <a:buClr>
                <a:srgbClr val="000000"/>
              </a:buClr>
              <a:buSzPct val="100000"/>
              <a:buFont typeface="Times New Roman"/>
              <a:buChar char="●"/>
            </a:pPr>
            <a:r>
              <a:rPr b="1" lang="en" sz="3210">
                <a:solidFill>
                  <a:srgbClr val="000000"/>
                </a:solidFill>
                <a:latin typeface="Times New Roman"/>
                <a:ea typeface="Times New Roman"/>
                <a:cs typeface="Times New Roman"/>
                <a:sym typeface="Times New Roman"/>
              </a:rPr>
              <a:t>Training data</a:t>
            </a:r>
            <a:r>
              <a:rPr lang="en" sz="3210">
                <a:solidFill>
                  <a:srgbClr val="000000"/>
                </a:solidFill>
                <a:latin typeface="Times New Roman"/>
                <a:ea typeface="Times New Roman"/>
                <a:cs typeface="Times New Roman"/>
                <a:sym typeface="Times New Roman"/>
              </a:rPr>
              <a:t> is used to help your machine learning model make predictions. It’s the largest part of your dataset, forming at least 70-80% of the total data you’ll use to build your model.</a:t>
            </a:r>
            <a:endParaRPr sz="3210">
              <a:solidFill>
                <a:srgbClr val="000000"/>
              </a:solidFill>
              <a:latin typeface="Times New Roman"/>
              <a:ea typeface="Times New Roman"/>
              <a:cs typeface="Times New Roman"/>
              <a:sym typeface="Times New Roman"/>
            </a:endParaRPr>
          </a:p>
          <a:p>
            <a:pPr indent="-325437" lvl="0" marL="457200" rtl="0" algn="just">
              <a:spcBef>
                <a:spcPts val="1000"/>
              </a:spcBef>
              <a:spcAft>
                <a:spcPts val="0"/>
              </a:spcAft>
              <a:buClr>
                <a:srgbClr val="000000"/>
              </a:buClr>
              <a:buSzPct val="100000"/>
              <a:buFont typeface="Times New Roman"/>
              <a:buChar char="●"/>
            </a:pPr>
            <a:r>
              <a:rPr b="1" lang="en" sz="3210">
                <a:solidFill>
                  <a:srgbClr val="000000"/>
                </a:solidFill>
                <a:latin typeface="Times New Roman"/>
                <a:ea typeface="Times New Roman"/>
                <a:cs typeface="Times New Roman"/>
                <a:sym typeface="Times New Roman"/>
              </a:rPr>
              <a:t>Validation data </a:t>
            </a:r>
            <a:r>
              <a:rPr lang="en" sz="3210">
                <a:solidFill>
                  <a:srgbClr val="000000"/>
                </a:solidFill>
                <a:latin typeface="Times New Roman"/>
                <a:ea typeface="Times New Roman"/>
                <a:cs typeface="Times New Roman"/>
                <a:sym typeface="Times New Roman"/>
              </a:rPr>
              <a:t>is primarily used to determine whether your model can correctly identify new data or if it’s overfitting to your original dataset.</a:t>
            </a:r>
            <a:endParaRPr sz="3210">
              <a:solidFill>
                <a:srgbClr val="000000"/>
              </a:solidFill>
              <a:latin typeface="Times New Roman"/>
              <a:ea typeface="Times New Roman"/>
              <a:cs typeface="Times New Roman"/>
              <a:sym typeface="Times New Roman"/>
            </a:endParaRPr>
          </a:p>
          <a:p>
            <a:pPr indent="-325437" lvl="0" marL="457200" rtl="0" algn="just">
              <a:spcBef>
                <a:spcPts val="1200"/>
              </a:spcBef>
              <a:spcAft>
                <a:spcPts val="0"/>
              </a:spcAft>
              <a:buClr>
                <a:srgbClr val="000000"/>
              </a:buClr>
              <a:buSzPct val="100000"/>
              <a:buFont typeface="Times New Roman"/>
              <a:buChar char="●"/>
            </a:pPr>
            <a:r>
              <a:rPr b="1" lang="en" sz="3210">
                <a:solidFill>
                  <a:srgbClr val="000000"/>
                </a:solidFill>
                <a:latin typeface="Times New Roman"/>
                <a:ea typeface="Times New Roman"/>
                <a:cs typeface="Times New Roman"/>
                <a:sym typeface="Times New Roman"/>
              </a:rPr>
              <a:t>Testing data</a:t>
            </a:r>
            <a:r>
              <a:rPr lang="en" sz="3210">
                <a:solidFill>
                  <a:srgbClr val="000000"/>
                </a:solidFill>
                <a:latin typeface="Times New Roman"/>
                <a:ea typeface="Times New Roman"/>
                <a:cs typeface="Times New Roman"/>
                <a:sym typeface="Times New Roman"/>
              </a:rPr>
              <a:t> is used after both training and validation. It aims to test the accuracy of your final model against your targets.</a:t>
            </a:r>
            <a:endParaRPr sz="321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3210">
                <a:solidFill>
                  <a:srgbClr val="000000"/>
                </a:solidFill>
                <a:latin typeface="Times New Roman"/>
                <a:ea typeface="Times New Roman"/>
                <a:cs typeface="Times New Roman"/>
                <a:sym typeface="Times New Roman"/>
              </a:rPr>
              <a:t>Rule of 10:</a:t>
            </a:r>
            <a:endParaRPr b="1" sz="321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3210">
                <a:solidFill>
                  <a:srgbClr val="000000"/>
                </a:solidFill>
                <a:latin typeface="Times New Roman"/>
                <a:ea typeface="Times New Roman"/>
                <a:cs typeface="Times New Roman"/>
                <a:sym typeface="Times New Roman"/>
              </a:rPr>
              <a:t>It is a common rule of thumb that we need more than 10 times the data for the model than its degree of freedom. The degree of freedom can be anything it can be an attribute, a parameter, or a column in our data that affects the output of the model. The main aim is to compensate for most of the variability that our parameters may bring into the input of the model. </a:t>
            </a:r>
            <a:endParaRPr sz="321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p:nvPr/>
        </p:nvSpPr>
        <p:spPr>
          <a:xfrm>
            <a:off x="691426" y="1962150"/>
            <a:ext cx="7760572" cy="1219973"/>
          </a:xfrm>
          <a:prstGeom prst="rect">
            <a:avLst/>
          </a:prstGeom>
        </p:spPr>
        <p:txBody>
          <a:bodyPr>
            <a:prstTxWarp prst="textPlain"/>
          </a:bodyPr>
          <a:lstStyle/>
          <a:p>
            <a:pPr lvl="0" algn="ctr"/>
            <a:r>
              <a:rPr b="0" i="0">
                <a:ln cap="flat" cmpd="sng" w="9525">
                  <a:solidFill>
                    <a:srgbClr val="0A0A0A"/>
                  </a:solidFill>
                  <a:prstDash val="solid"/>
                  <a:round/>
                  <a:headEnd len="sm" w="sm" type="none"/>
                  <a:tailEnd len="sm" w="sm" type="none"/>
                </a:ln>
                <a:solidFill>
                  <a:srgbClr val="FF0000"/>
                </a:solidFill>
                <a:latin typeface="Arial"/>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718575" y="1441125"/>
            <a:ext cx="7505700" cy="2448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800">
                <a:solidFill>
                  <a:srgbClr val="000000"/>
                </a:solidFill>
                <a:latin typeface="Times New Roman"/>
                <a:ea typeface="Times New Roman"/>
                <a:cs typeface="Times New Roman"/>
                <a:sym typeface="Times New Roman"/>
              </a:rPr>
              <a:t>To detect lanes on the given dataset of video or images of roads or as real-time, using computer vision algorithms which could be helpful in the proper implementation of autonomous driving.</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41" name="Google Shape;141;p15"/>
          <p:cNvSpPr txBox="1"/>
          <p:nvPr>
            <p:ph type="title"/>
          </p:nvPr>
        </p:nvSpPr>
        <p:spPr>
          <a:xfrm>
            <a:off x="636750" y="571775"/>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605">
                <a:solidFill>
                  <a:srgbClr val="2F5496"/>
                </a:solidFill>
                <a:latin typeface="Times New Roman"/>
                <a:ea typeface="Times New Roman"/>
                <a:cs typeface="Times New Roman"/>
                <a:sym typeface="Times New Roman"/>
              </a:rPr>
              <a:t>Problem Statement/Objective:</a:t>
            </a:r>
            <a:endParaRPr b="1" sz="2700">
              <a:solidFill>
                <a:srgbClr val="0A0A0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548325" y="245100"/>
            <a:ext cx="7505700" cy="591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1" lang="en" sz="2716">
                <a:solidFill>
                  <a:srgbClr val="2F5496"/>
                </a:solidFill>
                <a:latin typeface="Times New Roman"/>
                <a:ea typeface="Times New Roman"/>
                <a:cs typeface="Times New Roman"/>
                <a:sym typeface="Times New Roman"/>
              </a:rPr>
              <a:t>Dataset Description</a:t>
            </a:r>
            <a:endParaRPr b="1" sz="2716">
              <a:solidFill>
                <a:srgbClr val="2F549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050">
              <a:solidFill>
                <a:srgbClr val="2F5496"/>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graphicFrame>
        <p:nvGraphicFramePr>
          <p:cNvPr id="147" name="Google Shape;147;p16"/>
          <p:cNvGraphicFramePr/>
          <p:nvPr/>
        </p:nvGraphicFramePr>
        <p:xfrm>
          <a:off x="952500" y="918050"/>
          <a:ext cx="3000000" cy="3000000"/>
        </p:xfrm>
        <a:graphic>
          <a:graphicData uri="http://schemas.openxmlformats.org/drawingml/2006/table">
            <a:tbl>
              <a:tblPr>
                <a:noFill/>
                <a:tableStyleId>{1A8B48E8-B19C-48EB-BB46-1132AF0B7173}</a:tableStyleId>
              </a:tblPr>
              <a:tblGrid>
                <a:gridCol w="3619500"/>
                <a:gridCol w="3619500"/>
              </a:tblGrid>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Type</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Colour Image</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Size</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Multiple sizes</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Row * Column</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NA</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Resolution</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NA</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Colour Model</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RGB</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Format</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PNG</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Data Acquisition</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Web, Camera</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No of classes</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3</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No of Images</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853</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b="1" lang="en" sz="1650">
                          <a:latin typeface="Times New Roman"/>
                          <a:ea typeface="Times New Roman"/>
                          <a:cs typeface="Times New Roman"/>
                          <a:sym typeface="Times New Roman"/>
                        </a:rPr>
                        <a:t>Annotation</a:t>
                      </a:r>
                      <a:endParaRPr b="1"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50">
                          <a:latin typeface="Times New Roman"/>
                          <a:ea typeface="Times New Roman"/>
                          <a:cs typeface="Times New Roman"/>
                          <a:sym typeface="Times New Roman"/>
                        </a:rPr>
                        <a:t>PASCAL VOC format.</a:t>
                      </a:r>
                      <a:endParaRPr sz="1650">
                        <a:latin typeface="Times New Roman"/>
                        <a:ea typeface="Times New Roman"/>
                        <a:cs typeface="Times New Roman"/>
                        <a:sym typeface="Times New Roman"/>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14025"/>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1700">
                <a:solidFill>
                  <a:srgbClr val="2F5496"/>
                </a:solidFill>
                <a:latin typeface="Times New Roman"/>
                <a:ea typeface="Times New Roman"/>
                <a:cs typeface="Times New Roman"/>
                <a:sym typeface="Times New Roman"/>
              </a:rPr>
              <a:t>Sample Images:</a:t>
            </a:r>
            <a:endParaRPr sz="1700">
              <a:latin typeface="Times New Roman"/>
              <a:ea typeface="Times New Roman"/>
              <a:cs typeface="Times New Roman"/>
              <a:sym typeface="Times New Roman"/>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t/>
            </a:r>
            <a:endParaRPr b="1" sz="1050">
              <a:solidFill>
                <a:srgbClr val="2F5496"/>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1676400" y="971550"/>
            <a:ext cx="57912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486625" y="358225"/>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600">
                <a:solidFill>
                  <a:srgbClr val="2F5496"/>
                </a:solidFill>
                <a:latin typeface="Times New Roman"/>
                <a:ea typeface="Times New Roman"/>
                <a:cs typeface="Times New Roman"/>
                <a:sym typeface="Times New Roman"/>
              </a:rPr>
              <a:t>Analysis Based Questions</a:t>
            </a:r>
            <a:endParaRPr sz="3600"/>
          </a:p>
        </p:txBody>
      </p:sp>
      <p:sp>
        <p:nvSpPr>
          <p:cNvPr id="160" name="Google Shape;160;p18"/>
          <p:cNvSpPr txBox="1"/>
          <p:nvPr>
            <p:ph idx="1" type="body"/>
          </p:nvPr>
        </p:nvSpPr>
        <p:spPr>
          <a:xfrm>
            <a:off x="486625" y="836450"/>
            <a:ext cx="7505700" cy="38589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t/>
            </a:r>
            <a:endParaRPr b="1" sz="2000">
              <a:solidFill>
                <a:srgbClr val="2F5496"/>
              </a:solidFill>
              <a:latin typeface="Times New Roman"/>
              <a:ea typeface="Times New Roman"/>
              <a:cs typeface="Times New Roman"/>
              <a:sym typeface="Times New Roman"/>
            </a:endParaRPr>
          </a:p>
          <a:p>
            <a:pPr indent="-355600" lvl="0" marL="457200" rtl="0" algn="just">
              <a:lnSpc>
                <a:spcPct val="100000"/>
              </a:lnSpc>
              <a:spcBef>
                <a:spcPts val="120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How many vehicles in the frame</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what are the objects detected in it</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How many pedestrians are detected in it</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Detecting road signs.</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Objects on the interest area.</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Lines inside the interest area.</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 Traffic signals detected</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Wet area inside the interest area.</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Dividers inside the frame.</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How far the lanes to be detected.</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438300" y="379200"/>
            <a:ext cx="7505700" cy="6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2F5496"/>
                </a:solidFill>
                <a:latin typeface="Times New Roman"/>
                <a:ea typeface="Times New Roman"/>
                <a:cs typeface="Times New Roman"/>
                <a:sym typeface="Times New Roman"/>
              </a:rPr>
              <a:t>Analytics Based Questions</a:t>
            </a:r>
            <a:endParaRPr sz="2400"/>
          </a:p>
        </p:txBody>
      </p:sp>
      <p:sp>
        <p:nvSpPr>
          <p:cNvPr id="166" name="Google Shape;166;p19"/>
          <p:cNvSpPr txBox="1"/>
          <p:nvPr>
            <p:ph idx="1" type="body"/>
          </p:nvPr>
        </p:nvSpPr>
        <p:spPr>
          <a:xfrm>
            <a:off x="547950" y="1046975"/>
            <a:ext cx="7505700" cy="35928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Why vehicles are less in a specific area</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Why more pedestrians are found at a certain point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Why the road is wet?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What type of road we are travelling 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What time do most people drive</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Do people dim their light while passing</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How often a certain route is taken.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How many speed breakers were detected to analyze whether there is a school nearby.</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Why there is no horn sign detected</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Why vehicle in the front is slowing down </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41325" y="569675"/>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716">
                <a:solidFill>
                  <a:srgbClr val="2F5496"/>
                </a:solidFill>
                <a:latin typeface="Times New Roman"/>
                <a:ea typeface="Times New Roman"/>
                <a:cs typeface="Times New Roman"/>
                <a:sym typeface="Times New Roman"/>
              </a:rPr>
              <a:t>Block Diagram</a:t>
            </a:r>
            <a:endParaRPr/>
          </a:p>
        </p:txBody>
      </p:sp>
      <p:pic>
        <p:nvPicPr>
          <p:cNvPr id="172" name="Google Shape;172;p20"/>
          <p:cNvPicPr preferRelativeResize="0"/>
          <p:nvPr/>
        </p:nvPicPr>
        <p:blipFill>
          <a:blip r:embed="rId3">
            <a:alphaModFix/>
          </a:blip>
          <a:stretch>
            <a:fillRect/>
          </a:stretch>
        </p:blipFill>
        <p:spPr>
          <a:xfrm>
            <a:off x="819151" y="1524271"/>
            <a:ext cx="7505700" cy="2831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9150" y="1349025"/>
            <a:ext cx="7505700" cy="30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Spatial Domain Filters: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Average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Weighted Average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Blurring</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Median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Image Sharpening</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Roberts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Sobel Filter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Gamma Transform</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Log Transform</a:t>
            </a:r>
            <a:endParaRPr sz="1800">
              <a:latin typeface="Times New Roman"/>
              <a:ea typeface="Times New Roman"/>
              <a:cs typeface="Times New Roman"/>
              <a:sym typeface="Times New Roman"/>
            </a:endParaRPr>
          </a:p>
        </p:txBody>
      </p:sp>
      <p:sp>
        <p:nvSpPr>
          <p:cNvPr id="178" name="Google Shape;178;p21"/>
          <p:cNvSpPr txBox="1"/>
          <p:nvPr>
            <p:ph type="title"/>
          </p:nvPr>
        </p:nvSpPr>
        <p:spPr>
          <a:xfrm>
            <a:off x="742950" y="623025"/>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b="1" lang="en" sz="2816">
                <a:solidFill>
                  <a:srgbClr val="2F5496"/>
                </a:solidFill>
                <a:latin typeface="Times New Roman"/>
                <a:ea typeface="Times New Roman"/>
                <a:cs typeface="Times New Roman"/>
                <a:sym typeface="Times New Roman"/>
              </a:rPr>
              <a:t>Preprocessing in Spatial Domain</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