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42" r:id="rId3"/>
    <p:sldId id="340" r:id="rId4"/>
    <p:sldId id="341" r:id="rId5"/>
    <p:sldId id="343" r:id="rId6"/>
    <p:sldId id="301" r:id="rId7"/>
    <p:sldId id="344" r:id="rId8"/>
    <p:sldId id="310" r:id="rId9"/>
    <p:sldId id="311" r:id="rId10"/>
    <p:sldId id="309" r:id="rId11"/>
    <p:sldId id="312" r:id="rId12"/>
    <p:sldId id="351" r:id="rId13"/>
    <p:sldId id="313" r:id="rId14"/>
    <p:sldId id="318" r:id="rId15"/>
    <p:sldId id="328" r:id="rId16"/>
    <p:sldId id="314" r:id="rId17"/>
    <p:sldId id="346" r:id="rId18"/>
    <p:sldId id="347" r:id="rId19"/>
    <p:sldId id="348" r:id="rId20"/>
    <p:sldId id="349" r:id="rId21"/>
    <p:sldId id="336" r:id="rId22"/>
    <p:sldId id="337" r:id="rId23"/>
    <p:sldId id="338" r:id="rId24"/>
    <p:sldId id="339" r:id="rId25"/>
    <p:sldId id="350" r:id="rId26"/>
    <p:sldId id="352" r:id="rId27"/>
    <p:sldId id="353" r:id="rId28"/>
    <p:sldId id="308" r:id="rId29"/>
    <p:sldId id="327" r:id="rId30"/>
    <p:sldId id="320" r:id="rId31"/>
    <p:sldId id="334" r:id="rId32"/>
    <p:sldId id="354" r:id="rId33"/>
    <p:sldId id="335" r:id="rId34"/>
    <p:sldId id="323" r:id="rId35"/>
    <p:sldId id="355" r:id="rId36"/>
    <p:sldId id="322" r:id="rId37"/>
    <p:sldId id="307" r:id="rId38"/>
    <p:sldId id="326" r:id="rId39"/>
    <p:sldId id="306" r:id="rId40"/>
    <p:sldId id="329" r:id="rId41"/>
    <p:sldId id="332" r:id="rId42"/>
    <p:sldId id="333" r:id="rId43"/>
    <p:sldId id="356" r:id="rId44"/>
    <p:sldId id="321" r:id="rId45"/>
    <p:sldId id="273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83161" autoAdjust="0"/>
  </p:normalViewPr>
  <p:slideViewPr>
    <p:cSldViewPr snapToGrid="0" snapToObjects="1">
      <p:cViewPr varScale="1">
        <p:scale>
          <a:sx n="44" d="100"/>
          <a:sy n="44" d="100"/>
        </p:scale>
        <p:origin x="-1176" y="-13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52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s://docs.docker.com/engine/reference/commandline/docker/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s://docs.docker.com/engine/reference/commandline/docker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docs.docker.com/engine/reference/commandline/docker/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www.docker.com</a:t>
            </a:r>
            <a:r>
              <a:rPr lang="en-US" dirty="0" smtClean="0">
                <a:solidFill>
                  <a:srgbClr val="E4EAF1"/>
                </a:solidFill>
              </a:rPr>
              <a:t>/sites/default/files/Docker_CheatSheet_08.09.2016_0.pdf 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intall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r>
              <a:rPr lang="en-US" dirty="0" smtClean="0">
                <a:solidFill>
                  <a:srgbClr val="E4EAF1"/>
                </a:solidFill>
              </a:rPr>
              <a:t> database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pull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run --name 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POSTGRES_DB=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POSTGRES_USER=admin -e POSTGRES_PASSWORD='Training123!' -p 5432:5432 -d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check the container is running: </a:t>
            </a: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container </a:t>
            </a:r>
            <a:r>
              <a:rPr lang="en-US" dirty="0" err="1" smtClean="0">
                <a:solidFill>
                  <a:srgbClr val="E4EAF1"/>
                </a:solidFill>
              </a:rPr>
              <a:t>ps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Run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r>
              <a:rPr lang="en-US" dirty="0" smtClean="0">
                <a:solidFill>
                  <a:srgbClr val="E4EAF1"/>
                </a:solidFill>
              </a:rPr>
              <a:t> to connect the database: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install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www.pgadmin.org</a:t>
            </a:r>
            <a:r>
              <a:rPr lang="en-US" dirty="0" smtClean="0">
                <a:solidFill>
                  <a:srgbClr val="E4EAF1"/>
                </a:solidFill>
              </a:rPr>
              <a:t>/download/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host: localhost:5432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user</a:t>
            </a:r>
            <a:r>
              <a:rPr lang="en-US" baseline="0" dirty="0" smtClean="0"/>
              <a:t>s u inner account a where </a:t>
            </a:r>
            <a:r>
              <a:rPr lang="en-US" baseline="0" dirty="0" err="1" smtClean="0"/>
              <a:t>u.id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a.user_id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user</a:t>
            </a:r>
            <a:r>
              <a:rPr lang="en-US" baseline="0" dirty="0" smtClean="0"/>
              <a:t>s u inner account a where </a:t>
            </a:r>
            <a:r>
              <a:rPr lang="en-US" baseline="0" dirty="0" err="1" smtClean="0"/>
              <a:t>u.id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a.user_id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user</a:t>
            </a:r>
            <a:r>
              <a:rPr lang="en-US" baseline="0" dirty="0" smtClean="0"/>
              <a:t>s u inner account a where </a:t>
            </a:r>
            <a:r>
              <a:rPr lang="en-US" baseline="0" dirty="0" err="1" smtClean="0"/>
              <a:t>u.id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a.user_id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</a:t>
            </a:r>
            <a:r>
              <a:rPr lang="en-US" dirty="0" err="1" smtClean="0"/>
              <a:t>sql</a:t>
            </a:r>
            <a:r>
              <a:rPr lang="en-US" dirty="0" smtClean="0"/>
              <a:t>/</a:t>
            </a:r>
            <a:r>
              <a:rPr lang="en-US" dirty="0" err="1" smtClean="0"/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6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www.docker.com</a:t>
            </a:r>
            <a:r>
              <a:rPr lang="en-US" dirty="0" smtClean="0">
                <a:solidFill>
                  <a:srgbClr val="E4EAF1"/>
                </a:solidFill>
              </a:rPr>
              <a:t>/sites/default/files/Docker_CheatSheet_08.09.2016_0.pdf 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intall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r>
              <a:rPr lang="en-US" dirty="0" smtClean="0">
                <a:solidFill>
                  <a:srgbClr val="E4EAF1"/>
                </a:solidFill>
              </a:rPr>
              <a:t> database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pull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run --name 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POSTGRES_DB=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POSTGRES_USER=admin -e POSTGRES_PASSWORD='Training123!' -p 5432:5432 -d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check the container is running: </a:t>
            </a: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container </a:t>
            </a:r>
            <a:r>
              <a:rPr lang="en-US" dirty="0" err="1" smtClean="0">
                <a:solidFill>
                  <a:srgbClr val="E4EAF1"/>
                </a:solidFill>
              </a:rPr>
              <a:t>ps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Run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r>
              <a:rPr lang="en-US" dirty="0" smtClean="0">
                <a:solidFill>
                  <a:srgbClr val="E4EAF1"/>
                </a:solidFill>
              </a:rPr>
              <a:t> to connect the database: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install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www.pgadmin.org</a:t>
            </a:r>
            <a:r>
              <a:rPr lang="en-US" dirty="0" smtClean="0">
                <a:solidFill>
                  <a:srgbClr val="E4EAF1"/>
                </a:solidFill>
              </a:rPr>
              <a:t>/download/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host: localhost:5432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www.docker.com</a:t>
            </a:r>
            <a:r>
              <a:rPr lang="en-US" dirty="0" smtClean="0">
                <a:solidFill>
                  <a:srgbClr val="E4EAF1"/>
                </a:solidFill>
              </a:rPr>
              <a:t>/sites/default/files/Docker_CheatSheet_08.09.2016_0.pdf 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intall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r>
              <a:rPr lang="en-US" dirty="0" smtClean="0">
                <a:solidFill>
                  <a:srgbClr val="E4EAF1"/>
                </a:solidFill>
              </a:rPr>
              <a:t> database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pull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run --name 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POSTGRES_DB=</a:t>
            </a:r>
            <a:r>
              <a:rPr lang="en-US" dirty="0" err="1" smtClean="0">
                <a:solidFill>
                  <a:srgbClr val="E4EAF1"/>
                </a:solidFill>
              </a:rPr>
              <a:t>training_db</a:t>
            </a:r>
            <a:r>
              <a:rPr lang="en-US" dirty="0" smtClean="0">
                <a:solidFill>
                  <a:srgbClr val="E4EAF1"/>
                </a:solidFill>
              </a:rPr>
              <a:t> -e POSTGRES_USER=admin -e POSTGRES_PASSWORD='Training123!' -p 5432:5432 -d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check the container is running: </a:t>
            </a: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container </a:t>
            </a:r>
            <a:r>
              <a:rPr lang="en-US" dirty="0" err="1" smtClean="0">
                <a:solidFill>
                  <a:srgbClr val="E4EAF1"/>
                </a:solidFill>
              </a:rPr>
              <a:t>ps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exec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it  </a:t>
            </a:r>
            <a:r>
              <a:rPr lang="en-US" dirty="0" err="1" smtClean="0">
                <a:solidFill>
                  <a:srgbClr val="E4EAF1"/>
                </a:solidFill>
              </a:rPr>
              <a:t>container_name</a:t>
            </a:r>
            <a:r>
              <a:rPr lang="en-US" dirty="0" smtClean="0">
                <a:solidFill>
                  <a:srgbClr val="E4EAF1"/>
                </a:solidFill>
              </a:rPr>
              <a:t> /bin/bash</a:t>
            </a:r>
            <a:r>
              <a:rPr lang="en-US" baseline="0" dirty="0" smtClean="0">
                <a:solidFill>
                  <a:srgbClr val="E4EAF1"/>
                </a:solidFill>
              </a:rPr>
              <a:t> 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Run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r>
              <a:rPr lang="en-US" dirty="0" smtClean="0">
                <a:solidFill>
                  <a:srgbClr val="E4EAF1"/>
                </a:solidFill>
              </a:rPr>
              <a:t> to connect the database: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install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endParaRPr lang="en-US" dirty="0" smtClean="0">
              <a:solidFill>
                <a:srgbClr val="E4EAF1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https://</a:t>
            </a:r>
            <a:r>
              <a:rPr lang="en-US" dirty="0" err="1" smtClean="0">
                <a:solidFill>
                  <a:srgbClr val="E4EAF1"/>
                </a:solidFill>
              </a:rPr>
              <a:t>www.pgadmin.org</a:t>
            </a:r>
            <a:r>
              <a:rPr lang="en-US" dirty="0" smtClean="0">
                <a:solidFill>
                  <a:srgbClr val="E4EAF1"/>
                </a:solidFill>
              </a:rPr>
              <a:t>/download/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E4EAF1"/>
                </a:solidFill>
              </a:rPr>
              <a:t>host: localhost:5432</a:t>
            </a:r>
          </a:p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Containers are better than VM: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Small Size on Disk </a:t>
            </a:r>
          </a:p>
          <a:p>
            <a:r>
              <a:rPr lang="en-US" dirty="0" smtClean="0"/>
              <a:t>2. Low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towardsdatascience.com</a:t>
            </a:r>
            <a:r>
              <a:rPr lang="en-US" dirty="0" smtClean="0"/>
              <a:t>/15-docker-commands-you-should-know-970ea5203421</a:t>
            </a:r>
          </a:p>
          <a:p>
            <a:endParaRPr lang="en-US" dirty="0" smtClean="0"/>
          </a:p>
          <a:p>
            <a:r>
              <a:rPr lang="en-US" dirty="0" smtClean="0"/>
              <a:t>Consistent Environment: Containers give developers the ability to create predictable environments that are isolated from other applications. </a:t>
            </a:r>
          </a:p>
          <a:p>
            <a:r>
              <a:rPr lang="en-US" dirty="0" smtClean="0"/>
              <a:t>Run Anywhere:</a:t>
            </a:r>
            <a:r>
              <a:rPr lang="en-US" baseline="0" dirty="0" smtClean="0"/>
              <a:t> </a:t>
            </a:r>
            <a:r>
              <a:rPr lang="en-US" dirty="0" smtClean="0"/>
              <a:t>Containers are able to run virtually anywhere, greatly easing development and deployment: on Linux, Windows, and Mac operating systems;</a:t>
            </a:r>
          </a:p>
          <a:p>
            <a:r>
              <a:rPr lang="en-US" dirty="0" smtClean="0"/>
              <a:t>Isolation:</a:t>
            </a:r>
            <a:r>
              <a:rPr lang="en-US" baseline="0" dirty="0" smtClean="0"/>
              <a:t> </a:t>
            </a:r>
            <a:r>
              <a:rPr lang="en-US" dirty="0" smtClean="0"/>
              <a:t>Containers virtualize CPU, memory, storage, and network resources at the OS-level, providing developers with a sandboxed view of the OS logically isolated from other applications.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real project </a:t>
            </a:r>
          </a:p>
          <a:p>
            <a:r>
              <a:rPr lang="en-US" dirty="0" smtClean="0"/>
              <a:t>Show IDE and directories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flywaydb.org</a:t>
            </a:r>
            <a:r>
              <a:rPr lang="en-US" dirty="0" smtClean="0"/>
              <a:t>/</a:t>
            </a:r>
            <a:r>
              <a:rPr lang="en-US" dirty="0" err="1" smtClean="0"/>
              <a:t>getstarted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6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64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>
              <a:solidFill>
                <a:srgbClr val="E4EAF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00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next:</a:t>
            </a:r>
            <a:r>
              <a:rPr lang="en-US" baseline="0" dirty="0" smtClean="0"/>
              <a:t> </a:t>
            </a:r>
            <a:r>
              <a:rPr lang="en-US" baseline="0" dirty="0"/>
              <a:t> </a:t>
            </a:r>
            <a:r>
              <a:rPr lang="en-US" baseline="0" dirty="0" smtClean="0"/>
              <a:t>Hibernate</a:t>
            </a:r>
          </a:p>
        </p:txBody>
      </p:sp>
    </p:spTree>
    <p:extLst>
      <p:ext uri="{BB962C8B-B14F-4D97-AF65-F5344CB8AC3E}">
        <p14:creationId xmlns:p14="http://schemas.microsoft.com/office/powerpoint/2010/main" val="76669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https://www.w3schools.com/java/</a:t>
            </a:r>
            <a:r>
              <a:rPr lang="en-US" dirty="0" err="1" smtClean="0"/>
              <a:t>default.asp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Management System (DBMS) is a collection of programs which enables its users to access database, manipulate data, reporting / representation of 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Management System (DBMS) is a collection of programs which enables its users to access database, manipulate data, reporting / representation of  data.</a:t>
            </a:r>
          </a:p>
          <a:p>
            <a:endParaRPr lang="en-US" dirty="0" smtClean="0"/>
          </a:p>
          <a:p>
            <a:r>
              <a:rPr lang="en-US" dirty="0" smtClean="0"/>
              <a:t>example,: user and bank account relation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Management System (DBMS) is a collection of programs which enables its users to access database, manipulate data, reporting / representation of  data.</a:t>
            </a:r>
          </a:p>
          <a:p>
            <a:endParaRPr lang="en-US" dirty="0" smtClean="0"/>
          </a:p>
          <a:p>
            <a:r>
              <a:rPr lang="en-US" dirty="0" smtClean="0"/>
              <a:t>example,: user and bank account relation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3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şlık ve Alt An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/>
          <p:cNvSpPr/>
          <p:nvPr/>
        </p:nvSpPr>
        <p:spPr>
          <a:xfrm>
            <a:off x="23580853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>
            <a:off x="23123241" y="243430"/>
            <a:ext cx="538845" cy="62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"/>
          <p:cNvSpPr/>
          <p:nvPr/>
        </p:nvSpPr>
        <p:spPr>
          <a:xfrm>
            <a:off x="23393666" y="642196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"/>
          <p:cNvSpPr txBox="1"/>
          <p:nvPr/>
        </p:nvSpPr>
        <p:spPr>
          <a:xfrm>
            <a:off x="23552235" y="746252"/>
            <a:ext cx="1270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</a:t>
            </a:r>
          </a:p>
        </p:txBody>
      </p:sp>
      <p:sp>
        <p:nvSpPr>
          <p:cNvPr id="35" name=""/>
          <p:cNvSpPr txBox="1"/>
          <p:nvPr/>
        </p:nvSpPr>
        <p:spPr>
          <a:xfrm>
            <a:off x="23329163" y="351374"/>
            <a:ext cx="1270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</a:t>
            </a:r>
          </a:p>
        </p:txBody>
      </p:sp>
      <p:sp>
        <p:nvSpPr>
          <p:cNvPr id="36" name=""/>
          <p:cNvSpPr txBox="1"/>
          <p:nvPr/>
        </p:nvSpPr>
        <p:spPr>
          <a:xfrm>
            <a:off x="23647397" y="365189"/>
            <a:ext cx="405757" cy="37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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11969932" y="12976983"/>
            <a:ext cx="444138" cy="512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4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21600" y="5400"/>
                </a:lnTo>
                <a:lnTo>
                  <a:pt x="10800" y="0"/>
                </a:lnTo>
                <a:close/>
                <a:moveTo>
                  <a:pt x="10800" y="994"/>
                </a:moveTo>
                <a:lnTo>
                  <a:pt x="20608" y="5897"/>
                </a:lnTo>
                <a:lnTo>
                  <a:pt x="20608" y="15703"/>
                </a:lnTo>
                <a:lnTo>
                  <a:pt x="10800" y="20612"/>
                </a:lnTo>
                <a:lnTo>
                  <a:pt x="985" y="15703"/>
                </a:lnTo>
                <a:lnTo>
                  <a:pt x="985" y="5897"/>
                </a:lnTo>
                <a:lnTo>
                  <a:pt x="10800" y="994"/>
                </a:lnTo>
                <a:close/>
              </a:path>
            </a:pathLst>
          </a:cu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ounded Rectangle"/>
          <p:cNvSpPr/>
          <p:nvPr/>
        </p:nvSpPr>
        <p:spPr>
          <a:xfrm>
            <a:off x="5880427" y="2566023"/>
            <a:ext cx="12623146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ounded Rectangle"/>
          <p:cNvSpPr/>
          <p:nvPr/>
        </p:nvSpPr>
        <p:spPr>
          <a:xfrm>
            <a:off x="6892635" y="12669691"/>
            <a:ext cx="10598730" cy="61752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2021870" y="13061990"/>
            <a:ext cx="340260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9FB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sql/default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sql/default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sql/defaul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sql/defaul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sql-command.tx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sql/default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docker.com/sites/default/files/Docker_CheatSheet_08.09.2016_0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docker/" TargetMode="External"/><Relationship Id="rId4" Type="http://schemas.openxmlformats.org/officeDocument/2006/relationships/hyperlink" Target="https://www.w3schools.com/sql/default.asp" TargetMode="External"/><Relationship Id="rId5" Type="http://schemas.openxmlformats.org/officeDocument/2006/relationships/hyperlink" Target="https://www.wikihow.com/Create-an-Account-on-GitHu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pom.xml" TargetMode="External"/><Relationship Id="rId4" Type="http://schemas.openxmlformats.org/officeDocument/2006/relationships/hyperlink" Target="https://maven.apache.org/guides/getting-started/index.html%23What_is_Mave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pom-flyway.xml" TargetMode="External"/><Relationship Id="rId4" Type="http://schemas.openxmlformats.org/officeDocument/2006/relationships/hyperlink" Target="v1__create_tables.sql" TargetMode="External"/><Relationship Id="rId5" Type="http://schemas.openxmlformats.org/officeDocument/2006/relationships/hyperlink" Target="https://flywaydb.org/documentation/mave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v1.1__insert_data_into_tables.sq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TestAssertions.java" TargetMode="External"/><Relationship Id="rId4" Type="http://schemas.openxmlformats.org/officeDocument/2006/relationships/hyperlink" Target="WordsCountingTestCase.java" TargetMode="External"/><Relationship Id="rId5" Type="http://schemas.openxmlformats.org/officeDocument/2006/relationships/hyperlink" Target="UnitTestSample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default.asp" TargetMode="External"/><Relationship Id="rId4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Welcome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Web App Architecture</a:t>
            </a:r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3552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Web App Architecture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05" y="3188354"/>
            <a:ext cx="17726448" cy="85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Database </a:t>
            </a:r>
            <a:r>
              <a:rPr lang="en-US" dirty="0" err="1" smtClean="0"/>
              <a:t>Baisc</a:t>
            </a:r>
            <a:endParaRPr lang="en-US" dirty="0" smtClean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622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Database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139499" y="3070198"/>
            <a:ext cx="16332281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Database is a systematic collection of </a:t>
            </a:r>
            <a:r>
              <a:rPr lang="en-US" dirty="0" smtClean="0">
                <a:solidFill>
                  <a:srgbClr val="E4EAF1"/>
                </a:solidFill>
              </a:rPr>
              <a:t>data which managed by DBMS</a:t>
            </a:r>
          </a:p>
          <a:p>
            <a:pPr marL="685800" indent="-685800" algn="l">
              <a:buFont typeface="Arial"/>
              <a:buChar char="•"/>
            </a:pP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DBMS</a:t>
            </a:r>
            <a:r>
              <a:rPr lang="en-US" dirty="0" smtClean="0">
                <a:solidFill>
                  <a:srgbClr val="E4EAF1"/>
                </a:solidFill>
              </a:rPr>
              <a:t>: Database </a:t>
            </a:r>
            <a:r>
              <a:rPr lang="en-US" dirty="0">
                <a:solidFill>
                  <a:srgbClr val="E4EAF1"/>
                </a:solidFill>
              </a:rPr>
              <a:t>Management System (DBMS) is a collection of programs which enables its users to access database, manipulate data, reporting / representation of  data</a:t>
            </a:r>
            <a:r>
              <a:rPr lang="en-US" dirty="0" smtClean="0">
                <a:solidFill>
                  <a:srgbClr val="E4EAF1"/>
                </a:solidFill>
              </a:rPr>
              <a:t>.</a:t>
            </a:r>
          </a:p>
          <a:p>
            <a:pPr marL="685800" indent="-685800" algn="l">
              <a:buFont typeface="Arial"/>
              <a:buChar char="•"/>
            </a:pP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Relational </a:t>
            </a:r>
            <a:r>
              <a:rPr lang="en-US" dirty="0" smtClean="0">
                <a:solidFill>
                  <a:srgbClr val="E4EAF1"/>
                </a:solidFill>
              </a:rPr>
              <a:t>DBMS: MySQL</a:t>
            </a:r>
            <a:r>
              <a:rPr lang="en-US" dirty="0">
                <a:solidFill>
                  <a:srgbClr val="E4EAF1"/>
                </a:solidFill>
              </a:rPr>
              <a:t>, Oracle</a:t>
            </a:r>
            <a:r>
              <a:rPr lang="en-US" dirty="0" smtClean="0">
                <a:solidFill>
                  <a:srgbClr val="E4EAF1"/>
                </a:solidFill>
              </a:rPr>
              <a:t>, </a:t>
            </a:r>
            <a:r>
              <a:rPr lang="en-US" dirty="0" err="1" smtClean="0">
                <a:solidFill>
                  <a:srgbClr val="E4EAF1"/>
                </a:solidFill>
              </a:rPr>
              <a:t>Postgres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>
                <a:solidFill>
                  <a:srgbClr val="E4EAF1"/>
                </a:solidFill>
              </a:rPr>
              <a:t>and Microsoft SQL Server </a:t>
            </a:r>
            <a:r>
              <a:rPr lang="en-US" dirty="0" smtClean="0">
                <a:solidFill>
                  <a:srgbClr val="E4EAF1"/>
                </a:solidFill>
              </a:rPr>
              <a:t>database etc.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Database - Table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88" y="3325457"/>
            <a:ext cx="22067058" cy="40599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3588" y="8228583"/>
            <a:ext cx="15146487" cy="31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Columns</a:t>
            </a:r>
            <a:endParaRPr kumimoji="0" lang="en-US" sz="5000" b="0" i="0" u="none" strike="noStrike" cap="none" spc="0" normalizeH="0" baseline="0" dirty="0" smtClean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Rows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(Records)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Primary </a:t>
            </a:r>
            <a:r>
              <a:rPr lang="en-US" dirty="0" smtClean="0">
                <a:solidFill>
                  <a:srgbClr val="E4EAF1"/>
                </a:solidFill>
              </a:rPr>
              <a:t>Key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unique, not null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Index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Database - Table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23588" y="3400186"/>
            <a:ext cx="15146487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Relation</a:t>
            </a:r>
            <a:r>
              <a:rPr lang="en-US" dirty="0" smtClean="0">
                <a:solidFill>
                  <a:srgbClr val="E4EAF1"/>
                </a:solidFill>
              </a:rPr>
              <a:t>s between tables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Foreign </a:t>
            </a:r>
            <a:r>
              <a:rPr lang="en-US" dirty="0" smtClean="0">
                <a:solidFill>
                  <a:srgbClr val="E4EAF1"/>
                </a:solidFill>
              </a:rPr>
              <a:t>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40" y="5854779"/>
            <a:ext cx="223012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00543" y="3070672"/>
            <a:ext cx="19357114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SQL language is used to </a:t>
            </a:r>
            <a:r>
              <a:rPr lang="en-US" dirty="0">
                <a:solidFill>
                  <a:srgbClr val="E4EAF1"/>
                </a:solidFill>
              </a:rPr>
              <a:t>perform certain operations on </a:t>
            </a:r>
            <a:r>
              <a:rPr lang="en-US" dirty="0" smtClean="0">
                <a:solidFill>
                  <a:srgbClr val="E4EAF1"/>
                </a:solidFill>
              </a:rPr>
              <a:t>a database</a:t>
            </a:r>
          </a:p>
          <a:p>
            <a:pPr algn="l"/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DDL(Data Definition Language): D</a:t>
            </a:r>
            <a:r>
              <a:rPr lang="en-US" dirty="0" smtClean="0">
                <a:solidFill>
                  <a:srgbClr val="E4EAF1"/>
                </a:solidFill>
              </a:rPr>
              <a:t>efine </a:t>
            </a:r>
            <a:r>
              <a:rPr lang="en-US" dirty="0">
                <a:solidFill>
                  <a:srgbClr val="E4EAF1"/>
                </a:solidFill>
              </a:rPr>
              <a:t>the database schema. 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820" y="5651607"/>
            <a:ext cx="202360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CREATE – create database or its objects </a:t>
            </a:r>
            <a:r>
              <a:rPr lang="en-US" dirty="0" smtClean="0">
                <a:solidFill>
                  <a:srgbClr val="E4EAF1"/>
                </a:solidFill>
              </a:rPr>
              <a:t>(table</a:t>
            </a:r>
            <a:r>
              <a:rPr lang="en-US" dirty="0">
                <a:solidFill>
                  <a:srgbClr val="E4EAF1"/>
                </a:solidFill>
              </a:rPr>
              <a:t>, index, function, views, store procedure and triggers).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DROP – delete objects from the database.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ALTER - alter the structure of the database.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TRUNCATE – remove all records from a table</a:t>
            </a:r>
            <a:r>
              <a:rPr lang="en-US" dirty="0" smtClean="0">
                <a:solidFill>
                  <a:srgbClr val="E4EAF1"/>
                </a:solidFill>
              </a:rPr>
              <a:t>.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00543" y="3070672"/>
            <a:ext cx="209103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DML</a:t>
            </a:r>
            <a:r>
              <a:rPr lang="en-US" dirty="0">
                <a:solidFill>
                  <a:srgbClr val="E4EAF1"/>
                </a:solidFill>
              </a:rPr>
              <a:t>(Data Manipulation Language): deals with the manipulation of data in database. 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820" y="5132109"/>
            <a:ext cx="202360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SELECT – retrieve data from the a database.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INSERT – insert data into a table.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UPDATE – update existing data within a table.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DELETE – delete records from a database table.</a:t>
            </a:r>
          </a:p>
        </p:txBody>
      </p:sp>
    </p:spTree>
    <p:extLst>
      <p:ext uri="{BB962C8B-B14F-4D97-AF65-F5344CB8AC3E}">
        <p14:creationId xmlns:p14="http://schemas.microsoft.com/office/powerpoint/2010/main" val="25475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00543" y="3070672"/>
            <a:ext cx="209103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DCL(Data Control Language): deals with the rights, permissions and other controls of the database </a:t>
            </a:r>
            <a:r>
              <a:rPr lang="en-US" dirty="0" smtClean="0">
                <a:solidFill>
                  <a:srgbClr val="E4EAF1"/>
                </a:solidFill>
              </a:rPr>
              <a:t>system. 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820" y="5132109"/>
            <a:ext cx="202360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GRANT - gives user’s access privileges to database.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REVOKE - withdraw user’s access privileges given by using the GRANT command.</a:t>
            </a:r>
          </a:p>
        </p:txBody>
      </p:sp>
    </p:spTree>
    <p:extLst>
      <p:ext uri="{BB962C8B-B14F-4D97-AF65-F5344CB8AC3E}">
        <p14:creationId xmlns:p14="http://schemas.microsoft.com/office/powerpoint/2010/main" val="12552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00543" y="3070672"/>
            <a:ext cx="209103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TCL(transaction Control Language): deals with the transaction within the database.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5879" y="11411029"/>
            <a:ext cx="1323952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https://www.w3schools.com/sql/default.asp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4820" y="5132109"/>
            <a:ext cx="202360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COMMIT – commits a Transaction.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ROLLBACK – rollbacks a transaction in case of any error occurs</a:t>
            </a:r>
            <a:r>
              <a:rPr lang="en-US" dirty="0" smtClean="0">
                <a:solidFill>
                  <a:srgbClr val="E4EAF1"/>
                </a:solidFill>
              </a:rPr>
              <a:t>.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What will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l</a:t>
            </a:r>
            <a:r>
              <a:rPr lang="en-US" dirty="0" smtClean="0"/>
              <a:t>earn?</a:t>
            </a:r>
            <a:endParaRPr lang="en-US" dirty="0" smtClean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5111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 smtClean="0"/>
              <a:t>Exercise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168646" y="5585616"/>
            <a:ext cx="16595824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Create a </a:t>
            </a:r>
            <a:r>
              <a:rPr lang="en-US" dirty="0">
                <a:solidFill>
                  <a:srgbClr val="E4EAF1"/>
                </a:solidFill>
              </a:rPr>
              <a:t>d</a:t>
            </a:r>
            <a:r>
              <a:rPr lang="en-US" dirty="0" smtClean="0">
                <a:solidFill>
                  <a:srgbClr val="E4EAF1"/>
                </a:solidFill>
              </a:rPr>
              <a:t>atabase, tables, indexes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Change a </a:t>
            </a:r>
            <a:r>
              <a:rPr lang="en-US" dirty="0" err="1" smtClean="0">
                <a:solidFill>
                  <a:srgbClr val="E4EAF1"/>
                </a:solidFill>
              </a:rPr>
              <a:t>databae</a:t>
            </a:r>
            <a:r>
              <a:rPr lang="en-US" dirty="0" smtClean="0">
                <a:solidFill>
                  <a:srgbClr val="E4EAF1"/>
                </a:solidFill>
              </a:rPr>
              <a:t>, table, column’s name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Drop a database, table, index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Insert data into the table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Update data in the table</a:t>
            </a: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Delete data from the table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4726" y="2881221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r>
              <a:rPr lang="en-US" dirty="0" smtClean="0">
                <a:solidFill>
                  <a:srgbClr val="E4EAF1"/>
                </a:solidFill>
              </a:rPr>
              <a:t> container start </a:t>
            </a:r>
            <a:r>
              <a:rPr lang="en-US" dirty="0" smtClean="0">
                <a:solidFill>
                  <a:srgbClr val="E4EAF1"/>
                </a:solidFill>
              </a:rPr>
              <a:t>your DB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726" y="4787625"/>
            <a:ext cx="631355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Use </a:t>
            </a: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pgAdmin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-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68646" y="3753255"/>
            <a:ext cx="175735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err="1" smtClean="0">
                <a:solidFill>
                  <a:srgbClr val="E4EAF1"/>
                </a:solidFill>
              </a:rPr>
              <a:t>Docker</a:t>
            </a:r>
            <a:r>
              <a:rPr lang="en-US" sz="4000" dirty="0" smtClean="0">
                <a:solidFill>
                  <a:srgbClr val="E4EAF1"/>
                </a:solidFill>
              </a:rPr>
              <a:t> container </a:t>
            </a:r>
            <a:r>
              <a:rPr lang="en-US" sz="4000" dirty="0" err="1" smtClean="0">
                <a:solidFill>
                  <a:srgbClr val="E4EAF1"/>
                </a:solidFill>
              </a:rPr>
              <a:t>your_container_name</a:t>
            </a:r>
            <a:r>
              <a:rPr lang="en-US" sz="4000" dirty="0" smtClean="0">
                <a:solidFill>
                  <a:srgbClr val="E4EAF1"/>
                </a:solidFill>
              </a:rPr>
              <a:t> start</a:t>
            </a:r>
            <a:endParaRPr lang="en-US" sz="4000" dirty="0">
              <a:solidFill>
                <a:srgbClr val="E4EAF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8646" y="10896717"/>
            <a:ext cx="507855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 action="ppaction://hlinkfile"/>
              </a:rPr>
              <a:t>sql-command.txt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336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8788" y="2928402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Inner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13" y="4265468"/>
            <a:ext cx="8286802" cy="57972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58788" y="10404910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inner </a:t>
            </a:r>
            <a:r>
              <a:rPr lang="en-US" dirty="0" smtClean="0">
                <a:solidFill>
                  <a:srgbClr val="E4EAF1"/>
                </a:solidFill>
              </a:rPr>
              <a:t>join account </a:t>
            </a:r>
            <a:r>
              <a:rPr lang="en-US" dirty="0">
                <a:solidFill>
                  <a:srgbClr val="E4EAF1"/>
                </a:solidFill>
              </a:rPr>
              <a:t>a </a:t>
            </a:r>
            <a:r>
              <a:rPr lang="en-US" dirty="0" smtClean="0">
                <a:solidFill>
                  <a:srgbClr val="E4EAF1"/>
                </a:solidFill>
              </a:rPr>
              <a:t>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1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8788" y="3159286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>
                <a:solidFill>
                  <a:srgbClr val="E4EAF1"/>
                </a:solidFill>
              </a:rPr>
              <a:t>L</a:t>
            </a:r>
            <a:r>
              <a:rPr lang="en-US" sz="4800" dirty="0" smtClean="0">
                <a:solidFill>
                  <a:srgbClr val="E4EAF1"/>
                </a:solidFill>
              </a:rPr>
              <a:t>eft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788" y="10404910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</a:t>
            </a:r>
            <a:r>
              <a:rPr lang="en-US" dirty="0" smtClean="0">
                <a:solidFill>
                  <a:srgbClr val="E4EAF1"/>
                </a:solidFill>
              </a:rPr>
              <a:t>left join account </a:t>
            </a:r>
            <a:r>
              <a:rPr lang="en-US" dirty="0">
                <a:solidFill>
                  <a:srgbClr val="E4EAF1"/>
                </a:solidFill>
              </a:rPr>
              <a:t>a </a:t>
            </a:r>
            <a:r>
              <a:rPr lang="en-US" dirty="0" smtClean="0">
                <a:solidFill>
                  <a:srgbClr val="E4EAF1"/>
                </a:solidFill>
              </a:rPr>
              <a:t>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39" y="4380913"/>
            <a:ext cx="8141045" cy="54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8788" y="3159285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Right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788" y="10491493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</a:t>
            </a:r>
            <a:r>
              <a:rPr lang="en-US" dirty="0" smtClean="0">
                <a:solidFill>
                  <a:srgbClr val="E4EAF1"/>
                </a:solidFill>
              </a:rPr>
              <a:t>right join account </a:t>
            </a:r>
            <a:r>
              <a:rPr lang="en-US" dirty="0">
                <a:solidFill>
                  <a:srgbClr val="E4EAF1"/>
                </a:solidFill>
              </a:rPr>
              <a:t>a </a:t>
            </a:r>
            <a:r>
              <a:rPr lang="en-US" dirty="0" smtClean="0">
                <a:solidFill>
                  <a:srgbClr val="E4EAF1"/>
                </a:solidFill>
              </a:rPr>
              <a:t>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040" y="4265468"/>
            <a:ext cx="8335429" cy="54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SQL Join</a:t>
            </a:r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58788" y="3159286"/>
            <a:ext cx="12242081" cy="1106183"/>
          </a:xfrm>
          <a:prstGeom prst="rect">
            <a:avLst/>
          </a:prstGeom>
        </p:spPr>
        <p:txBody>
          <a:bodyPr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r>
              <a:rPr lang="en-US" sz="4800" dirty="0" smtClean="0">
                <a:solidFill>
                  <a:srgbClr val="E4EAF1"/>
                </a:solidFill>
              </a:rPr>
              <a:t>Full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788" y="10866686"/>
            <a:ext cx="188099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Select * from users u </a:t>
            </a:r>
            <a:r>
              <a:rPr lang="en-US" dirty="0" smtClean="0">
                <a:solidFill>
                  <a:srgbClr val="E4EAF1"/>
                </a:solidFill>
              </a:rPr>
              <a:t>full join account </a:t>
            </a:r>
            <a:r>
              <a:rPr lang="en-US" dirty="0">
                <a:solidFill>
                  <a:srgbClr val="E4EAF1"/>
                </a:solidFill>
              </a:rPr>
              <a:t>a </a:t>
            </a:r>
            <a:r>
              <a:rPr lang="en-US" dirty="0" smtClean="0">
                <a:solidFill>
                  <a:srgbClr val="E4EAF1"/>
                </a:solidFill>
              </a:rPr>
              <a:t>on </a:t>
            </a:r>
            <a:r>
              <a:rPr lang="en-US" dirty="0" err="1">
                <a:solidFill>
                  <a:srgbClr val="E4EAF1"/>
                </a:solidFill>
              </a:rPr>
              <a:t>u.id</a:t>
            </a:r>
            <a:r>
              <a:rPr lang="en-US" dirty="0">
                <a:solidFill>
                  <a:srgbClr val="E4EAF1"/>
                </a:solidFill>
              </a:rPr>
              <a:t> = </a:t>
            </a:r>
            <a:r>
              <a:rPr lang="en-US" dirty="0" err="1">
                <a:solidFill>
                  <a:srgbClr val="E4EAF1"/>
                </a:solidFill>
              </a:rPr>
              <a:t>a.user_id</a:t>
            </a:r>
            <a:r>
              <a:rPr lang="en-US" dirty="0">
                <a:solidFill>
                  <a:srgbClr val="E4EAF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59" y="4265468"/>
            <a:ext cx="8370647" cy="61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 smtClean="0"/>
              <a:t>Exercise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99322" y="4325261"/>
            <a:ext cx="15087113" cy="3949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r>
              <a:rPr lang="en-US" dirty="0" smtClean="0">
                <a:solidFill>
                  <a:srgbClr val="E4EAF1"/>
                </a:solidFill>
              </a:rPr>
              <a:t>Get data from two tables by using inner join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Get data from two tables by </a:t>
            </a:r>
            <a:r>
              <a:rPr lang="en-US" dirty="0" smtClean="0">
                <a:solidFill>
                  <a:srgbClr val="E4EAF1"/>
                </a:solidFill>
              </a:rPr>
              <a:t>using right </a:t>
            </a:r>
            <a:r>
              <a:rPr lang="en-US" dirty="0">
                <a:solidFill>
                  <a:srgbClr val="E4EAF1"/>
                </a:solidFill>
              </a:rPr>
              <a:t>join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Get data from two tables by </a:t>
            </a:r>
            <a:r>
              <a:rPr lang="en-US" dirty="0" smtClean="0">
                <a:solidFill>
                  <a:srgbClr val="E4EAF1"/>
                </a:solidFill>
              </a:rPr>
              <a:t>using left </a:t>
            </a:r>
            <a:r>
              <a:rPr lang="en-US" dirty="0">
                <a:solidFill>
                  <a:srgbClr val="E4EAF1"/>
                </a:solidFill>
              </a:rPr>
              <a:t>join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>
                <a:solidFill>
                  <a:srgbClr val="E4EAF1"/>
                </a:solidFill>
              </a:rPr>
              <a:t>Get data from two tables by </a:t>
            </a:r>
            <a:r>
              <a:rPr lang="en-US" dirty="0" smtClean="0">
                <a:solidFill>
                  <a:srgbClr val="E4EAF1"/>
                </a:solidFill>
              </a:rPr>
              <a:t>using full join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</a:pP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4726" y="3142548"/>
            <a:ext cx="631355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Use </a:t>
            </a: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pgAdmin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-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7855" y="11492457"/>
            <a:ext cx="157810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E4EAF1"/>
                </a:solidFill>
                <a:hlinkClick r:id="rId3"/>
              </a:rPr>
              <a:t>SQL Reference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err="1" smtClean="0"/>
              <a:t>Docker</a:t>
            </a:r>
            <a:endParaRPr lang="en-US" dirty="0" smtClean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622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err="1" smtClean="0"/>
              <a:t>Docker</a:t>
            </a:r>
            <a:r>
              <a:rPr lang="en-US" dirty="0" smtClean="0"/>
              <a:t>, Image and </a:t>
            </a:r>
            <a:r>
              <a:rPr lang="en-US" dirty="0" smtClean="0"/>
              <a:t>Container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366858" y="5706029"/>
            <a:ext cx="482183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Docker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Image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9673" y="6487229"/>
            <a:ext cx="18696232" cy="188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 defTabSz="457200" hangingPunct="1">
              <a:lnSpc>
                <a:spcPct val="117999"/>
              </a:lnSpc>
              <a:buFont typeface="Wingdings" charset="2"/>
              <a:buChar char="Ø"/>
              <a:defRPr/>
            </a:pPr>
            <a:r>
              <a:rPr lang="en-US" dirty="0" smtClean="0">
                <a:solidFill>
                  <a:srgbClr val="E4EAF1"/>
                </a:solidFill>
              </a:rPr>
              <a:t>An </a:t>
            </a:r>
            <a:r>
              <a:rPr lang="en-US" dirty="0">
                <a:solidFill>
                  <a:srgbClr val="E4EAF1"/>
                </a:solidFill>
              </a:rPr>
              <a:t>application with all of the parts it needs, such as libraries and other dependencies, and ship it all out as one </a:t>
            </a:r>
            <a:r>
              <a:rPr lang="en-US" dirty="0" smtClean="0">
                <a:solidFill>
                  <a:srgbClr val="E4EAF1"/>
                </a:solidFill>
              </a:rPr>
              <a:t>package.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6858" y="8770599"/>
            <a:ext cx="58092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Docker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Container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49673" y="9586752"/>
            <a:ext cx="18034670" cy="188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 defTabSz="457200" hangingPunct="1">
              <a:lnSpc>
                <a:spcPct val="117999"/>
              </a:lnSpc>
              <a:buFont typeface="Wingdings" charset="2"/>
              <a:buChar char="Ø"/>
              <a:defRPr/>
            </a:pPr>
            <a:r>
              <a:rPr lang="en-US" dirty="0">
                <a:solidFill>
                  <a:srgbClr val="E4EAF1"/>
                </a:solidFill>
              </a:rPr>
              <a:t>I</a:t>
            </a:r>
            <a:r>
              <a:rPr lang="en-US" dirty="0" smtClean="0">
                <a:solidFill>
                  <a:srgbClr val="E4EAF1"/>
                </a:solidFill>
              </a:rPr>
              <a:t>mages </a:t>
            </a:r>
            <a:r>
              <a:rPr lang="en-US" dirty="0">
                <a:solidFill>
                  <a:srgbClr val="E4EAF1"/>
                </a:solidFill>
              </a:rPr>
              <a:t>become containers when they run on </a:t>
            </a: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Engine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6858" y="11571405"/>
            <a:ext cx="106737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Docker CheatSheet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6858" y="2885769"/>
            <a:ext cx="284693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Docker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49673" y="3596228"/>
            <a:ext cx="18696232" cy="188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 defTabSz="457200" hangingPunct="1">
              <a:lnSpc>
                <a:spcPct val="117999"/>
              </a:lnSpc>
              <a:buFont typeface="Wingdings" charset="2"/>
              <a:buChar char="Ø"/>
              <a:defRPr/>
            </a:pPr>
            <a:r>
              <a:rPr lang="en-US" dirty="0" err="1">
                <a:solidFill>
                  <a:srgbClr val="E4EAF1"/>
                </a:solidFill>
              </a:rPr>
              <a:t>Docker</a:t>
            </a:r>
            <a:r>
              <a:rPr lang="en-US" dirty="0">
                <a:solidFill>
                  <a:srgbClr val="E4EAF1"/>
                </a:solidFill>
              </a:rPr>
              <a:t> is a tool designed to make it easier to create, deploy, and run applications by using </a:t>
            </a:r>
            <a:r>
              <a:rPr lang="en-US" dirty="0" smtClean="0">
                <a:solidFill>
                  <a:srgbClr val="E4EAF1"/>
                </a:solidFill>
              </a:rPr>
              <a:t>containers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0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Container </a:t>
            </a:r>
            <a:r>
              <a:rPr lang="en-US" dirty="0" err="1" smtClean="0"/>
              <a:t>vs</a:t>
            </a:r>
            <a:r>
              <a:rPr lang="en-US" dirty="0" smtClean="0"/>
              <a:t> VM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07" y="3117916"/>
            <a:ext cx="21671665" cy="90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Why </a:t>
            </a:r>
            <a:r>
              <a:rPr lang="en-US" dirty="0" smtClean="0"/>
              <a:t>Containers?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422153" y="3375593"/>
            <a:ext cx="621056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E4EAF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Why Containers?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07920" y="4537503"/>
            <a:ext cx="149369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I</a:t>
            </a:r>
            <a:r>
              <a:rPr lang="en-US" dirty="0" smtClean="0">
                <a:solidFill>
                  <a:srgbClr val="E4EAF1"/>
                </a:solidFill>
              </a:rPr>
              <a:t>solated </a:t>
            </a:r>
            <a:r>
              <a:rPr lang="en-US" dirty="0">
                <a:solidFill>
                  <a:srgbClr val="E4EAF1"/>
                </a:solidFill>
              </a:rPr>
              <a:t>from other applications.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R</a:t>
            </a:r>
            <a:r>
              <a:rPr lang="en-US" dirty="0" smtClean="0">
                <a:solidFill>
                  <a:srgbClr val="E4EAF1"/>
                </a:solidFill>
              </a:rPr>
              <a:t>un </a:t>
            </a:r>
            <a:r>
              <a:rPr lang="en-US" dirty="0">
                <a:solidFill>
                  <a:srgbClr val="E4EAF1"/>
                </a:solidFill>
              </a:rPr>
              <a:t>virtually </a:t>
            </a:r>
            <a:r>
              <a:rPr lang="en-US" dirty="0" smtClean="0">
                <a:solidFill>
                  <a:srgbClr val="E4EAF1"/>
                </a:solidFill>
              </a:rPr>
              <a:t>anywhere.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Easy to maintain and deploy application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What will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l</a:t>
            </a:r>
            <a:r>
              <a:rPr lang="en-US" dirty="0" smtClean="0"/>
              <a:t>earn?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51070" y="5082523"/>
            <a:ext cx="1652536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Software architecture and design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Language: Java and SQL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Database </a:t>
            </a:r>
            <a:r>
              <a:rPr lang="en-US" dirty="0" smtClean="0">
                <a:solidFill>
                  <a:srgbClr val="E4EAF1"/>
                </a:solidFill>
              </a:rPr>
              <a:t>basic and </a:t>
            </a:r>
            <a:r>
              <a:rPr lang="en-US" dirty="0" err="1" smtClean="0">
                <a:solidFill>
                  <a:srgbClr val="E4EAF1"/>
                </a:solidFill>
              </a:rPr>
              <a:t>PostgresSQL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Frameworks: Spring boot and Hibernate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Tools: Maven, </a:t>
            </a:r>
            <a:r>
              <a:rPr lang="en-US" dirty="0" err="1" smtClean="0">
                <a:solidFill>
                  <a:srgbClr val="E4EAF1"/>
                </a:solidFill>
              </a:rPr>
              <a:t>Git</a:t>
            </a:r>
            <a:r>
              <a:rPr lang="en-US" dirty="0" smtClean="0">
                <a:solidFill>
                  <a:srgbClr val="E4EAF1"/>
                </a:solidFill>
              </a:rPr>
              <a:t>, Flyway, Logger and Postman etc.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Software test: </a:t>
            </a:r>
            <a:r>
              <a:rPr lang="en-US" dirty="0" err="1" smtClean="0">
                <a:solidFill>
                  <a:srgbClr val="E4EAF1"/>
                </a:solidFill>
              </a:rPr>
              <a:t>Junit</a:t>
            </a:r>
            <a:r>
              <a:rPr lang="en-US" dirty="0" smtClean="0">
                <a:solidFill>
                  <a:srgbClr val="E4EAF1"/>
                </a:solidFill>
              </a:rPr>
              <a:t>, </a:t>
            </a:r>
            <a:r>
              <a:rPr lang="en-US" dirty="0" err="1" smtClean="0">
                <a:solidFill>
                  <a:srgbClr val="E4EAF1"/>
                </a:solidFill>
              </a:rPr>
              <a:t>Mockito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IDE: </a:t>
            </a:r>
            <a:r>
              <a:rPr lang="en-US" dirty="0" err="1" smtClean="0">
                <a:solidFill>
                  <a:srgbClr val="E4EAF1"/>
                </a:solidFill>
              </a:rPr>
              <a:t>IntelliJ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45594" y="2996813"/>
            <a:ext cx="164655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We will learn software development t</a:t>
            </a:r>
            <a:r>
              <a:rPr lang="en-US" dirty="0" smtClean="0">
                <a:solidFill>
                  <a:srgbClr val="E4EAF1"/>
                </a:solidFill>
              </a:rPr>
              <a:t>echnical </a:t>
            </a:r>
            <a:r>
              <a:rPr lang="en-US" dirty="0" smtClean="0">
                <a:solidFill>
                  <a:srgbClr val="E4EAF1"/>
                </a:solidFill>
              </a:rPr>
              <a:t>skills </a:t>
            </a:r>
            <a:r>
              <a:rPr lang="en-US" dirty="0" smtClean="0">
                <a:solidFill>
                  <a:srgbClr val="E4EAF1"/>
                </a:solidFill>
              </a:rPr>
              <a:t>or technologies listed </a:t>
            </a:r>
            <a:r>
              <a:rPr lang="en-US" dirty="0" smtClean="0">
                <a:solidFill>
                  <a:srgbClr val="E4EAF1"/>
                </a:solidFill>
              </a:rPr>
              <a:t>below: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852391" y="3056769"/>
            <a:ext cx="19797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Project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Design a your own application 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Database design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at least 3 tables and their relationship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02" y="5096877"/>
            <a:ext cx="20313565" cy="53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73036" y="5083269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Create an account on </a:t>
            </a:r>
            <a:r>
              <a:rPr lang="en-US" dirty="0" err="1" smtClean="0">
                <a:solidFill>
                  <a:srgbClr val="E4EAF1"/>
                </a:solidFill>
              </a:rPr>
              <a:t>GitHub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7293" y="7785631"/>
            <a:ext cx="19824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https://docs.docker.com/engine/reference/commandline/docker/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4"/>
              </a:rPr>
              <a:t>https://www.w3schools.com/sql/default.asp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3036" y="6873243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Reading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7292" y="5886418"/>
            <a:ext cx="152605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chemeClr val="bg1">
                    <a:lumMod val="10000"/>
                    <a:lumOff val="90000"/>
                  </a:schemeClr>
                </a:solidFill>
                <a:hlinkClick r:id="rId5"/>
              </a:rPr>
              <a:t>https://www.wikihow.com/Create-an-Account-on-</a:t>
            </a:r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  <a:hlinkClick r:id="rId5"/>
              </a:rPr>
              <a:t>GitHub</a:t>
            </a:r>
            <a:endParaRPr lang="en-US" sz="3600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l"/>
            <a:endParaRPr lang="en-US" sz="36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3036" y="3056769"/>
            <a:ext cx="19797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Write query to get data from two tables by using inner join, right join, left join and full join</a:t>
            </a:r>
          </a:p>
        </p:txBody>
      </p:sp>
    </p:spTree>
    <p:extLst>
      <p:ext uri="{BB962C8B-B14F-4D97-AF65-F5344CB8AC3E}">
        <p14:creationId xmlns:p14="http://schemas.microsoft.com/office/powerpoint/2010/main" val="12326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Java Basic</a:t>
            </a:r>
            <a:endParaRPr lang="en-US" dirty="0" smtClean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9692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Java Basic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006270" y="3249910"/>
            <a:ext cx="20828330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</a:rPr>
              <a:t>Java has 4 access modifiers to set access levels for classes, variables, methods and constructors. The four access levels are</a:t>
            </a:r>
            <a:r>
              <a:rPr lang="en-US" dirty="0" smtClean="0">
                <a:solidFill>
                  <a:srgbClr val="E4EAF1"/>
                </a:solidFill>
              </a:rPr>
              <a:t>: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private: </a:t>
            </a:r>
            <a:r>
              <a:rPr lang="en-US" dirty="0" smtClean="0">
                <a:solidFill>
                  <a:srgbClr val="E4EAF1"/>
                </a:solidFill>
              </a:rPr>
              <a:t>Visible </a:t>
            </a:r>
            <a:r>
              <a:rPr lang="en-US" dirty="0">
                <a:solidFill>
                  <a:srgbClr val="E4EAF1"/>
                </a:solidFill>
              </a:rPr>
              <a:t>to the class only. Interface can not be private, only inner class can be </a:t>
            </a:r>
            <a:r>
              <a:rPr lang="en-US" dirty="0" smtClean="0">
                <a:solidFill>
                  <a:srgbClr val="E4EAF1"/>
                </a:solidFill>
              </a:rPr>
              <a:t>private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d</a:t>
            </a:r>
            <a:r>
              <a:rPr lang="en-US" dirty="0" smtClean="0">
                <a:solidFill>
                  <a:srgbClr val="E4EAF1"/>
                </a:solidFill>
              </a:rPr>
              <a:t>efault: Visible </a:t>
            </a:r>
            <a:r>
              <a:rPr lang="en-US" dirty="0">
                <a:solidFill>
                  <a:srgbClr val="E4EAF1"/>
                </a:solidFill>
              </a:rPr>
              <a:t>to the package only. No modifiers keyword. For interface, default is </a:t>
            </a:r>
            <a:r>
              <a:rPr lang="en-US" dirty="0" smtClean="0">
                <a:solidFill>
                  <a:srgbClr val="E4EAF1"/>
                </a:solidFill>
              </a:rPr>
              <a:t>public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p</a:t>
            </a:r>
            <a:r>
              <a:rPr lang="en-US" dirty="0" smtClean="0">
                <a:solidFill>
                  <a:srgbClr val="E4EAF1"/>
                </a:solidFill>
              </a:rPr>
              <a:t>rotected: Visible </a:t>
            </a:r>
            <a:r>
              <a:rPr lang="en-US" dirty="0">
                <a:solidFill>
                  <a:srgbClr val="E4EAF1"/>
                </a:solidFill>
              </a:rPr>
              <a:t>to the package and subclasses in other package. Class and Interface can not be </a:t>
            </a:r>
            <a:r>
              <a:rPr lang="en-US" dirty="0" smtClean="0">
                <a:solidFill>
                  <a:srgbClr val="E4EAF1"/>
                </a:solidFill>
              </a:rPr>
              <a:t>protected</a:t>
            </a:r>
          </a:p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public: </a:t>
            </a:r>
            <a:r>
              <a:rPr lang="en-US" dirty="0" smtClean="0">
                <a:solidFill>
                  <a:srgbClr val="E4EAF1"/>
                </a:solidFill>
              </a:rPr>
              <a:t>Visible </a:t>
            </a:r>
            <a:r>
              <a:rPr lang="en-US" dirty="0">
                <a:solidFill>
                  <a:srgbClr val="E4EAF1"/>
                </a:solidFill>
              </a:rPr>
              <a:t>to the world</a:t>
            </a:r>
            <a:r>
              <a:rPr lang="en-US" dirty="0" smtClean="0">
                <a:solidFill>
                  <a:srgbClr val="E4EAF1"/>
                </a:solidFill>
              </a:rPr>
              <a:t>.</a:t>
            </a:r>
            <a:endParaRPr lang="en-US" dirty="0">
              <a:solidFill>
                <a:srgbClr val="E4EAF1"/>
              </a:solidFill>
            </a:endParaRPr>
          </a:p>
          <a:p>
            <a:pPr algn="l"/>
            <a:endParaRPr lang="en-US" dirty="0" smtClean="0">
              <a:solidFill>
                <a:srgbClr val="E4EAF1"/>
              </a:solidFill>
            </a:endParaRP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public </a:t>
            </a:r>
            <a:r>
              <a:rPr lang="en-US" dirty="0">
                <a:solidFill>
                  <a:srgbClr val="E4EAF1"/>
                </a:solidFill>
              </a:rPr>
              <a:t>&gt; protected &gt; default(package) &gt; private</a:t>
            </a:r>
          </a:p>
        </p:txBody>
      </p:sp>
    </p:spTree>
    <p:extLst>
      <p:ext uri="{BB962C8B-B14F-4D97-AF65-F5344CB8AC3E}">
        <p14:creationId xmlns:p14="http://schemas.microsoft.com/office/powerpoint/2010/main" val="1317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Java Basic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779336" y="3203386"/>
            <a:ext cx="580158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Access Modifiers</a:t>
            </a:r>
            <a:endParaRPr lang="en-US" dirty="0">
              <a:solidFill>
                <a:srgbClr val="E4EAF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36" y="4343456"/>
            <a:ext cx="16154400" cy="7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-37088" y="4201062"/>
            <a:ext cx="24421088" cy="496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Working on </a:t>
            </a:r>
          </a:p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Persistency Layer</a:t>
            </a:r>
            <a:endParaRPr lang="en-US" dirty="0" smtClean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741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Our Application Architecture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329" y="2972643"/>
            <a:ext cx="21518621" cy="91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Maven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297411" y="3222835"/>
            <a:ext cx="1801645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Maven is a software project management tool, help you manage </a:t>
            </a:r>
            <a:r>
              <a:rPr lang="en-US" dirty="0" smtClean="0">
                <a:solidFill>
                  <a:srgbClr val="E4EAF1"/>
                </a:solidFill>
              </a:rPr>
              <a:t>dependences, </a:t>
            </a:r>
            <a:r>
              <a:rPr lang="en-US" dirty="0">
                <a:solidFill>
                  <a:srgbClr val="E4EAF1"/>
                </a:solidFill>
              </a:rPr>
              <a:t>compile code, test, build package and deploy the package to the </a:t>
            </a:r>
            <a:r>
              <a:rPr lang="en-US" dirty="0" smtClean="0">
                <a:solidFill>
                  <a:srgbClr val="E4EAF1"/>
                </a:solidFill>
              </a:rPr>
              <a:t>remote </a:t>
            </a:r>
            <a:r>
              <a:rPr lang="en-US" dirty="0">
                <a:solidFill>
                  <a:srgbClr val="E4EAF1"/>
                </a:solidFill>
              </a:rPr>
              <a:t>server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9811" y="10300049"/>
            <a:ext cx="180164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pom.xml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9811" y="11329252"/>
            <a:ext cx="75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smtClean="0">
                <a:solidFill>
                  <a:srgbClr val="E4EAF1"/>
                </a:solidFill>
                <a:hlinkClick r:id="rId4"/>
              </a:rPr>
              <a:t>Maven Tutorial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9652" y="6117354"/>
            <a:ext cx="194860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Create a maven project </a:t>
            </a:r>
            <a:r>
              <a:rPr lang="en-US" dirty="0" err="1" smtClean="0">
                <a:solidFill>
                  <a:srgbClr val="E4EAF1"/>
                </a:solidFill>
              </a:rPr>
              <a:t>inIntellij</a:t>
            </a:r>
            <a:r>
              <a:rPr lang="en-US" dirty="0" smtClean="0">
                <a:solidFill>
                  <a:srgbClr val="E4EAF1"/>
                </a:solidFill>
              </a:rPr>
              <a:t> IDE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8209" y="7160539"/>
            <a:ext cx="18581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E4EAF1"/>
                </a:solidFill>
              </a:rPr>
              <a:t>In </a:t>
            </a:r>
            <a:r>
              <a:rPr lang="en-US" sz="3600" dirty="0" err="1" smtClean="0">
                <a:solidFill>
                  <a:srgbClr val="E4EAF1"/>
                </a:solidFill>
              </a:rPr>
              <a:t>Intellij</a:t>
            </a:r>
            <a:r>
              <a:rPr lang="en-US" sz="3600" dirty="0">
                <a:solidFill>
                  <a:srgbClr val="E4EAF1"/>
                </a:solidFill>
              </a:rPr>
              <a:t> </a:t>
            </a:r>
            <a:r>
              <a:rPr lang="en-US" sz="3600" dirty="0" smtClean="0">
                <a:solidFill>
                  <a:srgbClr val="E4EAF1"/>
                </a:solidFill>
              </a:rPr>
              <a:t>-&gt; create a new project -&gt; maven -&gt; </a:t>
            </a:r>
            <a:r>
              <a:rPr lang="en-US" sz="3600" dirty="0" err="1" smtClean="0">
                <a:solidFill>
                  <a:srgbClr val="E4EAF1"/>
                </a:solidFill>
              </a:rPr>
              <a:t>maven-archetype-quickstart:RELEASE</a:t>
            </a:r>
            <a:r>
              <a:rPr lang="en-US" sz="3600" dirty="0" smtClean="0">
                <a:solidFill>
                  <a:srgbClr val="E4EAF1"/>
                </a:solidFill>
              </a:rPr>
              <a:t> </a:t>
            </a:r>
            <a:endParaRPr lang="en-US" sz="3600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JDBC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078041" y="4945810"/>
            <a:ext cx="1340623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JDBC Driver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Add dependency in </a:t>
            </a:r>
            <a:r>
              <a:rPr lang="en-US" dirty="0" err="1" smtClean="0">
                <a:solidFill>
                  <a:srgbClr val="E4EAF1"/>
                </a:solidFill>
              </a:rPr>
              <a:t>pom.xml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4745" y="5997587"/>
            <a:ext cx="1611722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E4EAF1"/>
                </a:solidFill>
              </a:rPr>
              <a:t>&lt;dependency&gt;</a:t>
            </a: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            &lt;</a:t>
            </a:r>
            <a:r>
              <a:rPr lang="en-US" dirty="0" err="1" smtClean="0">
                <a:solidFill>
                  <a:srgbClr val="E4EAF1"/>
                </a:solidFill>
              </a:rPr>
              <a:t>groupId</a:t>
            </a:r>
            <a:r>
              <a:rPr lang="en-US" dirty="0" smtClean="0">
                <a:solidFill>
                  <a:srgbClr val="E4EAF1"/>
                </a:solidFill>
              </a:rPr>
              <a:t>&gt;</a:t>
            </a:r>
            <a:r>
              <a:rPr lang="en-US" dirty="0" err="1" smtClean="0">
                <a:solidFill>
                  <a:srgbClr val="E4EAF1"/>
                </a:solidFill>
              </a:rPr>
              <a:t>org.postgresql</a:t>
            </a:r>
            <a:r>
              <a:rPr lang="en-US" dirty="0" smtClean="0">
                <a:solidFill>
                  <a:srgbClr val="E4EAF1"/>
                </a:solidFill>
              </a:rPr>
              <a:t>&lt;/</a:t>
            </a:r>
            <a:r>
              <a:rPr lang="en-US" dirty="0" err="1" smtClean="0">
                <a:solidFill>
                  <a:srgbClr val="E4EAF1"/>
                </a:solidFill>
              </a:rPr>
              <a:t>groupId</a:t>
            </a:r>
            <a:r>
              <a:rPr lang="en-US" dirty="0" smtClean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            &lt;</a:t>
            </a:r>
            <a:r>
              <a:rPr lang="en-US" dirty="0" err="1" smtClean="0">
                <a:solidFill>
                  <a:srgbClr val="E4EAF1"/>
                </a:solidFill>
              </a:rPr>
              <a:t>artifactId</a:t>
            </a:r>
            <a:r>
              <a:rPr lang="en-US" dirty="0" smtClean="0">
                <a:solidFill>
                  <a:srgbClr val="E4EAF1"/>
                </a:solidFill>
              </a:rPr>
              <a:t>&gt;</a:t>
            </a:r>
            <a:r>
              <a:rPr lang="en-US" dirty="0" err="1" smtClean="0">
                <a:solidFill>
                  <a:srgbClr val="E4EAF1"/>
                </a:solidFill>
              </a:rPr>
              <a:t>postgresql</a:t>
            </a:r>
            <a:r>
              <a:rPr lang="en-US" dirty="0" smtClean="0">
                <a:solidFill>
                  <a:srgbClr val="E4EAF1"/>
                </a:solidFill>
              </a:rPr>
              <a:t>&lt;/</a:t>
            </a:r>
            <a:r>
              <a:rPr lang="en-US" dirty="0" err="1" smtClean="0">
                <a:solidFill>
                  <a:srgbClr val="E4EAF1"/>
                </a:solidFill>
              </a:rPr>
              <a:t>artifactId</a:t>
            </a:r>
            <a:r>
              <a:rPr lang="en-US" dirty="0" smtClean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            &lt;version&gt;42.2.5&lt;/version&gt;</a:t>
            </a:r>
          </a:p>
          <a:p>
            <a:pPr algn="l"/>
            <a:r>
              <a:rPr lang="en-US" dirty="0" smtClean="0">
                <a:solidFill>
                  <a:srgbClr val="E4EAF1"/>
                </a:solidFill>
              </a:rPr>
              <a:t>&lt;/dependency&gt;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5286" y="2758939"/>
            <a:ext cx="183807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>
                <a:solidFill>
                  <a:srgbClr val="E4EAF1"/>
                </a:solidFill>
              </a:rPr>
              <a:t>JDBC: Java Database Connectivity(JDBC) is an application program interface (API) </a:t>
            </a:r>
            <a:r>
              <a:rPr lang="en-US" dirty="0" smtClean="0">
                <a:solidFill>
                  <a:srgbClr val="E4EAF1"/>
                </a:solidFill>
              </a:rPr>
              <a:t>which </a:t>
            </a:r>
            <a:r>
              <a:rPr lang="en-US" dirty="0">
                <a:solidFill>
                  <a:srgbClr val="E4EAF1"/>
                </a:solidFill>
              </a:rPr>
              <a:t>is used to access Databases.</a:t>
            </a:r>
          </a:p>
        </p:txBody>
      </p:sp>
    </p:spTree>
    <p:extLst>
      <p:ext uri="{BB962C8B-B14F-4D97-AF65-F5344CB8AC3E}">
        <p14:creationId xmlns:p14="http://schemas.microsoft.com/office/powerpoint/2010/main" val="143483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Flyway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407501" y="4387734"/>
            <a:ext cx="16212321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Maven plugin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pom.xml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Create the folder: </a:t>
            </a:r>
            <a:r>
              <a:rPr lang="en-US" dirty="0" err="1" smtClean="0">
                <a:solidFill>
                  <a:srgbClr val="E4EAF1"/>
                </a:solidFill>
              </a:rPr>
              <a:t>src</a:t>
            </a:r>
            <a:r>
              <a:rPr lang="en-US" dirty="0">
                <a:solidFill>
                  <a:srgbClr val="E4EAF1"/>
                </a:solidFill>
              </a:rPr>
              <a:t>/main/resources/</a:t>
            </a:r>
            <a:r>
              <a:rPr lang="en-US" dirty="0" err="1">
                <a:solidFill>
                  <a:srgbClr val="E4EAF1"/>
                </a:solidFill>
              </a:rPr>
              <a:t>db</a:t>
            </a:r>
            <a:r>
              <a:rPr lang="en-US" dirty="0">
                <a:solidFill>
                  <a:srgbClr val="E4EAF1"/>
                </a:solidFill>
              </a:rPr>
              <a:t>/migration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SQL Script: 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</a:rPr>
              <a:t>   1. export all </a:t>
            </a:r>
            <a:r>
              <a:rPr lang="en-US" dirty="0" err="1" smtClean="0">
                <a:solidFill>
                  <a:srgbClr val="E4EAF1"/>
                </a:solidFill>
              </a:rPr>
              <a:t>sql</a:t>
            </a:r>
            <a:r>
              <a:rPr lang="en-US" dirty="0" smtClean="0">
                <a:solidFill>
                  <a:srgbClr val="E4EAF1"/>
                </a:solidFill>
              </a:rPr>
              <a:t> from </a:t>
            </a:r>
            <a:r>
              <a:rPr lang="en-US" dirty="0" err="1" smtClean="0">
                <a:solidFill>
                  <a:srgbClr val="E4EAF1"/>
                </a:solidFill>
              </a:rPr>
              <a:t>pgAdmin</a:t>
            </a:r>
            <a:endParaRPr lang="en-US" dirty="0" smtClean="0">
              <a:solidFill>
                <a:srgbClr val="E4EAF1"/>
              </a:solidFill>
            </a:endParaRPr>
          </a:p>
          <a:p>
            <a:pPr algn="l"/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</a:rPr>
              <a:t>   2. delete all tables manually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</a:t>
            </a:r>
            <a:r>
              <a:rPr lang="en-US" dirty="0" smtClean="0">
                <a:solidFill>
                  <a:srgbClr val="E4EAF1"/>
                </a:solidFill>
              </a:rPr>
              <a:t>   3. </a:t>
            </a:r>
            <a:r>
              <a:rPr lang="en-US" dirty="0" smtClean="0">
                <a:solidFill>
                  <a:srgbClr val="E4EAF1"/>
                </a:solidFill>
                <a:hlinkClick r:id="rId4" action="ppaction://hlinkfile"/>
              </a:rPr>
              <a:t>v1__create_tables.sql</a:t>
            </a:r>
            <a:endParaRPr lang="en-US" dirty="0" smtClean="0">
              <a:solidFill>
                <a:srgbClr val="E4EAF1"/>
              </a:solidFill>
            </a:endParaRPr>
          </a:p>
          <a:p>
            <a:pPr lvl="3" algn="l"/>
            <a:r>
              <a:rPr lang="en-US" sz="3600" dirty="0" smtClean="0">
                <a:solidFill>
                  <a:srgbClr val="E4EAF1"/>
                </a:solidFill>
              </a:rPr>
              <a:t>	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Run command: </a:t>
            </a:r>
            <a:r>
              <a:rPr lang="en-US" dirty="0" err="1" smtClean="0">
                <a:solidFill>
                  <a:srgbClr val="E4EAF1"/>
                </a:solidFill>
              </a:rPr>
              <a:t>mvn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r>
              <a:rPr lang="en-US" dirty="0" err="1">
                <a:solidFill>
                  <a:srgbClr val="E4EAF1"/>
                </a:solidFill>
              </a:rPr>
              <a:t>flyway:migrate</a:t>
            </a:r>
            <a:endParaRPr lang="en-US" dirty="0" smtClean="0">
              <a:solidFill>
                <a:srgbClr val="E4EAF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42460" y="3239993"/>
            <a:ext cx="84561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A Database migration tool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2460" y="11350079"/>
            <a:ext cx="161681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E4EAF1"/>
                </a:solidFill>
                <a:hlinkClick r:id="rId5"/>
              </a:rPr>
              <a:t>https://flywaydb.org/documentation/maven</a:t>
            </a:r>
            <a:r>
              <a:rPr lang="en-US" dirty="0" smtClean="0">
                <a:solidFill>
                  <a:srgbClr val="E4EAF1"/>
                </a:solidFill>
                <a:hlinkClick r:id="rId5"/>
              </a:rPr>
              <a:t>/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3270"/>
            <a:ext cx="2424555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What w</a:t>
            </a:r>
            <a:r>
              <a:rPr lang="en-US" dirty="0" smtClean="0"/>
              <a:t>ill </a:t>
            </a:r>
            <a:r>
              <a:rPr lang="en-US" dirty="0"/>
              <a:t>w</a:t>
            </a:r>
            <a:r>
              <a:rPr lang="en-US" dirty="0" smtClean="0"/>
              <a:t>e learn?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716499" y="3683064"/>
            <a:ext cx="14723721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JDBC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JSON and XML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Dependency injection (DI)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Application: Hands-on Restful API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Container: </a:t>
            </a:r>
            <a:r>
              <a:rPr lang="en-US" dirty="0" err="1" smtClean="0">
                <a:solidFill>
                  <a:srgbClr val="E4EAF1"/>
                </a:solidFill>
              </a:rPr>
              <a:t>Docker</a:t>
            </a:r>
            <a:endParaRPr lang="en-US" dirty="0" smtClean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MVC design pattern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AWS: IAM, S3 and SQS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CI/</a:t>
            </a:r>
            <a:r>
              <a:rPr lang="en-US" dirty="0" smtClean="0">
                <a:solidFill>
                  <a:srgbClr val="E4EAF1"/>
                </a:solidFill>
              </a:rPr>
              <a:t>CD</a:t>
            </a:r>
          </a:p>
          <a:p>
            <a:endParaRPr lang="en-US" dirty="0">
              <a:solidFill>
                <a:srgbClr val="E4EAF1"/>
              </a:solidFill>
            </a:endParaRPr>
          </a:p>
          <a:p>
            <a:r>
              <a:rPr lang="mr-IN" dirty="0" smtClean="0">
                <a:solidFill>
                  <a:srgbClr val="E4EAF1"/>
                </a:solidFill>
              </a:rPr>
              <a:t>…</a:t>
            </a:r>
            <a:r>
              <a:rPr lang="en-US" dirty="0" smtClean="0">
                <a:solidFill>
                  <a:srgbClr val="E4EAF1"/>
                </a:solidFill>
              </a:rPr>
              <a:t> AND MORE </a:t>
            </a:r>
            <a:r>
              <a:rPr lang="mr-IN" dirty="0" smtClean="0">
                <a:solidFill>
                  <a:srgbClr val="E4EAF1"/>
                </a:solidFill>
              </a:rPr>
              <a:t>…</a:t>
            </a:r>
            <a:endParaRPr lang="en-US" dirty="0" smtClean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 smtClean="0"/>
              <a:t>Exercise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494726" y="2881221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Flyway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66376" y="3753255"/>
            <a:ext cx="14478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Create  </a:t>
            </a:r>
            <a:r>
              <a:rPr lang="en-US" sz="4000" dirty="0" smtClean="0">
                <a:solidFill>
                  <a:srgbClr val="E4EAF1"/>
                </a:solidFill>
                <a:hlinkClick r:id="rId3" action="ppaction://hlinkfile"/>
              </a:rPr>
              <a:t>v1.1__insert_data_into_tables.sql</a:t>
            </a:r>
            <a:endParaRPr lang="en-US" sz="4000" dirty="0" smtClean="0">
              <a:solidFill>
                <a:srgbClr val="E4EAF1"/>
              </a:solidFill>
            </a:endParaRPr>
          </a:p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Then run </a:t>
            </a:r>
            <a:r>
              <a:rPr lang="en-US" sz="4000" dirty="0" err="1" smtClean="0">
                <a:solidFill>
                  <a:srgbClr val="E4EAF1"/>
                </a:solidFill>
              </a:rPr>
              <a:t>mvn</a:t>
            </a:r>
            <a:r>
              <a:rPr lang="en-US" sz="4000" dirty="0" smtClean="0">
                <a:solidFill>
                  <a:srgbClr val="E4EAF1"/>
                </a:solidFill>
              </a:rPr>
              <a:t> </a:t>
            </a:r>
            <a:r>
              <a:rPr lang="en-US" sz="4000" dirty="0" err="1" smtClean="0">
                <a:solidFill>
                  <a:srgbClr val="E4EAF1"/>
                </a:solidFill>
              </a:rPr>
              <a:t>flayway:migrate</a:t>
            </a:r>
            <a:endParaRPr lang="en-US" sz="4000" dirty="0">
              <a:solidFill>
                <a:srgbClr val="E4EAF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4726" y="5962120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Coding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376" y="7015565"/>
            <a:ext cx="14478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Implement CRUD by using </a:t>
            </a:r>
            <a:r>
              <a:rPr lang="en-US" sz="4000" dirty="0" smtClean="0">
                <a:solidFill>
                  <a:srgbClr val="E4EAF1"/>
                </a:solidFill>
              </a:rPr>
              <a:t>JDBC</a:t>
            </a:r>
            <a:endParaRPr lang="en-US" sz="4000" dirty="0" smtClean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Unit Test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3703755" y="4576993"/>
            <a:ext cx="320600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err="1">
                <a:solidFill>
                  <a:srgbClr val="E4EAF1"/>
                </a:solidFill>
              </a:rPr>
              <a:t>p</a:t>
            </a:r>
            <a:r>
              <a:rPr lang="en-US" dirty="0" err="1" smtClean="0">
                <a:solidFill>
                  <a:srgbClr val="E4EAF1"/>
                </a:solidFill>
              </a:rPr>
              <a:t>om.xml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3058" y="5692498"/>
            <a:ext cx="1568516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E4EAF1"/>
                </a:solidFill>
              </a:rPr>
              <a:t>&lt;</a:t>
            </a:r>
            <a:r>
              <a:rPr lang="en-US" dirty="0">
                <a:solidFill>
                  <a:srgbClr val="E4EAF1"/>
                </a:solidFill>
              </a:rPr>
              <a:t>dependency&gt;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&lt;/</a:t>
            </a:r>
            <a:r>
              <a:rPr lang="en-US" dirty="0" err="1">
                <a:solidFill>
                  <a:srgbClr val="E4EAF1"/>
                </a:solidFill>
              </a:rPr>
              <a:t>groupId</a:t>
            </a:r>
            <a:r>
              <a:rPr lang="en-US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</a:t>
            </a: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&lt;/</a:t>
            </a:r>
            <a:r>
              <a:rPr lang="en-US" dirty="0" err="1">
                <a:solidFill>
                  <a:srgbClr val="E4EAF1"/>
                </a:solidFill>
              </a:rPr>
              <a:t>artifactId</a:t>
            </a:r>
            <a:r>
              <a:rPr lang="en-US" dirty="0">
                <a:solidFill>
                  <a:srgbClr val="E4EAF1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&lt;version&gt;4.12&lt;/version&gt;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    &lt;scope&gt;test&lt;/scope&gt;</a:t>
            </a:r>
          </a:p>
          <a:p>
            <a:pPr algn="l"/>
            <a:r>
              <a:rPr lang="en-US" dirty="0">
                <a:solidFill>
                  <a:srgbClr val="E4EAF1"/>
                </a:solidFill>
              </a:rPr>
              <a:t>&lt;/dependency&gt;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03754" y="3185410"/>
            <a:ext cx="194192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err="1">
                <a:solidFill>
                  <a:srgbClr val="E4EAF1"/>
                </a:solidFill>
              </a:rPr>
              <a:t>JUnit</a:t>
            </a:r>
            <a:r>
              <a:rPr lang="en-US" dirty="0">
                <a:solidFill>
                  <a:srgbClr val="E4EAF1"/>
                </a:solidFill>
              </a:rPr>
              <a:t> is a unit testing framework for Java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5941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Unit Test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3556279" y="4553030"/>
            <a:ext cx="375203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Test suite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3754" y="5705691"/>
            <a:ext cx="156851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Test runner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3754" y="3185410"/>
            <a:ext cx="194192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Test case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write test cases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3754" y="8140551"/>
            <a:ext cx="644278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0200" lvl="2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3" action="ppaction://hlinkfile"/>
              </a:rPr>
              <a:t>TestAssertions.java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5402" y="9240396"/>
            <a:ext cx="1123802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0" lvl="2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4" action="ppaction://hlinkfile"/>
              </a:rPr>
              <a:t>WordsCountingTestCase.java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3754" y="6982686"/>
            <a:ext cx="676339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00200" lvl="2" indent="-685800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  <a:hlinkClick r:id="rId5" action="ppaction://hlinkfile"/>
              </a:rPr>
              <a:t>UnitTestSample.java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altLang="zh-CN" dirty="0" smtClean="0"/>
              <a:t>Exercise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5822516" y="3191464"/>
            <a:ext cx="1292333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>
                <a:solidFill>
                  <a:srgbClr val="E4EAF1"/>
                </a:solidFill>
              </a:rPr>
              <a:t>Coding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4166" y="4244909"/>
            <a:ext cx="14478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solidFill>
                  <a:srgbClr val="E4EAF1"/>
                </a:solidFill>
              </a:rPr>
              <a:t>Write Unit test for your DAOs</a:t>
            </a:r>
            <a:endParaRPr lang="en-US" sz="4000" dirty="0" smtClean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Homework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386648" y="7492777"/>
            <a:ext cx="19824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3"/>
              </a:rPr>
              <a:t>https://www.w3schools.com/java/default.asp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  <a:hlinkClick r:id="rId4"/>
              </a:rPr>
              <a:t>https://www.w3schools.com/sql/default.asp</a:t>
            </a:r>
            <a:r>
              <a:rPr lang="en-US" dirty="0" smtClean="0">
                <a:solidFill>
                  <a:srgbClr val="E4EAF1"/>
                </a:solidFill>
              </a:rPr>
              <a:t> 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2391" y="3159488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Coding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4791" y="6395883"/>
            <a:ext cx="19797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Reading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6648" y="4103029"/>
            <a:ext cx="13452401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Implement 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CRUD </a:t>
            </a:r>
            <a:r>
              <a:rPr kumimoji="0" lang="en-US" sz="5000" b="0" i="0" u="none" strike="noStrike" cap="none" spc="0" normalizeH="0" baseline="0" dirty="0" err="1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opertions</a:t>
            </a: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in your </a:t>
            </a: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all DAOs</a:t>
            </a:r>
            <a:endParaRPr lang="en-US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sym typeface="Helvetica Light"/>
              </a:rPr>
              <a:t>Write unit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sym typeface="Helvetica Light"/>
              </a:rPr>
              <a:t> 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sym typeface="Helvetica Light"/>
              </a:rPr>
              <a:t>tests </a:t>
            </a:r>
            <a:r>
              <a:rPr kumimoji="0" lang="en-US" sz="5000" b="0" i="0" u="none" strike="noStrike" cap="none" spc="0" normalizeH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sym typeface="Helvetica Light"/>
              </a:rPr>
              <a:t>for each methods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4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32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32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33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grpSp>
        <p:nvGrpSpPr>
          <p:cNvPr id="334" name="Thank You…"/>
          <p:cNvGrpSpPr/>
          <p:nvPr/>
        </p:nvGrpSpPr>
        <p:grpSpPr>
          <a:xfrm>
            <a:off x="-18544" y="-162867"/>
            <a:ext cx="24421089" cy="14219535"/>
            <a:chOff x="0" y="0"/>
            <a:chExt cx="24421088" cy="14219534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24421088" cy="14219534"/>
            </a:xfrm>
            <a:prstGeom prst="rect">
              <a:avLst/>
            </a:prstGeom>
            <a:solidFill>
              <a:srgbClr val="2E3C4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0" y="5080272"/>
              <a:ext cx="24421088" cy="35394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30000"/>
                </a:lnSpc>
                <a:defRPr sz="1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Thank You</a:t>
              </a:r>
            </a:p>
            <a:p>
              <a:pPr>
                <a:lnSpc>
                  <a:spcPct val="130000"/>
                </a:lnSpc>
                <a:defRPr sz="6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support@frugalops.com</a:t>
              </a:r>
            </a:p>
          </p:txBody>
        </p:sp>
      </p:grpSp>
      <p:sp>
        <p:nvSpPr>
          <p:cNvPr id="335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6" name="IMG_6578.jpg" descr="IMG_657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0" y="9070805"/>
            <a:ext cx="2286000" cy="2268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What will we </a:t>
            </a:r>
            <a:r>
              <a:rPr lang="en-US" dirty="0"/>
              <a:t>d</a:t>
            </a:r>
            <a:r>
              <a:rPr lang="en-US" dirty="0" smtClean="0"/>
              <a:t>o?</a:t>
            </a:r>
            <a:endParaRPr lang="en-US" dirty="0" smtClean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1893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3329" y="2943636"/>
            <a:ext cx="9985177" cy="5950347"/>
          </a:xfrm>
          <a:prstGeom prst="rect">
            <a:avLst/>
          </a:prstGeom>
          <a:noFill/>
          <a:ln w="12700" cap="flat">
            <a:solidFill>
              <a:schemeClr val="bg1">
                <a:lumMod val="10000"/>
                <a:lumOff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E4EAF1"/>
                </a:solidFill>
              </a:rPr>
              <a:t>Restful Application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 smtClean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400" b="1" dirty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 smtClean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800" b="1" dirty="0" smtClean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 smtClean="0">
              <a:solidFill>
                <a:srgbClr val="E4EAF1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E4EAF1"/>
              </a:solidFill>
              <a:effectLst/>
              <a:uFillTx/>
              <a:sym typeface="Helvetica Light"/>
            </a:endParaRP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89601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What will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d</a:t>
            </a:r>
            <a:r>
              <a:rPr lang="en-US" dirty="0" smtClean="0"/>
              <a:t>o?</a:t>
            </a: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8441311" y="3169993"/>
            <a:ext cx="6769110" cy="5506623"/>
            <a:chOff x="3200400" y="2240515"/>
            <a:chExt cx="3000035" cy="1566231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630800"/>
                </p:ext>
              </p:extLst>
            </p:nvPr>
          </p:nvGraphicFramePr>
          <p:xfrm>
            <a:off x="3200400" y="2247378"/>
            <a:ext cx="297968" cy="1559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" r:id="rId4" imgW="241200" imgH="1802880" progId="">
                    <p:embed/>
                  </p:oleObj>
                </mc:Choice>
                <mc:Fallback>
                  <p:oleObj r:id="rId4" imgW="241200" imgH="180288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00400" y="2247378"/>
                          <a:ext cx="297968" cy="15593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409514"/>
                </p:ext>
              </p:extLst>
            </p:nvPr>
          </p:nvGraphicFramePr>
          <p:xfrm>
            <a:off x="3200400" y="2240515"/>
            <a:ext cx="3000035" cy="178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r:id="rId6" imgW="5358600" imgH="1079280" progId="">
                    <p:embed/>
                  </p:oleObj>
                </mc:Choice>
                <mc:Fallback>
                  <p:oleObj r:id="rId6" imgW="5358600" imgH="107928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00400" y="2240515"/>
                          <a:ext cx="3000035" cy="1787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Cube 14"/>
          <p:cNvSpPr/>
          <p:nvPr/>
        </p:nvSpPr>
        <p:spPr>
          <a:xfrm>
            <a:off x="9193015" y="3903402"/>
            <a:ext cx="2602903" cy="4749085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 smtClean="0">
                <a:solidFill>
                  <a:srgbClr val="C00000"/>
                </a:solidFill>
              </a:rPr>
              <a:t>Controller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10891415" y="3903402"/>
            <a:ext cx="2602903" cy="4749085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 smtClean="0">
                <a:solidFill>
                  <a:srgbClr val="C00000"/>
                </a:solidFill>
              </a:rPr>
              <a:t>Business Service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12607518" y="3875791"/>
            <a:ext cx="2602903" cy="4749085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 smtClean="0">
                <a:solidFill>
                  <a:srgbClr val="C00000"/>
                </a:solidFill>
              </a:rPr>
              <a:t>Persistence layer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19" name="Magnetic Disk 18"/>
          <p:cNvSpPr/>
          <p:nvPr/>
        </p:nvSpPr>
        <p:spPr>
          <a:xfrm>
            <a:off x="19186958" y="5419491"/>
            <a:ext cx="4058248" cy="1732260"/>
          </a:xfrm>
          <a:prstGeom prst="flowChartMagneticDisk">
            <a:avLst/>
          </a:prstGeom>
          <a:solidFill>
            <a:srgbClr val="3366FF">
              <a:alpha val="52000"/>
            </a:srgb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Database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16788506" y="6046912"/>
            <a:ext cx="2398452" cy="3947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02675"/>
              </p:ext>
            </p:extLst>
          </p:nvPr>
        </p:nvGraphicFramePr>
        <p:xfrm>
          <a:off x="607357" y="4560985"/>
          <a:ext cx="3044553" cy="29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r:id="rId8" imgW="2013120" imgH="1929960" progId="">
                  <p:embed/>
                </p:oleObj>
              </mc:Choice>
              <mc:Fallback>
                <p:oleObj r:id="rId8" imgW="2013120" imgH="1929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57" y="4560985"/>
                        <a:ext cx="3044553" cy="291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eft-Right Arrow 24"/>
          <p:cNvSpPr/>
          <p:nvPr/>
        </p:nvSpPr>
        <p:spPr>
          <a:xfrm>
            <a:off x="4003047" y="5956996"/>
            <a:ext cx="2800282" cy="484632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38510" y="8949127"/>
            <a:ext cx="5506695" cy="2426796"/>
          </a:xfrm>
          <a:prstGeom prst="rect">
            <a:avLst/>
          </a:prstGeom>
        </p:spPr>
      </p:pic>
      <p:sp>
        <p:nvSpPr>
          <p:cNvPr id="28" name="Bent-Up Arrow 27"/>
          <p:cNvSpPr/>
          <p:nvPr/>
        </p:nvSpPr>
        <p:spPr>
          <a:xfrm rot="5400000">
            <a:off x="13932150" y="6468013"/>
            <a:ext cx="1331052" cy="6281668"/>
          </a:xfrm>
          <a:prstGeom prst="bentUpArrow">
            <a:avLst>
              <a:gd name="adj1" fmla="val 11061"/>
              <a:gd name="adj2" fmla="val 18643"/>
              <a:gd name="adj3" fmla="val 34878"/>
            </a:avLst>
          </a:prstGeom>
          <a:solidFill>
            <a:schemeClr val="bg1">
              <a:lumMod val="25000"/>
              <a:lumOff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83300" y="11492140"/>
            <a:ext cx="359455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S3 and SQS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3329" y="9470735"/>
            <a:ext cx="4088086" cy="2615276"/>
          </a:xfrm>
          <a:prstGeom prst="rect">
            <a:avLst/>
          </a:prstGeom>
          <a:noFill/>
          <a:ln w="12700" cap="flat">
            <a:solidFill>
              <a:schemeClr val="bg1">
                <a:lumMod val="10000"/>
                <a:lumOff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10891414" y="10532347"/>
            <a:ext cx="6847095" cy="484632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357" y="9443125"/>
            <a:ext cx="4499963" cy="2615276"/>
          </a:xfrm>
          <a:prstGeom prst="rect">
            <a:avLst/>
          </a:prstGeom>
        </p:spPr>
      </p:pic>
      <p:sp>
        <p:nvSpPr>
          <p:cNvPr id="35" name="Cube 34"/>
          <p:cNvSpPr/>
          <p:nvPr/>
        </p:nvSpPr>
        <p:spPr>
          <a:xfrm>
            <a:off x="7426820" y="9443125"/>
            <a:ext cx="1752911" cy="2615276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 smtClean="0">
                <a:solidFill>
                  <a:srgbClr val="C00000"/>
                </a:solidFill>
              </a:rPr>
              <a:t>Worker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8613426" y="9427888"/>
            <a:ext cx="1752911" cy="2615276"/>
          </a:xfrm>
          <a:prstGeom prst="cube">
            <a:avLst>
              <a:gd name="adj" fmla="val 3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sz="4000" dirty="0" smtClean="0">
                <a:solidFill>
                  <a:srgbClr val="C00000"/>
                </a:solidFill>
              </a:rPr>
              <a:t>Listener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>
            <a:off x="5098378" y="10532347"/>
            <a:ext cx="1704951" cy="484632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" name="Left Arrow 37"/>
          <p:cNvSpPr/>
          <p:nvPr/>
        </p:nvSpPr>
        <p:spPr>
          <a:xfrm rot="5400000">
            <a:off x="1627362" y="8337235"/>
            <a:ext cx="1696678" cy="484632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44" name="Elbow Connector 43"/>
          <p:cNvCxnSpPr/>
          <p:nvPr/>
        </p:nvCxnSpPr>
        <p:spPr>
          <a:xfrm>
            <a:off x="11738188" y="9017413"/>
            <a:ext cx="5942591" cy="680164"/>
          </a:xfrm>
          <a:prstGeom prst="bentConnector3">
            <a:avLst>
              <a:gd name="adj1" fmla="val -31"/>
            </a:avLst>
          </a:prstGeom>
          <a:noFill/>
          <a:ln w="38100" cap="flat">
            <a:solidFill>
              <a:schemeClr val="bg1">
                <a:lumMod val="50000"/>
                <a:lumOff val="50000"/>
              </a:schemeClr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17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5" grpId="0" animBg="1"/>
      <p:bldP spid="28" grpId="0" animBg="1"/>
      <p:bldP spid="29" grpId="0"/>
      <p:bldP spid="32" grpId="0" animBg="1"/>
      <p:bldP spid="30" grpId="0" animBg="1"/>
      <p:bldP spid="35" grpId="0" animBg="1"/>
      <p:bldP spid="36" grpId="0" animBg="1"/>
      <p:bldP spid="37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"/>
          <p:cNvSpPr/>
          <p:nvPr/>
        </p:nvSpPr>
        <p:spPr>
          <a:xfrm>
            <a:off x="-18544" y="-79722"/>
            <a:ext cx="24421088" cy="13875445"/>
          </a:xfrm>
          <a:prstGeom prst="rect">
            <a:avLst/>
          </a:prstGeom>
          <a:solidFill>
            <a:srgbClr val="000000">
              <a:alpha val="6962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"/>
          <p:cNvGrpSpPr/>
          <p:nvPr/>
        </p:nvGrpSpPr>
        <p:grpSpPr>
          <a:xfrm>
            <a:off x="8126162" y="5938825"/>
            <a:ext cx="8131677" cy="1838352"/>
            <a:chOff x="0" y="0"/>
            <a:chExt cx="8131676" cy="1838351"/>
          </a:xfrm>
        </p:grpSpPr>
        <p:sp>
          <p:nvSpPr>
            <p:cNvPr id="47" name=""/>
            <p:cNvSpPr txBox="1"/>
            <p:nvPr/>
          </p:nvSpPr>
          <p:spPr>
            <a:xfrm>
              <a:off x="374452" y="521914"/>
              <a:ext cx="842938" cy="794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</a:t>
              </a:r>
            </a:p>
          </p:txBody>
        </p:sp>
        <p:sp>
          <p:nvSpPr>
            <p:cNvPr id="48" name="Shape"/>
            <p:cNvSpPr/>
            <p:nvPr/>
          </p:nvSpPr>
          <p:spPr>
            <a:xfrm>
              <a:off x="0" y="-1"/>
              <a:ext cx="1591845" cy="1838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5400"/>
                  </a:lnTo>
                  <a:lnTo>
                    <a:pt x="0" y="16200"/>
                  </a:lnTo>
                  <a:lnTo>
                    <a:pt x="10800" y="21600"/>
                  </a:lnTo>
                  <a:lnTo>
                    <a:pt x="21600" y="16200"/>
                  </a:lnTo>
                  <a:lnTo>
                    <a:pt x="21600" y="5400"/>
                  </a:lnTo>
                  <a:lnTo>
                    <a:pt x="10800" y="0"/>
                  </a:lnTo>
                  <a:close/>
                  <a:moveTo>
                    <a:pt x="10800" y="994"/>
                  </a:moveTo>
                  <a:lnTo>
                    <a:pt x="20608" y="5897"/>
                  </a:lnTo>
                  <a:lnTo>
                    <a:pt x="20608" y="15703"/>
                  </a:lnTo>
                  <a:lnTo>
                    <a:pt x="10800" y="20612"/>
                  </a:lnTo>
                  <a:lnTo>
                    <a:pt x="985" y="15703"/>
                  </a:lnTo>
                  <a:lnTo>
                    <a:pt x="985" y="5897"/>
                  </a:lnTo>
                  <a:lnTo>
                    <a:pt x="10800" y="994"/>
                  </a:lnTo>
                  <a:close/>
                </a:path>
              </a:pathLst>
            </a:custGeom>
            <a:gradFill flip="none" rotWithShape="1">
              <a:gsLst>
                <a:gs pos="11822">
                  <a:srgbClr val="E35364"/>
                </a:gs>
                <a:gs pos="26007">
                  <a:srgbClr val="1775A8"/>
                </a:gs>
                <a:gs pos="45070">
                  <a:srgbClr val="E2AF32"/>
                </a:gs>
                <a:gs pos="64270">
                  <a:srgbClr val="25A982"/>
                </a:gs>
                <a:gs pos="77076">
                  <a:srgbClr val="7E5887"/>
                </a:gs>
                <a:gs pos="93224">
                  <a:srgbClr val="04BEC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About Our Company"/>
            <p:cNvSpPr txBox="1"/>
            <p:nvPr/>
          </p:nvSpPr>
          <p:spPr>
            <a:xfrm>
              <a:off x="1792186" y="351272"/>
              <a:ext cx="630592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About Our Company</a:t>
              </a:r>
            </a:p>
          </p:txBody>
        </p:sp>
        <p:sp>
          <p:nvSpPr>
            <p:cNvPr id="50" name="Lorem Ipsum is simply dummy text of the printing and typesetting industry."/>
            <p:cNvSpPr txBox="1"/>
            <p:nvPr/>
          </p:nvSpPr>
          <p:spPr>
            <a:xfrm>
              <a:off x="1792186" y="1201326"/>
              <a:ext cx="633949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sz="1200">
                  <a:solidFill>
                    <a:srgbClr val="FCFDFF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Lorem Ipsum is simply dummy text of the printing and typesetting industry. 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18544" y="-162867"/>
            <a:ext cx="24421088" cy="14219534"/>
          </a:xfrm>
          <a:prstGeom prst="rect">
            <a:avLst/>
          </a:prstGeom>
          <a:solidFill>
            <a:srgbClr val="2E3C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30000"/>
              </a:lnSpc>
              <a:defRPr sz="8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644370"/>
            <a:ext cx="24421088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1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What is our </a:t>
            </a:r>
            <a:r>
              <a:rPr lang="en-US" dirty="0"/>
              <a:t>g</a:t>
            </a:r>
            <a:r>
              <a:rPr lang="en-US" dirty="0" smtClean="0"/>
              <a:t>oal?</a:t>
            </a:r>
            <a:endParaRPr lang="en-US" dirty="0" smtClean="0"/>
          </a:p>
        </p:txBody>
      </p:sp>
      <p:sp>
        <p:nvSpPr>
          <p:cNvPr id="54" name="Rounded Rectangle"/>
          <p:cNvSpPr/>
          <p:nvPr/>
        </p:nvSpPr>
        <p:spPr>
          <a:xfrm>
            <a:off x="3601113" y="7144625"/>
            <a:ext cx="17181773" cy="61751"/>
          </a:xfrm>
          <a:prstGeom prst="roundRect">
            <a:avLst>
              <a:gd name="adj" fmla="val 50000"/>
            </a:avLst>
          </a:prstGeom>
          <a:gradFill>
            <a:gsLst>
              <a:gs pos="11822">
                <a:srgbClr val="E35364"/>
              </a:gs>
              <a:gs pos="26007">
                <a:srgbClr val="1775A8"/>
              </a:gs>
              <a:gs pos="45070">
                <a:srgbClr val="E2AF32"/>
              </a:gs>
              <a:gs pos="64270">
                <a:srgbClr val="25A982"/>
              </a:gs>
              <a:gs pos="77076">
                <a:srgbClr val="7E5887"/>
              </a:gs>
              <a:gs pos="93224">
                <a:srgbClr val="04BEC2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6650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 smtClean="0"/>
              <a:t>Our</a:t>
            </a:r>
            <a:r>
              <a:rPr lang="en-US" dirty="0" smtClean="0"/>
              <a:t> Goal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3845594" y="5158409"/>
            <a:ext cx="16465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solidFill>
                  <a:srgbClr val="E4EAF1"/>
                </a:solidFill>
                <a:latin typeface="Arial Black"/>
                <a:cs typeface="Arial Black"/>
              </a:rPr>
              <a:t>GET SDE</a:t>
            </a:r>
            <a:r>
              <a:rPr lang="en-US" altLang="zh-CN" sz="96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Arial Black"/>
                <a:cs typeface="Arial Black"/>
              </a:rPr>
              <a:t> </a:t>
            </a:r>
            <a:r>
              <a:rPr lang="en-US" altLang="zh-CN" sz="9600" b="1" dirty="0" smtClean="0">
                <a:solidFill>
                  <a:srgbClr val="E4EAF1"/>
                </a:solidFill>
                <a:latin typeface="Arial Black"/>
                <a:cs typeface="Arial Black"/>
              </a:rPr>
              <a:t>OFFER</a:t>
            </a:r>
            <a:endParaRPr lang="en-US" sz="9600" b="1" dirty="0">
              <a:solidFill>
                <a:srgbClr val="E4EAF1"/>
              </a:solidFill>
              <a:latin typeface="Arial Black"/>
              <a:cs typeface="Arial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3373" y="6266404"/>
            <a:ext cx="158299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E4EAF1"/>
                </a:solidFill>
                <a:latin typeface="Arial Black"/>
                <a:cs typeface="Arial Black"/>
              </a:rPr>
              <a:t>Become a competitive software engineer</a:t>
            </a:r>
            <a:endParaRPr lang="en-US" sz="5400" b="1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465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78360" y="13061990"/>
            <a:ext cx="227280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5" name="Database Interaction"/>
          <p:cNvSpPr txBox="1"/>
          <p:nvPr/>
        </p:nvSpPr>
        <p:spPr>
          <a:xfrm>
            <a:off x="69224" y="1617487"/>
            <a:ext cx="242455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9FB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R</a:t>
            </a:r>
            <a:r>
              <a:rPr lang="en-US" dirty="0" smtClean="0"/>
              <a:t>ules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651070" y="4549854"/>
            <a:ext cx="147237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Attend all classes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Don</a:t>
            </a:r>
            <a:r>
              <a:rPr lang="mr-IN" dirty="0" smtClean="0">
                <a:solidFill>
                  <a:srgbClr val="E4EAF1"/>
                </a:solidFill>
              </a:rPr>
              <a:t>’</a:t>
            </a:r>
            <a:r>
              <a:rPr lang="en-US" dirty="0" smtClean="0">
                <a:solidFill>
                  <a:srgbClr val="E4EAF1"/>
                </a:solidFill>
              </a:rPr>
              <a:t>t be late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Complete homework and day to day coding </a:t>
            </a:r>
          </a:p>
          <a:p>
            <a:pPr marL="685800" indent="-685800" algn="l">
              <a:buFont typeface="Wingdings" charset="2"/>
              <a:buChar char="Ø"/>
            </a:pPr>
            <a:r>
              <a:rPr lang="en-US" dirty="0" smtClean="0">
                <a:solidFill>
                  <a:srgbClr val="E4EAF1"/>
                </a:solidFill>
              </a:rPr>
              <a:t>Never hesitate to ask questions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5594" y="2996813"/>
            <a:ext cx="164655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To achieve our goals, we have to follow some rules:  </a:t>
            </a:r>
            <a:endParaRPr lang="en-US" dirty="0">
              <a:solidFill>
                <a:srgbClr val="E4EAF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5594" y="7969574"/>
            <a:ext cx="164655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dirty="0" smtClean="0">
                <a:solidFill>
                  <a:srgbClr val="E4EAF1"/>
                </a:solidFill>
              </a:rPr>
              <a:t>Learning rule </a:t>
            </a:r>
            <a:r>
              <a:rPr lang="mr-IN" dirty="0" smtClean="0">
                <a:solidFill>
                  <a:srgbClr val="E4EAF1"/>
                </a:solidFill>
              </a:rPr>
              <a:t>–</a:t>
            </a:r>
            <a:r>
              <a:rPr lang="en-US" dirty="0" smtClean="0">
                <a:solidFill>
                  <a:srgbClr val="E4EAF1"/>
                </a:solidFill>
              </a:rPr>
              <a:t> 2W1H</a:t>
            </a:r>
            <a:endParaRPr lang="en-US" dirty="0">
              <a:solidFill>
                <a:srgbClr val="E4EA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223041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42820</TotalTime>
  <Words>2130</Words>
  <Application>Microsoft Macintosh PowerPoint</Application>
  <PresentationFormat>Custom</PresentationFormat>
  <Paragraphs>361</Paragraphs>
  <Slides>45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Liwei Wang</cp:lastModifiedBy>
  <cp:revision>294</cp:revision>
  <cp:lastPrinted>2019-06-25T18:36:40Z</cp:lastPrinted>
  <dcterms:modified xsi:type="dcterms:W3CDTF">2019-07-21T17:00:48Z</dcterms:modified>
</cp:coreProperties>
</file>