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314" r:id="rId4"/>
    <p:sldId id="315" r:id="rId5"/>
    <p:sldId id="316" r:id="rId6"/>
    <p:sldId id="318" r:id="rId7"/>
    <p:sldId id="317" r:id="rId8"/>
    <p:sldId id="313" r:id="rId9"/>
    <p:sldId id="299" r:id="rId10"/>
    <p:sldId id="273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7057" autoAdjust="0"/>
  </p:normalViewPr>
  <p:slideViewPr>
    <p:cSldViewPr snapToGrid="0" snapToObjects="1">
      <p:cViewPr varScale="1">
        <p:scale>
          <a:sx n="48" d="100"/>
          <a:sy n="48" d="100"/>
        </p:scale>
        <p:origin x="-864" y="-12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5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</a:t>
            </a:r>
            <a:r>
              <a:rPr lang="en-US" baseline="0" dirty="0" err="1" smtClean="0"/>
              <a:t>docs.jboss.org</a:t>
            </a:r>
            <a:r>
              <a:rPr lang="en-US" baseline="0" dirty="0" smtClean="0"/>
              <a:t>/hibernate/</a:t>
            </a:r>
            <a:r>
              <a:rPr lang="en-US" baseline="0" dirty="0" err="1" smtClean="0"/>
              <a:t>orm</a:t>
            </a:r>
            <a:r>
              <a:rPr lang="en-US" baseline="0" dirty="0" smtClean="0"/>
              <a:t>/3.3/reference/en-US/html/</a:t>
            </a:r>
            <a:r>
              <a:rPr lang="en-US" baseline="0" dirty="0" err="1" smtClean="0"/>
              <a:t>queryhql.html</a:t>
            </a:r>
            <a:endParaRPr lang="en-US" baseline="0" dirty="0" smtClean="0"/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www.tutorialspoint.com</a:t>
            </a:r>
            <a:r>
              <a:rPr lang="en-US" baseline="0" dirty="0" smtClean="0"/>
              <a:t>/log4j/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www.tutorialspoint.com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software_testing_dictionary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unit_testing.htm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DI, Restful, Spring MVC/Boot, write Service classes, Controller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/>
          <p:cNvSpPr/>
          <p:nvPr/>
        </p:nvSpPr>
        <p:spPr>
          <a:xfrm>
            <a:off x="23580853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>
            <a:off x="23123241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/>
          <p:cNvSpPr/>
          <p:nvPr/>
        </p:nvSpPr>
        <p:spPr>
          <a:xfrm>
            <a:off x="23393666" y="642196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"/>
          <p:cNvSpPr txBox="1"/>
          <p:nvPr/>
        </p:nvSpPr>
        <p:spPr>
          <a:xfrm>
            <a:off x="23552235" y="746252"/>
            <a:ext cx="1270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</a:t>
            </a:r>
          </a:p>
        </p:txBody>
      </p:sp>
      <p:sp>
        <p:nvSpPr>
          <p:cNvPr id="35" name=""/>
          <p:cNvSpPr txBox="1"/>
          <p:nvPr/>
        </p:nvSpPr>
        <p:spPr>
          <a:xfrm>
            <a:off x="23329163" y="351374"/>
            <a:ext cx="127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</a:t>
            </a:r>
          </a:p>
        </p:txBody>
      </p:sp>
      <p:sp>
        <p:nvSpPr>
          <p:cNvPr id="36" name=""/>
          <p:cNvSpPr txBox="1"/>
          <p:nvPr/>
        </p:nvSpPr>
        <p:spPr>
          <a:xfrm>
            <a:off x="23647397" y="365189"/>
            <a:ext cx="405757" cy="37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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2021870" y="13061990"/>
            <a:ext cx="340260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9FB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st-service/" TargetMode="External"/><Relationship Id="rId4" Type="http://schemas.openxmlformats.org/officeDocument/2006/relationships/hyperlink" Target="https://www.tutorialspoint.com/restfu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Restful Web Service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32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32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33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grpSp>
        <p:nvGrpSpPr>
          <p:cNvPr id="334" name="Thank You…"/>
          <p:cNvGrpSpPr/>
          <p:nvPr/>
        </p:nvGrpSpPr>
        <p:grpSpPr>
          <a:xfrm>
            <a:off x="-18544" y="-162867"/>
            <a:ext cx="24421088" cy="14219534"/>
            <a:chOff x="0" y="0"/>
            <a:chExt cx="24421087" cy="14219533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24421088" cy="14219534"/>
            </a:xfrm>
            <a:prstGeom prst="rect">
              <a:avLst/>
            </a:prstGeom>
            <a:solidFill>
              <a:srgbClr val="2E3C4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0" y="5340021"/>
              <a:ext cx="24421088" cy="3539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30000"/>
                </a:lnSpc>
                <a:defRPr sz="1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Thank You</a:t>
              </a:r>
            </a:p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support@frugalops.com</a:t>
              </a:r>
            </a:p>
          </p:txBody>
        </p:sp>
      </p:grpSp>
      <p:sp>
        <p:nvSpPr>
          <p:cNvPr id="335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6" name="IMG_6578.jpg" descr="IMG_657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0" y="9070805"/>
            <a:ext cx="2286000" cy="2268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What’s the </a:t>
            </a:r>
            <a:r>
              <a:rPr lang="en-US" dirty="0" smtClean="0"/>
              <a:t>Restful Web Service?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290268" y="3314700"/>
            <a:ext cx="1888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Arial"/>
              <a:buChar char="•"/>
            </a:pP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A web service is a collection of open protocols and standards used for exchanging data between applications or systems. </a:t>
            </a:r>
          </a:p>
          <a:p>
            <a:pPr marL="685800" indent="-685800" algn="l">
              <a:buFont typeface="Arial"/>
              <a:buChar char="•"/>
            </a:pPr>
            <a:endParaRPr lang="en-US" sz="4800" dirty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800" dirty="0" err="1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RESTful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web services are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web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services based on REST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Architecture</a:t>
            </a:r>
          </a:p>
          <a:p>
            <a:pPr lvl="2" algn="l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	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</a:t>
            </a:r>
            <a:endParaRPr lang="en-US" sz="4800" dirty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20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Restful Web Service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087068" y="3086100"/>
            <a:ext cx="19747532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In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REST architecture, </a:t>
            </a:r>
            <a:endParaRPr lang="en-US" sz="4800" dirty="0" smtClean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pPr lvl="5" algn="l"/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1. A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REST Server simply provides access service to resources; REST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client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accesses the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resources</a:t>
            </a:r>
          </a:p>
          <a:p>
            <a:pPr lvl="2" algn="l"/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2. Every content is resource, resources are identified by URIs</a:t>
            </a:r>
          </a:p>
          <a:p>
            <a:pPr lvl="2" algn="l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	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/</a:t>
            </a:r>
            <a:r>
              <a:rPr lang="en-US" sz="48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em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/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employee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</a:t>
            </a:r>
            <a:endParaRPr lang="en-US" sz="4800" dirty="0" smtClean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pPr lvl="2" algn="l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3. Using HTTP Protocol</a:t>
            </a:r>
          </a:p>
          <a:p>
            <a:pPr lvl="2" algn="l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4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. HTTP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methods used in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REST</a:t>
            </a:r>
            <a:endParaRPr lang="en-US" sz="4800" dirty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pPr lvl="4" algn="l"/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     GET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− Provides a read only access to a resource.</a:t>
            </a:r>
          </a:p>
          <a:p>
            <a:pPr lvl="4" algn="l"/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     POST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− Used to create a new resource.</a:t>
            </a:r>
          </a:p>
          <a:p>
            <a:pPr lvl="4" algn="l"/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     DELETE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− Used to remove a resource.</a:t>
            </a:r>
          </a:p>
          <a:p>
            <a:pPr lvl="4" algn="l"/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     PUT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− Used to update a existing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resource</a:t>
            </a:r>
          </a:p>
          <a:p>
            <a:pPr lvl="4" algn="l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	5. Representation of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Resources: JSON, XML, Text</a:t>
            </a:r>
          </a:p>
        </p:txBody>
      </p:sp>
    </p:spTree>
    <p:extLst>
      <p:ext uri="{BB962C8B-B14F-4D97-AF65-F5344CB8AC3E}">
        <p14:creationId xmlns:p14="http://schemas.microsoft.com/office/powerpoint/2010/main" val="40611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Restful Web Service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087068" y="3086100"/>
            <a:ext cx="1974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Arial"/>
              <a:buChar char="•"/>
            </a:pPr>
            <a:r>
              <a:rPr lang="en-US" sz="4800" dirty="0" err="1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Idempotence</a:t>
            </a:r>
            <a:endParaRPr lang="en-US" sz="4800" dirty="0" smtClean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1268" y="3917097"/>
            <a:ext cx="19747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algn="l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A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n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operation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called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repeatedly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 produce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the same result. In other words, making multiple identical requests has the same effect as making a single request.</a:t>
            </a:r>
            <a:endParaRPr lang="en-US" sz="4800" dirty="0" smtClean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1268" y="6736497"/>
            <a:ext cx="19747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Wingdings" charset="2"/>
              <a:buChar char="Ø"/>
            </a:pP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The </a:t>
            </a: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PUT and DELETE methods are defined to be idempotent.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GET, HEAD, OPTIONS and TRACE methods are defined as safe, meaning they are only intended for retrieving data. This makes them idempotent as well since multiple, identical requests will behave the same.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POST is not idempotent operation.</a:t>
            </a:r>
            <a:endParaRPr lang="en-US" sz="4800" dirty="0" smtClean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2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Restful Web Service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087068" y="3086100"/>
            <a:ext cx="1974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Request and Response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60" y="4572000"/>
            <a:ext cx="10515600" cy="579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0" y="4572000"/>
            <a:ext cx="10083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DI </a:t>
            </a:r>
            <a:r>
              <a:rPr lang="mr-IN" dirty="0" smtClean="0"/>
              <a:t>–</a:t>
            </a:r>
            <a:r>
              <a:rPr lang="en-US" dirty="0" smtClean="0"/>
              <a:t> Dependency Injection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087068" y="5433178"/>
            <a:ext cx="1974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Arial"/>
              <a:buChar char="•"/>
            </a:pPr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Benefits of using 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DI</a:t>
            </a:r>
            <a:endParaRPr lang="en-US" sz="48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47103" y="6435090"/>
            <a:ext cx="17160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Unit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testing is easy with mock objects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Remove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the hard-coded dependencies and </a:t>
            </a: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make application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loosely </a:t>
            </a: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coupled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Extending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the application becomes easier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7067" y="3257015"/>
            <a:ext cx="194283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Dependency Injection (DI) is a design pattern that removes the dependency initialization from compile-time to runtime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7067" y="9872034"/>
            <a:ext cx="1974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How to use DI?</a:t>
            </a:r>
            <a:endParaRPr lang="en-US" sz="48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103" y="11009798"/>
            <a:ext cx="1974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Wingdings" charset="2"/>
              <a:buChar char="Ø"/>
            </a:pP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Refer to the code</a:t>
            </a:r>
            <a:endParaRPr lang="en-US" sz="48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The First Restful API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087068" y="3086100"/>
            <a:ext cx="1974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Uses Spring Boot 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9200" y="3917097"/>
            <a:ext cx="17602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&lt;parent&gt;</a:t>
            </a:r>
          </a:p>
          <a:p>
            <a:pPr algn="l"/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 &lt;</a:t>
            </a:r>
            <a:r>
              <a:rPr lang="en-US" sz="40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groupId</a:t>
            </a:r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&gt;</a:t>
            </a:r>
            <a:r>
              <a:rPr lang="en-US" sz="40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org.springframework.boot</a:t>
            </a:r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&lt;/</a:t>
            </a:r>
            <a:r>
              <a:rPr lang="en-US" sz="40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groupId</a:t>
            </a:r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&gt;</a:t>
            </a:r>
          </a:p>
          <a:p>
            <a:pPr algn="l"/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 &lt;</a:t>
            </a:r>
            <a:r>
              <a:rPr lang="en-US" sz="40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artifactId</a:t>
            </a:r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&gt;spring-boot-starter-parent&lt;/</a:t>
            </a:r>
            <a:r>
              <a:rPr lang="en-US" sz="40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artifactId</a:t>
            </a:r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&gt;</a:t>
            </a:r>
          </a:p>
          <a:p>
            <a:pPr algn="l"/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 &lt;version&gt;2.1.6.RELEASE&lt;/version&gt;</a:t>
            </a:r>
          </a:p>
          <a:p>
            <a:pPr algn="l"/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 &lt;</a:t>
            </a:r>
            <a:r>
              <a:rPr lang="en-US" sz="40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relativePath</a:t>
            </a:r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/&gt;</a:t>
            </a:r>
          </a:p>
          <a:p>
            <a:pPr algn="l"/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&lt;/parent&gt;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9200" y="8320782"/>
            <a:ext cx="1219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4000" dirty="0">
                <a:solidFill>
                  <a:srgbClr val="E4EAF1"/>
                </a:solidFill>
              </a:rPr>
              <a:t>&lt;dependency&gt;</a:t>
            </a:r>
          </a:p>
          <a:p>
            <a:pPr algn="l"/>
            <a:r>
              <a:rPr lang="en-US" sz="4000" dirty="0">
                <a:solidFill>
                  <a:srgbClr val="E4EAF1"/>
                </a:solidFill>
              </a:rPr>
              <a:t>  &lt;</a:t>
            </a:r>
            <a:r>
              <a:rPr lang="en-US" sz="4000" dirty="0" err="1">
                <a:solidFill>
                  <a:srgbClr val="E4EAF1"/>
                </a:solidFill>
              </a:rPr>
              <a:t>groupId</a:t>
            </a:r>
            <a:r>
              <a:rPr lang="en-US" sz="4000" dirty="0">
                <a:solidFill>
                  <a:srgbClr val="E4EAF1"/>
                </a:solidFill>
              </a:rPr>
              <a:t>&gt;</a:t>
            </a:r>
            <a:r>
              <a:rPr lang="en-US" sz="4000" dirty="0" err="1">
                <a:solidFill>
                  <a:srgbClr val="E4EAF1"/>
                </a:solidFill>
              </a:rPr>
              <a:t>org.springframework.boot</a:t>
            </a:r>
            <a:r>
              <a:rPr lang="en-US" sz="4000" dirty="0">
                <a:solidFill>
                  <a:srgbClr val="E4EAF1"/>
                </a:solidFill>
              </a:rPr>
              <a:t>&lt;/</a:t>
            </a:r>
            <a:r>
              <a:rPr lang="en-US" sz="4000" dirty="0" err="1">
                <a:solidFill>
                  <a:srgbClr val="E4EAF1"/>
                </a:solidFill>
              </a:rPr>
              <a:t>groupId</a:t>
            </a:r>
            <a:r>
              <a:rPr lang="en-US" sz="4000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sz="4000" dirty="0">
                <a:solidFill>
                  <a:srgbClr val="E4EAF1"/>
                </a:solidFill>
              </a:rPr>
              <a:t>  &lt;</a:t>
            </a:r>
            <a:r>
              <a:rPr lang="en-US" sz="4000" dirty="0" err="1">
                <a:solidFill>
                  <a:srgbClr val="E4EAF1"/>
                </a:solidFill>
              </a:rPr>
              <a:t>artifactId</a:t>
            </a:r>
            <a:r>
              <a:rPr lang="en-US" sz="4000" dirty="0">
                <a:solidFill>
                  <a:srgbClr val="E4EAF1"/>
                </a:solidFill>
              </a:rPr>
              <a:t>&gt;spring-boot-starter-web&lt;/</a:t>
            </a:r>
            <a:r>
              <a:rPr lang="en-US" sz="4000" dirty="0" err="1">
                <a:solidFill>
                  <a:srgbClr val="E4EAF1"/>
                </a:solidFill>
              </a:rPr>
              <a:t>artifactId</a:t>
            </a:r>
            <a:r>
              <a:rPr lang="en-US" sz="4000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sz="4000" dirty="0">
                <a:solidFill>
                  <a:srgbClr val="E4EAF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6471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 smtClean="0"/>
              <a:t>Exercise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494726" y="2824188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Coding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376" y="3788413"/>
            <a:ext cx="144785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Ø"/>
            </a:pPr>
            <a:r>
              <a:rPr lang="en-US" sz="4000" dirty="0" smtClean="0">
                <a:solidFill>
                  <a:srgbClr val="E4EAF1"/>
                </a:solidFill>
              </a:rPr>
              <a:t>Write </a:t>
            </a:r>
            <a:r>
              <a:rPr lang="en-US" sz="4000" dirty="0" smtClean="0">
                <a:solidFill>
                  <a:srgbClr val="E4EAF1"/>
                </a:solidFill>
              </a:rPr>
              <a:t>services </a:t>
            </a:r>
            <a:r>
              <a:rPr lang="en-US" sz="4000" dirty="0" smtClean="0">
                <a:solidFill>
                  <a:srgbClr val="E4EAF1"/>
                </a:solidFill>
              </a:rPr>
              <a:t>and controllers</a:t>
            </a:r>
          </a:p>
          <a:p>
            <a:pPr marL="571500" indent="-571500" algn="l">
              <a:buFont typeface="Wingdings" charset="2"/>
              <a:buChar char="Ø"/>
            </a:pPr>
            <a:r>
              <a:rPr lang="en-US" sz="4000" dirty="0" smtClean="0">
                <a:solidFill>
                  <a:srgbClr val="E4EAF1"/>
                </a:solidFill>
              </a:rPr>
              <a:t>Write unit test for the service methods </a:t>
            </a:r>
          </a:p>
          <a:p>
            <a:pPr marL="571500" indent="-571500" algn="l">
              <a:buFont typeface="Wingdings" charset="2"/>
              <a:buChar char="Ø"/>
            </a:pPr>
            <a:r>
              <a:rPr lang="en-US" sz="4000" dirty="0" smtClean="0">
                <a:solidFill>
                  <a:srgbClr val="E4EAF1"/>
                </a:solidFill>
              </a:rPr>
              <a:t>Uses Postman to access resources</a:t>
            </a:r>
          </a:p>
        </p:txBody>
      </p:sp>
    </p:spTree>
    <p:extLst>
      <p:ext uri="{BB962C8B-B14F-4D97-AF65-F5344CB8AC3E}">
        <p14:creationId xmlns:p14="http://schemas.microsoft.com/office/powerpoint/2010/main" val="28420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852391" y="3733000"/>
            <a:ext cx="197977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Implement all services and controllers for your project.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Write unit tests fro methods of services.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Uses Postman to test </a:t>
            </a:r>
            <a:r>
              <a:rPr lang="en-US" dirty="0" err="1" smtClean="0">
                <a:solidFill>
                  <a:srgbClr val="E4EAF1"/>
                </a:solidFill>
              </a:rPr>
              <a:t>controlers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Reading </a:t>
            </a:r>
            <a:r>
              <a:rPr lang="en-US" dirty="0" smtClean="0">
                <a:solidFill>
                  <a:srgbClr val="E4EAF1"/>
                </a:solidFill>
              </a:rPr>
              <a:t>material: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0568" y="7058604"/>
            <a:ext cx="19824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https://spring.io/guides/gs/rest-service/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4"/>
              </a:rPr>
              <a:t>https://www.tutorialspoint.com/restful/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223041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22903</TotalTime>
  <Words>462</Words>
  <Application>Microsoft Macintosh PowerPoint</Application>
  <PresentationFormat>Custom</PresentationFormat>
  <Paragraphs>79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Liwei Wang</cp:lastModifiedBy>
  <cp:revision>176</cp:revision>
  <cp:lastPrinted>2019-06-14T13:09:38Z</cp:lastPrinted>
  <dcterms:modified xsi:type="dcterms:W3CDTF">2019-07-17T21:17:22Z</dcterms:modified>
</cp:coreProperties>
</file>