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01" r:id="rId3"/>
    <p:sldId id="306" r:id="rId4"/>
    <p:sldId id="309" r:id="rId5"/>
    <p:sldId id="308" r:id="rId6"/>
    <p:sldId id="274" r:id="rId7"/>
    <p:sldId id="258" r:id="rId8"/>
    <p:sldId id="277" r:id="rId9"/>
    <p:sldId id="276" r:id="rId10"/>
    <p:sldId id="282" r:id="rId11"/>
    <p:sldId id="305" r:id="rId12"/>
    <p:sldId id="285" r:id="rId13"/>
    <p:sldId id="302" r:id="rId14"/>
    <p:sldId id="275" r:id="rId15"/>
    <p:sldId id="280" r:id="rId16"/>
    <p:sldId id="283" r:id="rId17"/>
    <p:sldId id="281" r:id="rId18"/>
    <p:sldId id="289" r:id="rId19"/>
    <p:sldId id="286" r:id="rId20"/>
    <p:sldId id="292" r:id="rId21"/>
    <p:sldId id="310" r:id="rId22"/>
    <p:sldId id="293" r:id="rId23"/>
    <p:sldId id="311" r:id="rId24"/>
    <p:sldId id="312" r:id="rId25"/>
    <p:sldId id="294" r:id="rId26"/>
    <p:sldId id="313" r:id="rId27"/>
    <p:sldId id="299" r:id="rId28"/>
    <p:sldId id="273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87057" autoAdjust="0"/>
  </p:normalViewPr>
  <p:slideViewPr>
    <p:cSldViewPr snapToGrid="0" snapToObjects="1">
      <p:cViewPr varScale="1">
        <p:scale>
          <a:sx n="50" d="100"/>
          <a:sy n="50" d="100"/>
        </p:scale>
        <p:origin x="-792" y="-10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52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https://www.w3schools.com/java/</a:t>
            </a:r>
            <a:r>
              <a:rPr lang="en-US" dirty="0" err="1" smtClean="0"/>
              <a:t>default.asp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0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https://www.w3schools.com/java/</a:t>
            </a:r>
            <a:r>
              <a:rPr lang="en-US" dirty="0" err="1" smtClean="0"/>
              <a:t>default.asp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operations Between</a:t>
            </a:r>
            <a:r>
              <a:rPr lang="en-US" baseline="0" dirty="0" smtClean="0"/>
              <a:t> transaction = </a:t>
            </a:r>
            <a:r>
              <a:rPr lang="en-US" baseline="0" dirty="0" err="1" smtClean="0"/>
              <a:t>session.beginTransaction</a:t>
            </a:r>
            <a:r>
              <a:rPr lang="en-US" baseline="0" dirty="0" smtClean="0"/>
              <a:t>() and </a:t>
            </a:r>
            <a:r>
              <a:rPr lang="en-US" baseline="0" dirty="0" err="1" smtClean="0"/>
              <a:t>transaction.commit</a:t>
            </a:r>
            <a:r>
              <a:rPr lang="en-US" baseline="0" dirty="0" smtClean="0"/>
              <a:t>() are treated as a unit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transfer money from your saving account to your checking account, if there is no Transaction object help, you might lose money.</a:t>
            </a:r>
          </a:p>
          <a:p>
            <a:r>
              <a:rPr lang="en-US" baseline="0" dirty="0" err="1" smtClean="0"/>
              <a:t>savingAccount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savingAccount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1000;</a:t>
            </a:r>
          </a:p>
          <a:p>
            <a:r>
              <a:rPr lang="en-US" baseline="0" dirty="0" err="1" smtClean="0"/>
              <a:t>checkingAccount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checkingAccount</a:t>
            </a:r>
            <a:r>
              <a:rPr lang="en-US" baseline="0" dirty="0" smtClean="0"/>
              <a:t> + 1000;  but this operation failed. If there is not transaction operation, you lose $1000.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61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should write the</a:t>
            </a:r>
            <a:r>
              <a:rPr lang="en-US" baseline="0" dirty="0" smtClean="0"/>
              <a:t> User </a:t>
            </a:r>
            <a:r>
              <a:rPr lang="en-US" dirty="0" smtClean="0"/>
              <a:t>DAO class 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6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6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https://</a:t>
            </a:r>
            <a:r>
              <a:rPr lang="en-US" baseline="0" dirty="0" err="1" smtClean="0"/>
              <a:t>docs.jboss.org</a:t>
            </a:r>
            <a:r>
              <a:rPr lang="en-US" baseline="0" dirty="0" smtClean="0"/>
              <a:t>/hibernate/</a:t>
            </a:r>
            <a:r>
              <a:rPr lang="en-US" baseline="0" dirty="0" err="1" smtClean="0"/>
              <a:t>orm</a:t>
            </a:r>
            <a:r>
              <a:rPr lang="en-US" baseline="0" dirty="0" smtClean="0"/>
              <a:t>/3.3/reference/en-US/html/</a:t>
            </a:r>
            <a:r>
              <a:rPr lang="en-US" baseline="0" dirty="0" err="1" smtClean="0"/>
              <a:t>queryhql.html</a:t>
            </a:r>
            <a:endParaRPr lang="en-US" baseline="0" dirty="0" smtClean="0"/>
          </a:p>
          <a:p>
            <a:r>
              <a:rPr lang="en-US" baseline="0" dirty="0" smtClean="0"/>
              <a:t>https://</a:t>
            </a:r>
            <a:r>
              <a:rPr lang="en-US" baseline="0" dirty="0" err="1" smtClean="0"/>
              <a:t>www.tutorialspoint.com</a:t>
            </a:r>
            <a:r>
              <a:rPr lang="en-US" baseline="0" dirty="0" smtClean="0"/>
              <a:t>/log4j/</a:t>
            </a:r>
          </a:p>
          <a:p>
            <a:r>
              <a:rPr lang="en-US" baseline="0" dirty="0" smtClean="0"/>
              <a:t>https://</a:t>
            </a:r>
            <a:r>
              <a:rPr lang="en-US" baseline="0" dirty="0" err="1" smtClean="0"/>
              <a:t>www.tutorialspoint.com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software_testing_dictionary</a:t>
            </a:r>
            <a:r>
              <a:rPr lang="en-US" baseline="0" dirty="0" smtClean="0"/>
              <a:t>/</a:t>
            </a:r>
            <a:r>
              <a:rPr lang="en-US" baseline="0" dirty="0" err="1" smtClean="0"/>
              <a:t>unit_testing.htm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0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flywaydb.org</a:t>
            </a:r>
            <a:r>
              <a:rPr lang="en-US" dirty="0" smtClean="0"/>
              <a:t>/</a:t>
            </a:r>
            <a:r>
              <a:rPr lang="en-US" dirty="0" err="1" smtClean="0"/>
              <a:t>getstarted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Put Flyway in</a:t>
            </a:r>
            <a:r>
              <a:rPr lang="en-US" baseline="0" dirty="0" smtClean="0"/>
              <a:t> the first part PPT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https://</a:t>
            </a:r>
            <a:r>
              <a:rPr lang="en-US" baseline="0" dirty="0" err="1" smtClean="0"/>
              <a:t>docs.jboss.org</a:t>
            </a:r>
            <a:r>
              <a:rPr lang="en-US" baseline="0" dirty="0" smtClean="0"/>
              <a:t>/hibernate/</a:t>
            </a:r>
            <a:r>
              <a:rPr lang="en-US" baseline="0" dirty="0" err="1" smtClean="0"/>
              <a:t>orm</a:t>
            </a:r>
            <a:r>
              <a:rPr lang="en-US" baseline="0" dirty="0" smtClean="0"/>
              <a:t>/3.3/reference/en-US/html/</a:t>
            </a:r>
            <a:r>
              <a:rPr lang="en-US" baseline="0" dirty="0" err="1" smtClean="0"/>
              <a:t>queryhql.html</a:t>
            </a:r>
            <a:endParaRPr lang="en-US" baseline="0" dirty="0" smtClean="0"/>
          </a:p>
          <a:p>
            <a:r>
              <a:rPr lang="en-US" baseline="0" dirty="0" smtClean="0"/>
              <a:t>https://</a:t>
            </a:r>
            <a:r>
              <a:rPr lang="en-US" baseline="0" dirty="0" err="1" smtClean="0"/>
              <a:t>www.tutorialspoint.com</a:t>
            </a:r>
            <a:r>
              <a:rPr lang="en-US" baseline="0" dirty="0" smtClean="0"/>
              <a:t>/log4j/</a:t>
            </a:r>
          </a:p>
          <a:p>
            <a:r>
              <a:rPr lang="en-US" baseline="0" dirty="0" smtClean="0"/>
              <a:t>https://</a:t>
            </a:r>
            <a:r>
              <a:rPr lang="en-US" baseline="0" dirty="0" err="1" smtClean="0"/>
              <a:t>www.tutorialspoint.com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software_testing_dictionary</a:t>
            </a:r>
            <a:r>
              <a:rPr lang="en-US" baseline="0" dirty="0" smtClean="0"/>
              <a:t>/</a:t>
            </a:r>
            <a:r>
              <a:rPr lang="en-US" baseline="0" dirty="0" err="1" smtClean="0"/>
              <a:t>unit_testing.htm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0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DI, Restful, Spring MVC/Boot, write Service classes, Controller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9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flywaydb.org</a:t>
            </a:r>
            <a:r>
              <a:rPr lang="en-US" dirty="0" smtClean="0"/>
              <a:t>/</a:t>
            </a:r>
            <a:r>
              <a:rPr lang="en-US" dirty="0" err="1" smtClean="0"/>
              <a:t>getstarted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Put Flyway in</a:t>
            </a:r>
            <a:r>
              <a:rPr lang="en-US" baseline="0" dirty="0" smtClean="0"/>
              <a:t> the first part PPT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flywaydb.org</a:t>
            </a:r>
            <a:r>
              <a:rPr lang="en-US" dirty="0" smtClean="0"/>
              <a:t>/</a:t>
            </a:r>
            <a:r>
              <a:rPr lang="en-US" dirty="0" err="1" smtClean="0"/>
              <a:t>getstarted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Put Flyway in</a:t>
            </a:r>
            <a:r>
              <a:rPr lang="en-US" baseline="0" dirty="0" smtClean="0"/>
              <a:t> the first part PPT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7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tow</a:t>
            </a:r>
            <a:r>
              <a:rPr lang="en-US" baseline="0" dirty="0" smtClean="0"/>
              <a:t> parts or components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Database connection: the database information for connecting to the database, IP address, port number, user name, password, etc.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Class Mapping: map Java objects to the database tables.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hibernate.cfg.xml</a:t>
            </a:r>
            <a:r>
              <a:rPr lang="en-US" baseline="0" dirty="0" smtClean="0"/>
              <a:t> </a:t>
            </a:r>
            <a:r>
              <a:rPr lang="en-US" dirty="0" smtClean="0"/>
              <a:t>can be used as a replacement for the </a:t>
            </a:r>
            <a:r>
              <a:rPr lang="en-US" dirty="0" err="1" smtClean="0"/>
              <a:t>hibernate.properties</a:t>
            </a:r>
            <a:r>
              <a:rPr lang="en-US" dirty="0" smtClean="0"/>
              <a:t> file or, if both are present, to override properties.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03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03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students to write a persistent Class</a:t>
            </a:r>
          </a:p>
          <a:p>
            <a:r>
              <a:rPr lang="en-US" baseline="0" dirty="0" smtClean="0"/>
              <a:t>Homework: write another persistent Classes</a:t>
            </a:r>
          </a:p>
          <a:p>
            <a:r>
              <a:rPr lang="en-US" dirty="0" smtClean="0"/>
              <a:t>Reading material: </a:t>
            </a:r>
            <a:r>
              <a:rPr lang="en-US" baseline="0" dirty="0" smtClean="0"/>
              <a:t> https://</a:t>
            </a:r>
            <a:r>
              <a:rPr lang="en-US" baseline="0" dirty="0" err="1" smtClean="0"/>
              <a:t>www.tutorialspoint.com</a:t>
            </a:r>
            <a:r>
              <a:rPr lang="en-US" baseline="0" dirty="0" smtClean="0"/>
              <a:t>/hibernate/</a:t>
            </a:r>
          </a:p>
          <a:p>
            <a:r>
              <a:rPr lang="en-US" baseline="0" dirty="0" smtClean="0"/>
              <a:t>		        https://</a:t>
            </a:r>
            <a:r>
              <a:rPr lang="en-US" baseline="0" dirty="0" err="1" smtClean="0"/>
              <a:t>dzone.com</a:t>
            </a:r>
            <a:r>
              <a:rPr lang="en-US" baseline="0" dirty="0" smtClean="0"/>
              <a:t>/articles/all-hibernate-annotations-mapping-annotations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03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students to write a persistent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0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aşlık ve Alt An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"/>
          <p:cNvSpPr/>
          <p:nvPr/>
        </p:nvSpPr>
        <p:spPr>
          <a:xfrm>
            <a:off x="11969932" y="12976983"/>
            <a:ext cx="444138" cy="51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"/>
          <p:cNvSpPr/>
          <p:nvPr/>
        </p:nvSpPr>
        <p:spPr>
          <a:xfrm>
            <a:off x="23580853" y="243430"/>
            <a:ext cx="538845" cy="62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>
            <a:off x="23123241" y="243430"/>
            <a:ext cx="538845" cy="62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"/>
          <p:cNvSpPr/>
          <p:nvPr/>
        </p:nvSpPr>
        <p:spPr>
          <a:xfrm>
            <a:off x="23393666" y="642196"/>
            <a:ext cx="444138" cy="51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Rounded Rectangle"/>
          <p:cNvSpPr/>
          <p:nvPr/>
        </p:nvSpPr>
        <p:spPr>
          <a:xfrm>
            <a:off x="5880427" y="2566023"/>
            <a:ext cx="12623146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Rounded Rectangle"/>
          <p:cNvSpPr/>
          <p:nvPr/>
        </p:nvSpPr>
        <p:spPr>
          <a:xfrm>
            <a:off x="6892635" y="12669691"/>
            <a:ext cx="10598730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"/>
          <p:cNvSpPr txBox="1"/>
          <p:nvPr/>
        </p:nvSpPr>
        <p:spPr>
          <a:xfrm>
            <a:off x="23552235" y="746252"/>
            <a:ext cx="1270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</a:t>
            </a:r>
          </a:p>
        </p:txBody>
      </p:sp>
      <p:sp>
        <p:nvSpPr>
          <p:cNvPr id="35" name=""/>
          <p:cNvSpPr txBox="1"/>
          <p:nvPr/>
        </p:nvSpPr>
        <p:spPr>
          <a:xfrm>
            <a:off x="23329163" y="351374"/>
            <a:ext cx="127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</a:t>
            </a:r>
          </a:p>
        </p:txBody>
      </p:sp>
      <p:sp>
        <p:nvSpPr>
          <p:cNvPr id="36" name=""/>
          <p:cNvSpPr txBox="1"/>
          <p:nvPr/>
        </p:nvSpPr>
        <p:spPr>
          <a:xfrm>
            <a:off x="23647397" y="365189"/>
            <a:ext cx="405757" cy="37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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11969932" y="12976983"/>
            <a:ext cx="444138" cy="51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ounded Rectangle"/>
          <p:cNvSpPr/>
          <p:nvPr/>
        </p:nvSpPr>
        <p:spPr>
          <a:xfrm>
            <a:off x="5880427" y="2566023"/>
            <a:ext cx="12623146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Rounded Rectangle"/>
          <p:cNvSpPr/>
          <p:nvPr/>
        </p:nvSpPr>
        <p:spPr>
          <a:xfrm>
            <a:off x="6892635" y="12669691"/>
            <a:ext cx="10598730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653366" y="1958422"/>
            <a:ext cx="19507201" cy="249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610166" y="4458252"/>
            <a:ext cx="9550401" cy="8761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 txBox="1">
            <a:spLocks noGrp="1"/>
          </p:cNvSpPr>
          <p:nvPr>
            <p:ph type="sldNum" sz="quarter" idx="2"/>
          </p:nvPr>
        </p:nvSpPr>
        <p:spPr>
          <a:xfrm>
            <a:off x="12021870" y="13061990"/>
            <a:ext cx="340260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9FB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xmlns:p14="http://schemas.microsoft.com/office/powerpoint/2010/main"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all-hibernate-annotations-mapping-annotations" TargetMode="External"/><Relationship Id="rId4" Type="http://schemas.openxmlformats.org/officeDocument/2006/relationships/hyperlink" Target="https://www.journaldev.com/4098/java-heap-space-vs-stack-memory" TargetMode="External"/><Relationship Id="rId5" Type="http://schemas.openxmlformats.org/officeDocument/2006/relationships/hyperlink" Target="Department.java" TargetMode="Externa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ibernateUtil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ppingClassesTest.java" TargetMode="External"/><Relationship Id="rId4" Type="http://schemas.openxmlformats.org/officeDocument/2006/relationships/hyperlink" Target="https://www.tutorialspoint.com/hibernate/" TargetMode="External"/><Relationship Id="rId5" Type="http://schemas.openxmlformats.org/officeDocument/2006/relationships/hyperlink" Target="https://dzone.com/articles/all-hibernate-annotations-mapping-annot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abstract.asp" TargetMode="External"/><Relationship Id="rId4" Type="http://schemas.openxmlformats.org/officeDocument/2006/relationships/hyperlink" Target="https://www.w3schools.com/java/java_interface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jboss.org/hibernate/orm/3.3/reference/en-US/html/queryhql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DepartmentDao.jav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DepartmentDao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orm/3.3/reference/en-US/html/queryhql.html" TargetMode="External"/><Relationship Id="rId4" Type="http://schemas.openxmlformats.org/officeDocument/2006/relationships/hyperlink" Target="https://www.tutorialspoint.com/log4j/" TargetMode="External"/><Relationship Id="rId5" Type="http://schemas.openxmlformats.org/officeDocument/2006/relationships/hyperlink" Target="https://www.tutorialspoint.com/juni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encapsulation.asp" TargetMode="External"/><Relationship Id="rId4" Type="http://schemas.openxmlformats.org/officeDocument/2006/relationships/hyperlink" Target="https://www.w3schools.com/java/java_inheritance.asp" TargetMode="External"/><Relationship Id="rId5" Type="http://schemas.openxmlformats.org/officeDocument/2006/relationships/hyperlink" Target="https://www.w3schools.com/java/java_polymorphism.asp" TargetMode="External"/><Relationship Id="rId6" Type="http://schemas.openxmlformats.org/officeDocument/2006/relationships/hyperlink" Target="Polymorphism.jav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epartment.java" TargetMode="External"/><Relationship Id="rId4" Type="http://schemas.openxmlformats.org/officeDocument/2006/relationships/hyperlink" Target="DepartmentDao.jav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orm/3.3/reference/en-US/html/queryhql.html" TargetMode="External"/><Relationship Id="rId4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book/en/v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it-scm.com/book/en/v2" TargetMode="External"/><Relationship Id="rId5" Type="http://schemas.openxmlformats.org/officeDocument/2006/relationships/hyperlink" Target="git_commands.tx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pom.x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ibernate.cfg.x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Hibernate</a:t>
            </a:r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Persistent Objects </a:t>
            </a:r>
            <a:r>
              <a:rPr lang="mr-IN" dirty="0" smtClean="0"/>
              <a:t>–</a:t>
            </a:r>
            <a:r>
              <a:rPr lang="en-US" dirty="0" smtClean="0"/>
              <a:t> Cont.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3727777" y="3535904"/>
            <a:ext cx="1715572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Annotation:</a:t>
            </a:r>
            <a:r>
              <a:rPr lang="en-US" dirty="0">
                <a:solidFill>
                  <a:srgbClr val="E4EAF1"/>
                </a:solidFill>
              </a:rPr>
              <a:t>	</a:t>
            </a:r>
            <a:r>
              <a:rPr lang="en-US" dirty="0" smtClean="0">
                <a:solidFill>
                  <a:srgbClr val="E4EAF1"/>
                </a:solidFill>
              </a:rPr>
              <a:t>@Entity, @Table, @Id, @Column, etc.</a:t>
            </a:r>
          </a:p>
        </p:txBody>
      </p:sp>
      <p:sp>
        <p:nvSpPr>
          <p:cNvPr id="18" name="Shape 118"/>
          <p:cNvSpPr txBox="1"/>
          <p:nvPr/>
        </p:nvSpPr>
        <p:spPr>
          <a:xfrm>
            <a:off x="9157916" y="11945284"/>
            <a:ext cx="60681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3200" dirty="0" smtClean="0">
                <a:solidFill>
                  <a:schemeClr val="bg1">
                    <a:lumMod val="10000"/>
                    <a:lumOff val="90000"/>
                  </a:schemeClr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Hibernate Annotation Reference</a:t>
            </a:r>
            <a:endParaRPr sz="3200" dirty="0">
              <a:solidFill>
                <a:schemeClr val="bg1">
                  <a:lumMod val="10000"/>
                  <a:lumOff val="90000"/>
                </a:schemeClr>
              </a:solidFill>
              <a:uFill>
                <a:solidFill>
                  <a:srgbClr val="0000FF"/>
                </a:solidFill>
              </a:uFill>
              <a:hlinkClick r:id="rId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0177" y="10685174"/>
            <a:ext cx="1715572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  <a:hlinkClick r:id="rId5" action="ppaction://hlinkfile"/>
              </a:rPr>
              <a:t>Persistent Object Template</a:t>
            </a:r>
            <a:endParaRPr lang="en-US" dirty="0" smtClean="0">
              <a:solidFill>
                <a:srgbClr val="E4EAF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3040" y="4953746"/>
            <a:ext cx="212852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err="1" smtClean="0"/>
              <a:t>SessionFactory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31538" y="3101976"/>
            <a:ext cx="18293644" cy="6993467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5400" dirty="0" err="1" smtClean="0">
                <a:solidFill>
                  <a:srgbClr val="E4EAF1"/>
                </a:solidFill>
              </a:rPr>
              <a:t>SessionFactory</a:t>
            </a:r>
            <a:r>
              <a:rPr lang="en-US" sz="5400" dirty="0" smtClean="0">
                <a:solidFill>
                  <a:srgbClr val="E4EAF1"/>
                </a:solidFill>
              </a:rPr>
              <a:t> is used to instantiate the session object</a:t>
            </a:r>
          </a:p>
          <a:p>
            <a:pPr lvl="2"/>
            <a:r>
              <a:rPr lang="en-US" sz="5400" dirty="0" smtClean="0">
                <a:solidFill>
                  <a:srgbClr val="E4EAF1"/>
                </a:solidFill>
              </a:rPr>
              <a:t>Created during application start up</a:t>
            </a:r>
          </a:p>
          <a:p>
            <a:pPr lvl="2"/>
            <a:r>
              <a:rPr lang="en-US" sz="5400" dirty="0" smtClean="0">
                <a:solidFill>
                  <a:srgbClr val="E4EAF1"/>
                </a:solidFill>
              </a:rPr>
              <a:t>Thread safe</a:t>
            </a:r>
          </a:p>
          <a:p>
            <a:pPr lvl="2"/>
            <a:r>
              <a:rPr lang="en-US" sz="5400" dirty="0" err="1" smtClean="0">
                <a:solidFill>
                  <a:srgbClr val="E4EAF1"/>
                </a:solidFill>
              </a:rPr>
              <a:t>SessionFactory</a:t>
            </a:r>
            <a:r>
              <a:rPr lang="en-US" sz="5400" dirty="0" smtClean="0">
                <a:solidFill>
                  <a:srgbClr val="E4EAF1"/>
                </a:solidFill>
              </a:rPr>
              <a:t> object is per database by using a separate configuration file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1538" y="10073588"/>
            <a:ext cx="1829364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b="1" dirty="0">
                <a:solidFill>
                  <a:srgbClr val="E4EAF1"/>
                </a:solidFill>
              </a:rPr>
              <a:t>B</a:t>
            </a:r>
            <a:r>
              <a:rPr kumimoji="0" lang="en-US" sz="5000" b="1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sym typeface="Helvetica Light"/>
              </a:rPr>
              <a:t>uild</a:t>
            </a:r>
            <a:r>
              <a:rPr lang="en-US" b="1" dirty="0" smtClean="0">
                <a:solidFill>
                  <a:srgbClr val="E4EAF1"/>
                </a:solidFill>
              </a:rPr>
              <a:t> a </a:t>
            </a:r>
            <a:r>
              <a:rPr lang="en-US" b="1" dirty="0" err="1" smtClean="0">
                <a:solidFill>
                  <a:srgbClr val="E4EAF1"/>
                </a:solidFill>
              </a:rPr>
              <a:t>SessionFactory</a:t>
            </a:r>
            <a:r>
              <a:rPr lang="en-US" b="1" dirty="0" smtClean="0">
                <a:solidFill>
                  <a:srgbClr val="E4EAF1"/>
                </a:solidFill>
              </a:rPr>
              <a:t>  </a:t>
            </a:r>
            <a:r>
              <a:rPr lang="en-US" b="1" dirty="0" smtClean="0">
                <a:solidFill>
                  <a:srgbClr val="E4EAF1"/>
                </a:solidFill>
                <a:hlinkClick r:id="rId3" action="ppaction://hlinkfile"/>
              </a:rPr>
              <a:t>HibernateUtil.java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69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Homework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852391" y="3434152"/>
            <a:ext cx="1645193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W</a:t>
            </a:r>
            <a:r>
              <a:rPr lang="en-US" dirty="0" smtClean="0">
                <a:solidFill>
                  <a:srgbClr val="E4EAF1"/>
                </a:solidFill>
              </a:rPr>
              <a:t>rite other </a:t>
            </a:r>
            <a:r>
              <a:rPr lang="en-US" dirty="0">
                <a:solidFill>
                  <a:srgbClr val="E4EAF1"/>
                </a:solidFill>
              </a:rPr>
              <a:t>persistent c</a:t>
            </a:r>
            <a:r>
              <a:rPr lang="en-US" dirty="0" smtClean="0">
                <a:solidFill>
                  <a:srgbClr val="E4EAF1"/>
                </a:solidFill>
              </a:rPr>
              <a:t>lasses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Write </a:t>
            </a:r>
            <a:r>
              <a:rPr lang="en-US" dirty="0" err="1" smtClean="0">
                <a:solidFill>
                  <a:srgbClr val="E4EAF1"/>
                </a:solidFill>
              </a:rPr>
              <a:t>Junit</a:t>
            </a:r>
            <a:r>
              <a:rPr lang="en-US" dirty="0" smtClean="0">
                <a:solidFill>
                  <a:srgbClr val="E4EAF1"/>
                </a:solidFill>
              </a:rPr>
              <a:t> Test </a:t>
            </a:r>
            <a:r>
              <a:rPr lang="en-US" dirty="0" smtClean="0">
                <a:solidFill>
                  <a:srgbClr val="E4EAF1"/>
                </a:solidFill>
                <a:hlinkClick r:id="rId3" action="ppaction://hlinkfile"/>
              </a:rPr>
              <a:t>MappingClassesTest.java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Reading </a:t>
            </a:r>
            <a:r>
              <a:rPr lang="en-US" dirty="0" smtClean="0">
                <a:solidFill>
                  <a:srgbClr val="E4EAF1"/>
                </a:solidFill>
              </a:rPr>
              <a:t>material: 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42644" y="5880740"/>
            <a:ext cx="1586168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  <a:hlinkClick r:id="rId4"/>
              </a:rPr>
              <a:t>https://www.tutorialspoint.com/hibernate/</a:t>
            </a:r>
            <a:endParaRPr lang="en-US" dirty="0">
              <a:solidFill>
                <a:srgbClr val="E4EAF1"/>
              </a:solidFill>
            </a:endParaRPr>
          </a:p>
          <a:p>
            <a:pPr marL="685800" lvl="1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  <a:hlinkClick r:id="rId5"/>
              </a:rPr>
              <a:t>https://dzone.com/articles/all-hibernate-annotations-mapping-annotations</a:t>
            </a:r>
            <a:r>
              <a:rPr lang="en-US" dirty="0">
                <a:solidFill>
                  <a:srgbClr val="E4EAF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8455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Java Basic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6407502" y="4387734"/>
            <a:ext cx="1219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Abstract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4"/>
              </a:rPr>
              <a:t>Interface</a:t>
            </a:r>
            <a:endParaRPr lang="en-US" dirty="0" smtClean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Override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Overload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8712" y="3239993"/>
            <a:ext cx="521168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OOPs Concept</a:t>
            </a:r>
          </a:p>
        </p:txBody>
      </p:sp>
    </p:spTree>
    <p:extLst>
      <p:ext uri="{BB962C8B-B14F-4D97-AF65-F5344CB8AC3E}">
        <p14:creationId xmlns:p14="http://schemas.microsoft.com/office/powerpoint/2010/main" val="25750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Session</a:t>
            </a:r>
            <a:endParaRPr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24844" y="3280042"/>
            <a:ext cx="17307031" cy="944447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 smtClean="0">
                <a:solidFill>
                  <a:srgbClr val="E4EAF1"/>
                </a:solidFill>
              </a:rPr>
              <a:t>A Session is used to get a connection with a database. </a:t>
            </a:r>
          </a:p>
          <a:p>
            <a:r>
              <a:rPr lang="en-US" sz="4800" dirty="0" smtClean="0">
                <a:solidFill>
                  <a:srgbClr val="E4EAF1"/>
                </a:solidFill>
              </a:rPr>
              <a:t>Persistent objects are saved and retrieved through a Session object.</a:t>
            </a:r>
          </a:p>
          <a:p>
            <a:r>
              <a:rPr lang="en-US" altLang="zh-CN" sz="4800" dirty="0" smtClean="0">
                <a:solidFill>
                  <a:srgbClr val="E4EAF1"/>
                </a:solidFill>
              </a:rPr>
              <a:t>A Session is </a:t>
            </a:r>
            <a:r>
              <a:rPr lang="en-US" sz="4800" dirty="0" smtClean="0">
                <a:solidFill>
                  <a:srgbClr val="E4EAF1"/>
                </a:solidFill>
              </a:rPr>
              <a:t>create</a:t>
            </a:r>
            <a:r>
              <a:rPr lang="en-US" altLang="zh-CN" sz="4800" dirty="0" smtClean="0">
                <a:solidFill>
                  <a:srgbClr val="E4EAF1"/>
                </a:solidFill>
              </a:rPr>
              <a:t>d</a:t>
            </a:r>
            <a:r>
              <a:rPr lang="en-US" sz="4800" dirty="0" smtClean="0">
                <a:solidFill>
                  <a:srgbClr val="E4EAF1"/>
                </a:solidFill>
              </a:rPr>
              <a:t> from </a:t>
            </a:r>
            <a:r>
              <a:rPr lang="en-US" sz="4800" dirty="0" err="1" smtClean="0">
                <a:solidFill>
                  <a:srgbClr val="E4EAF1"/>
                </a:solidFill>
              </a:rPr>
              <a:t>SessionFactory</a:t>
            </a:r>
            <a:endParaRPr lang="en-US" sz="4800" dirty="0" smtClean="0">
              <a:solidFill>
                <a:srgbClr val="E4EAF1"/>
              </a:solidFill>
            </a:endParaRPr>
          </a:p>
          <a:p>
            <a:pPr lvl="2">
              <a:buFont typeface="Wingdings" charset="2"/>
              <a:buChar char="Ø"/>
            </a:pPr>
            <a:r>
              <a:rPr lang="en-US" sz="4800" dirty="0" smtClean="0">
                <a:solidFill>
                  <a:srgbClr val="E4EAF1"/>
                </a:solidFill>
              </a:rPr>
              <a:t> Not thread safe</a:t>
            </a:r>
          </a:p>
          <a:p>
            <a:pPr lvl="2">
              <a:buFont typeface="Wingdings" charset="2"/>
              <a:buChar char="Ø"/>
            </a:pPr>
            <a:r>
              <a:rPr lang="en-US" sz="4800" dirty="0" smtClean="0">
                <a:solidFill>
                  <a:srgbClr val="E4EAF1"/>
                </a:solidFill>
              </a:rPr>
              <a:t> Should be created and destroyed as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Query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1480" y="3159285"/>
            <a:ext cx="22308320" cy="9157857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 smtClean="0">
                <a:solidFill>
                  <a:srgbClr val="E4EAF1"/>
                </a:solidFill>
              </a:rPr>
              <a:t>Query objects use query string to perform CRUD operations on databases.</a:t>
            </a:r>
          </a:p>
          <a:p>
            <a:pPr lvl="2">
              <a:buFont typeface="Wingdings" charset="2"/>
              <a:buChar char="Ø"/>
            </a:pPr>
            <a:r>
              <a:rPr lang="en-US" sz="4800" dirty="0" smtClean="0">
                <a:solidFill>
                  <a:srgbClr val="E4EAF1"/>
                </a:solidFill>
              </a:rPr>
              <a:t> Native SQL query</a:t>
            </a:r>
          </a:p>
          <a:p>
            <a:pPr marL="914400" lvl="2" indent="0">
              <a:buFontTx/>
              <a:buNone/>
            </a:pPr>
            <a:r>
              <a:rPr lang="en-US" sz="4800" dirty="0" smtClean="0">
                <a:solidFill>
                  <a:srgbClr val="E4EAF1"/>
                </a:solidFill>
              </a:rPr>
              <a:t>    select * from users where </a:t>
            </a:r>
            <a:r>
              <a:rPr lang="en-US" sz="4800" dirty="0" err="1" smtClean="0">
                <a:solidFill>
                  <a:srgbClr val="E4EAF1"/>
                </a:solidFill>
              </a:rPr>
              <a:t>user_id</a:t>
            </a:r>
            <a:r>
              <a:rPr lang="en-US" sz="4800" dirty="0" smtClean="0">
                <a:solidFill>
                  <a:srgbClr val="E4EAF1"/>
                </a:solidFill>
              </a:rPr>
              <a:t> = 1</a:t>
            </a:r>
          </a:p>
          <a:p>
            <a:pPr lvl="2">
              <a:buFont typeface="Wingdings" charset="2"/>
              <a:buChar char="Ø"/>
            </a:pPr>
            <a:r>
              <a:rPr lang="en-US" sz="4800" dirty="0" smtClean="0">
                <a:solidFill>
                  <a:srgbClr val="E4EAF1"/>
                </a:solidFill>
              </a:rPr>
              <a:t> HQL - Hibernate Query Language </a:t>
            </a:r>
          </a:p>
          <a:p>
            <a:pPr marL="914400" lvl="2" indent="0">
              <a:buFontTx/>
              <a:buNone/>
            </a:pPr>
            <a:r>
              <a:rPr lang="en-US" sz="4800" dirty="0" smtClean="0">
                <a:solidFill>
                  <a:srgbClr val="E4EAF1"/>
                </a:solidFill>
              </a:rPr>
              <a:t>    HQL is object-oriented, the syntax is similar with native SQL  </a:t>
            </a:r>
          </a:p>
          <a:p>
            <a:pPr marL="914400" lvl="2" indent="0">
              <a:buFontTx/>
              <a:buNone/>
            </a:pPr>
            <a:r>
              <a:rPr lang="en-US" sz="4800" dirty="0" smtClean="0">
                <a:solidFill>
                  <a:srgbClr val="E4EAF1"/>
                </a:solidFill>
              </a:rPr>
              <a:t>     from User as user where </a:t>
            </a:r>
            <a:r>
              <a:rPr lang="en-US" sz="4800" dirty="0" err="1" smtClean="0">
                <a:solidFill>
                  <a:srgbClr val="E4EAF1"/>
                </a:solidFill>
              </a:rPr>
              <a:t>user.id</a:t>
            </a:r>
            <a:r>
              <a:rPr lang="en-US" sz="4800" dirty="0" smtClean="0">
                <a:solidFill>
                  <a:srgbClr val="E4EAF1"/>
                </a:solidFill>
              </a:rPr>
              <a:t> = 1				</a:t>
            </a:r>
          </a:p>
          <a:p>
            <a:pPr marL="1600200" lvl="2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2"/>
              </a:rPr>
              <a:t>Hibernate Quey Reference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Tx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7390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Transaction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75089" y="3810166"/>
            <a:ext cx="18265499" cy="5200038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 smtClean="0">
                <a:solidFill>
                  <a:srgbClr val="E4EAF1"/>
                </a:solidFill>
              </a:rPr>
              <a:t>A Transaction represents a unit of serial operations or works.</a:t>
            </a:r>
          </a:p>
          <a:p>
            <a:r>
              <a:rPr lang="en-US" sz="4800" dirty="0" smtClean="0">
                <a:solidFill>
                  <a:srgbClr val="E4EAF1"/>
                </a:solidFill>
              </a:rPr>
              <a:t>Enables you to achieve data consistency, and rollback incase something goes unexpected.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5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DAO Classes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876353" y="3098542"/>
            <a:ext cx="164040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CRUD stands for </a:t>
            </a:r>
            <a:r>
              <a:rPr lang="en-US" b="1" dirty="0">
                <a:solidFill>
                  <a:srgbClr val="E4EAF1"/>
                </a:solidFill>
              </a:rPr>
              <a:t>C</a:t>
            </a:r>
            <a:r>
              <a:rPr lang="en-US" dirty="0">
                <a:solidFill>
                  <a:srgbClr val="E4EAF1"/>
                </a:solidFill>
              </a:rPr>
              <a:t>reate, </a:t>
            </a:r>
            <a:r>
              <a:rPr lang="en-US" b="1" dirty="0">
                <a:solidFill>
                  <a:srgbClr val="E4EAF1"/>
                </a:solidFill>
              </a:rPr>
              <a:t>R</a:t>
            </a:r>
            <a:r>
              <a:rPr lang="en-US" dirty="0">
                <a:solidFill>
                  <a:srgbClr val="E4EAF1"/>
                </a:solidFill>
              </a:rPr>
              <a:t>ead, </a:t>
            </a:r>
            <a:r>
              <a:rPr lang="en-US" b="1" dirty="0">
                <a:solidFill>
                  <a:srgbClr val="E4EAF1"/>
                </a:solidFill>
              </a:rPr>
              <a:t>U</a:t>
            </a:r>
            <a:r>
              <a:rPr lang="en-US" dirty="0">
                <a:solidFill>
                  <a:srgbClr val="E4EAF1"/>
                </a:solidFill>
              </a:rPr>
              <a:t>pdate, and </a:t>
            </a:r>
            <a:r>
              <a:rPr lang="en-US" b="1" dirty="0" smtClean="0">
                <a:solidFill>
                  <a:srgbClr val="E4EAF1"/>
                </a:solidFill>
              </a:rPr>
              <a:t>D</a:t>
            </a:r>
            <a:r>
              <a:rPr lang="en-US" dirty="0" smtClean="0">
                <a:solidFill>
                  <a:srgbClr val="E4EAF1"/>
                </a:solidFill>
              </a:rPr>
              <a:t>elete  ---&gt;Insert, Select, Update and Delete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47286" y="6192425"/>
            <a:ext cx="87460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0" lvl="2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3" action="ppaction://hlinkfile"/>
              </a:rPr>
              <a:t>DepartmentDao.java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Logger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4782031" y="4281015"/>
            <a:ext cx="1674921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&lt;dependency&gt;</a:t>
            </a:r>
            <a:br>
              <a:rPr lang="en-US" dirty="0">
                <a:solidFill>
                  <a:srgbClr val="E4EAF1"/>
                </a:solidFill>
              </a:rPr>
            </a:br>
            <a:r>
              <a:rPr lang="en-US" dirty="0">
                <a:solidFill>
                  <a:srgbClr val="E4EAF1"/>
                </a:solidFill>
              </a:rPr>
              <a:t>	</a:t>
            </a:r>
            <a:r>
              <a:rPr lang="en-US" dirty="0" smtClean="0">
                <a:solidFill>
                  <a:srgbClr val="E4EAF1"/>
                </a:solidFill>
              </a:rPr>
              <a:t>&lt;</a:t>
            </a:r>
            <a:r>
              <a:rPr lang="en-US" dirty="0" err="1">
                <a:solidFill>
                  <a:srgbClr val="E4EAF1"/>
                </a:solidFill>
              </a:rPr>
              <a:t>groupId</a:t>
            </a:r>
            <a:r>
              <a:rPr lang="en-US" dirty="0">
                <a:solidFill>
                  <a:srgbClr val="E4EAF1"/>
                </a:solidFill>
              </a:rPr>
              <a:t>&gt;org.slf4j&lt;/</a:t>
            </a:r>
            <a:r>
              <a:rPr lang="en-US" dirty="0" err="1">
                <a:solidFill>
                  <a:srgbClr val="E4EAF1"/>
                </a:solidFill>
              </a:rPr>
              <a:t>groupId</a:t>
            </a:r>
            <a:r>
              <a:rPr lang="en-US" dirty="0">
                <a:solidFill>
                  <a:srgbClr val="E4EAF1"/>
                </a:solidFill>
              </a:rPr>
              <a:t>&gt;</a:t>
            </a:r>
            <a:br>
              <a:rPr lang="en-US" dirty="0">
                <a:solidFill>
                  <a:srgbClr val="E4EAF1"/>
                </a:solidFill>
              </a:rPr>
            </a:br>
            <a:r>
              <a:rPr lang="en-US" dirty="0">
                <a:solidFill>
                  <a:srgbClr val="E4EAF1"/>
                </a:solidFill>
              </a:rPr>
              <a:t>  </a:t>
            </a:r>
            <a:r>
              <a:rPr lang="en-US" dirty="0" smtClean="0">
                <a:solidFill>
                  <a:srgbClr val="E4EAF1"/>
                </a:solidFill>
              </a:rPr>
              <a:t>	&lt;</a:t>
            </a:r>
            <a:r>
              <a:rPr lang="en-US" dirty="0" err="1">
                <a:solidFill>
                  <a:srgbClr val="E4EAF1"/>
                </a:solidFill>
              </a:rPr>
              <a:t>artifactId</a:t>
            </a:r>
            <a:r>
              <a:rPr lang="en-US" dirty="0">
                <a:solidFill>
                  <a:srgbClr val="E4EAF1"/>
                </a:solidFill>
              </a:rPr>
              <a:t>&gt;slf4j-api&lt;/</a:t>
            </a:r>
            <a:r>
              <a:rPr lang="en-US" dirty="0" err="1">
                <a:solidFill>
                  <a:srgbClr val="E4EAF1"/>
                </a:solidFill>
              </a:rPr>
              <a:t>artifactId</a:t>
            </a:r>
            <a:r>
              <a:rPr lang="en-US" dirty="0">
                <a:solidFill>
                  <a:srgbClr val="E4EAF1"/>
                </a:solidFill>
              </a:rPr>
              <a:t>&gt;</a:t>
            </a:r>
            <a:br>
              <a:rPr lang="en-US" dirty="0">
                <a:solidFill>
                  <a:srgbClr val="E4EAF1"/>
                </a:solidFill>
              </a:rPr>
            </a:br>
            <a:r>
              <a:rPr lang="en-US" dirty="0">
                <a:solidFill>
                  <a:srgbClr val="E4EAF1"/>
                </a:solidFill>
              </a:rPr>
              <a:t>  </a:t>
            </a:r>
            <a:r>
              <a:rPr lang="en-US" dirty="0" smtClean="0">
                <a:solidFill>
                  <a:srgbClr val="E4EAF1"/>
                </a:solidFill>
              </a:rPr>
              <a:t>	&lt;</a:t>
            </a:r>
            <a:r>
              <a:rPr lang="en-US" dirty="0">
                <a:solidFill>
                  <a:srgbClr val="E4EAF1"/>
                </a:solidFill>
              </a:rPr>
              <a:t>version&gt;1.7.26&lt;/version&gt;</a:t>
            </a:r>
            <a:br>
              <a:rPr lang="en-US" dirty="0">
                <a:solidFill>
                  <a:srgbClr val="E4EAF1"/>
                </a:solidFill>
              </a:rPr>
            </a:br>
            <a:r>
              <a:rPr lang="en-US" dirty="0">
                <a:solidFill>
                  <a:srgbClr val="E4EAF1"/>
                </a:solidFill>
              </a:rPr>
              <a:t>&lt;/dependency&gt;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3755" y="3115231"/>
            <a:ext cx="320600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err="1">
                <a:solidFill>
                  <a:srgbClr val="E4EAF1"/>
                </a:solidFill>
              </a:rPr>
              <a:t>p</a:t>
            </a:r>
            <a:r>
              <a:rPr lang="en-US" dirty="0" err="1" smtClean="0">
                <a:solidFill>
                  <a:srgbClr val="E4EAF1"/>
                </a:solidFill>
              </a:rPr>
              <a:t>om.xml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98245" y="8563344"/>
            <a:ext cx="172147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/>
              <a:buChar char="•"/>
            </a:pPr>
            <a:r>
              <a:rPr lang="en-US" sz="4000" dirty="0" smtClean="0">
                <a:solidFill>
                  <a:srgbClr val="E4EAF1"/>
                </a:solidFill>
              </a:rPr>
              <a:t>Level: ALL </a:t>
            </a:r>
            <a:r>
              <a:rPr lang="en-US" sz="4000" dirty="0">
                <a:solidFill>
                  <a:srgbClr val="E4EAF1"/>
                </a:solidFill>
              </a:rPr>
              <a:t>&lt; DEBUG &lt; INFO &lt; WARN &lt; ERROR &lt; FATAL &lt; OFF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1220" y="9772747"/>
            <a:ext cx="79416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0" lvl="2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3" action="ppaction://hlinkfile"/>
              </a:rPr>
              <a:t>DepartmentDao.java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Homework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852391" y="4430312"/>
            <a:ext cx="1645193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W</a:t>
            </a:r>
            <a:r>
              <a:rPr lang="en-US" dirty="0" smtClean="0">
                <a:solidFill>
                  <a:srgbClr val="E4EAF1"/>
                </a:solidFill>
              </a:rPr>
              <a:t>rite other DAO Classes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Using Logger to log some information for the methods 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T</a:t>
            </a:r>
            <a:r>
              <a:rPr lang="en-US" dirty="0" smtClean="0">
                <a:solidFill>
                  <a:srgbClr val="E4EAF1"/>
                </a:solidFill>
              </a:rPr>
              <a:t>est all methods in your DAO Classes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Reading </a:t>
            </a:r>
            <a:r>
              <a:rPr lang="en-US" dirty="0" smtClean="0">
                <a:solidFill>
                  <a:srgbClr val="E4EAF1"/>
                </a:solidFill>
              </a:rPr>
              <a:t>material: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0568" y="7589628"/>
            <a:ext cx="198242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  <a:hlinkClick r:id="rId3"/>
              </a:rPr>
              <a:t>https://docs.jboss.org/hibernate/orm/3.3/reference/en-US/html/</a:t>
            </a:r>
            <a:r>
              <a:rPr lang="en-US" dirty="0" smtClean="0">
                <a:solidFill>
                  <a:srgbClr val="E4EAF1"/>
                </a:solidFill>
                <a:hlinkClick r:id="rId3"/>
              </a:rPr>
              <a:t>queryhql.html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  <a:hlinkClick r:id="rId4"/>
              </a:rPr>
              <a:t>https://www.tutorialspoint.com/log4j</a:t>
            </a:r>
            <a:r>
              <a:rPr lang="en-US" dirty="0" smtClean="0">
                <a:solidFill>
                  <a:srgbClr val="E4EAF1"/>
                </a:solidFill>
                <a:hlinkClick r:id="rId4"/>
              </a:rPr>
              <a:t>/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5"/>
              </a:rPr>
              <a:t>https://www.tutorialspoint.com/junit/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Java Basic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592396" y="3956847"/>
            <a:ext cx="1219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Encapsulation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1660" y="3000360"/>
            <a:ext cx="521168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OOPs Concept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396" y="6948436"/>
            <a:ext cx="1219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4"/>
              </a:rPr>
              <a:t>Inheritance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92396" y="9812961"/>
            <a:ext cx="1219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5"/>
              </a:rPr>
              <a:t>Polymorphism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9492" y="4888230"/>
            <a:ext cx="189952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rgbClr val="E4EAF1"/>
                </a:solidFill>
              </a:rPr>
              <a:t>Encapsulation, is to make sure that "sensitive" data is hidden from users. </a:t>
            </a:r>
          </a:p>
          <a:p>
            <a:pPr algn="l"/>
            <a:r>
              <a:rPr lang="en-US" sz="4000" dirty="0">
                <a:solidFill>
                  <a:srgbClr val="E4EAF1"/>
                </a:solidFill>
              </a:rPr>
              <a:t>declare class variables/attributes as private.</a:t>
            </a:r>
          </a:p>
          <a:p>
            <a:pPr algn="l"/>
            <a:r>
              <a:rPr lang="en-US" sz="4000" dirty="0">
                <a:solidFill>
                  <a:srgbClr val="E4EAF1"/>
                </a:solidFill>
              </a:rPr>
              <a:t>provide public setters and getters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9492" y="7810210"/>
            <a:ext cx="174343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 smtClean="0">
                <a:solidFill>
                  <a:srgbClr val="E4EAF1"/>
                </a:solidFill>
              </a:rPr>
              <a:t>Subclass </a:t>
            </a:r>
            <a:r>
              <a:rPr lang="en-US" sz="4000" dirty="0">
                <a:solidFill>
                  <a:srgbClr val="E4EAF1"/>
                </a:solidFill>
              </a:rPr>
              <a:t>(child) - the class that inherits from another class</a:t>
            </a:r>
          </a:p>
          <a:p>
            <a:pPr algn="l"/>
            <a:r>
              <a:rPr lang="en-US" sz="4000" dirty="0" smtClean="0">
                <a:solidFill>
                  <a:srgbClr val="E4EAF1"/>
                </a:solidFill>
              </a:rPr>
              <a:t>Superclass </a:t>
            </a:r>
            <a:r>
              <a:rPr lang="en-US" sz="4000" dirty="0">
                <a:solidFill>
                  <a:srgbClr val="E4EAF1"/>
                </a:solidFill>
              </a:rPr>
              <a:t>(parent) - the class being inherited from</a:t>
            </a:r>
          </a:p>
          <a:p>
            <a:pPr algn="l"/>
            <a:r>
              <a:rPr lang="en-US" sz="4000" dirty="0">
                <a:solidFill>
                  <a:srgbClr val="E4EAF1"/>
                </a:solidFill>
              </a:rPr>
              <a:t>To inherit from a class, use the extends keyword.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9492" y="10735013"/>
            <a:ext cx="94779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rgbClr val="E4EAF1"/>
                </a:solidFill>
              </a:rPr>
              <a:t>Perform </a:t>
            </a:r>
            <a:r>
              <a:rPr lang="en-US" sz="4000" dirty="0">
                <a:solidFill>
                  <a:srgbClr val="E4EAF1"/>
                </a:solidFill>
              </a:rPr>
              <a:t>a single action in different ways.</a:t>
            </a:r>
          </a:p>
        </p:txBody>
      </p:sp>
      <p:sp>
        <p:nvSpPr>
          <p:cNvPr id="9" name="Rectangle 8"/>
          <p:cNvSpPr/>
          <p:nvPr/>
        </p:nvSpPr>
        <p:spPr>
          <a:xfrm>
            <a:off x="5319492" y="11459411"/>
            <a:ext cx="67588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E4EAF1"/>
                </a:solidFill>
                <a:hlinkClick r:id="rId6" action="ppaction://hlinkfile"/>
              </a:rPr>
              <a:t>Polymorphism.java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4" grpId="0"/>
      <p:bldP spid="5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-204820" y="4328649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Hibernate </a:t>
            </a:r>
            <a:r>
              <a:rPr lang="mr-IN" dirty="0" smtClean="0"/>
              <a:t>–</a:t>
            </a:r>
            <a:r>
              <a:rPr lang="en-US" dirty="0" smtClean="0"/>
              <a:t> Cont.</a:t>
            </a:r>
            <a:endParaRPr dirty="0"/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623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Models Relationship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473482" y="4655524"/>
            <a:ext cx="166881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One-to-One: Mapping one-to-one relationship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One-to-Many: Mapping one-to-many relationship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Many-to-One: Mapping many-to-one relationship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Many-to-Many: Mapping many-to-many relationship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0939" y="3578692"/>
            <a:ext cx="59563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Mapping type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880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Models Relationship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66137" y="3043158"/>
            <a:ext cx="12242081" cy="110618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 smtClean="0">
                <a:solidFill>
                  <a:srgbClr val="E4EAF1"/>
                </a:solidFill>
              </a:rPr>
              <a:t>One to 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6137" y="7879324"/>
            <a:ext cx="19989121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err="1" smtClean="0">
                <a:solidFill>
                  <a:srgbClr val="E4EAF1"/>
                </a:solidFill>
              </a:rPr>
              <a:t>User.java</a:t>
            </a:r>
            <a:endParaRPr lang="en-US" sz="3600" dirty="0" smtClean="0">
              <a:solidFill>
                <a:srgbClr val="E4EAF1"/>
              </a:solidFill>
            </a:endParaRPr>
          </a:p>
          <a:p>
            <a:pPr algn="l"/>
            <a:r>
              <a:rPr lang="en-US" sz="3600" dirty="0">
                <a:solidFill>
                  <a:srgbClr val="E4EAF1"/>
                </a:solidFill>
              </a:rPr>
              <a:t>	@</a:t>
            </a:r>
            <a:r>
              <a:rPr lang="en-US" sz="3600" dirty="0" err="1">
                <a:solidFill>
                  <a:srgbClr val="E4EAF1"/>
                </a:solidFill>
              </a:rPr>
              <a:t>OneToOne</a:t>
            </a:r>
            <a:r>
              <a:rPr lang="en-US" sz="3600" dirty="0">
                <a:solidFill>
                  <a:srgbClr val="E4EAF1"/>
                </a:solidFill>
              </a:rPr>
              <a:t>(</a:t>
            </a:r>
            <a:r>
              <a:rPr lang="en-US" sz="3600" dirty="0" err="1">
                <a:solidFill>
                  <a:srgbClr val="E4EAF1"/>
                </a:solidFill>
              </a:rPr>
              <a:t>mappedBy</a:t>
            </a:r>
            <a:r>
              <a:rPr lang="en-US" sz="3600" dirty="0">
                <a:solidFill>
                  <a:srgbClr val="E4EAF1"/>
                </a:solidFill>
              </a:rPr>
              <a:t> = </a:t>
            </a:r>
            <a:r>
              <a:rPr lang="en-US" sz="3600" dirty="0" smtClean="0">
                <a:solidFill>
                  <a:srgbClr val="E4EAF1"/>
                </a:solidFill>
              </a:rPr>
              <a:t>”user</a:t>
            </a:r>
            <a:r>
              <a:rPr lang="en-US" sz="3600" dirty="0">
                <a:solidFill>
                  <a:srgbClr val="E4EAF1"/>
                </a:solidFill>
              </a:rPr>
              <a:t>”, cascade = </a:t>
            </a:r>
            <a:r>
              <a:rPr lang="en-US" sz="3600" dirty="0" err="1">
                <a:solidFill>
                  <a:srgbClr val="E4EAF1"/>
                </a:solidFill>
              </a:rPr>
              <a:t>CascadeType.ALL</a:t>
            </a:r>
            <a:r>
              <a:rPr lang="en-US" sz="3600" dirty="0">
                <a:solidFill>
                  <a:srgbClr val="E4EAF1"/>
                </a:solidFill>
              </a:rPr>
              <a:t>)</a:t>
            </a:r>
            <a:endParaRPr lang="en-US" sz="3600" dirty="0">
              <a:solidFill>
                <a:srgbClr val="E4EAF1"/>
              </a:solidFill>
            </a:endParaRPr>
          </a:p>
          <a:p>
            <a:pPr algn="l"/>
            <a:r>
              <a:rPr lang="en-US" sz="3600" dirty="0">
                <a:solidFill>
                  <a:srgbClr val="E4EAF1"/>
                </a:solidFill>
              </a:rPr>
              <a:t>	</a:t>
            </a:r>
            <a:r>
              <a:rPr lang="en-US" sz="3600" dirty="0" smtClean="0">
                <a:solidFill>
                  <a:srgbClr val="E4EAF1"/>
                </a:solidFill>
              </a:rPr>
              <a:t>private </a:t>
            </a:r>
            <a:r>
              <a:rPr lang="en-US" sz="3600" dirty="0">
                <a:solidFill>
                  <a:srgbClr val="E4EAF1"/>
                </a:solidFill>
              </a:rPr>
              <a:t>Address address</a:t>
            </a:r>
            <a:r>
              <a:rPr lang="en-US" sz="3600" dirty="0" smtClean="0">
                <a:solidFill>
                  <a:srgbClr val="E4EAF1"/>
                </a:solidFill>
              </a:rPr>
              <a:t>;</a:t>
            </a:r>
          </a:p>
          <a:p>
            <a:pPr algn="l"/>
            <a:endParaRPr lang="en-US" sz="3600" dirty="0">
              <a:solidFill>
                <a:srgbClr val="E4EAF1"/>
              </a:solidFill>
            </a:endParaRPr>
          </a:p>
          <a:p>
            <a:pPr algn="l"/>
            <a:r>
              <a:rPr lang="en-US" sz="3600" dirty="0" err="1" smtClean="0">
                <a:solidFill>
                  <a:srgbClr val="E4EAF1"/>
                </a:solidFill>
              </a:rPr>
              <a:t>Address.java</a:t>
            </a:r>
            <a:endParaRPr lang="en-US" sz="3600" dirty="0" smtClean="0">
              <a:solidFill>
                <a:srgbClr val="E4EAF1"/>
              </a:solidFill>
            </a:endParaRPr>
          </a:p>
          <a:p>
            <a:pPr algn="l"/>
            <a:r>
              <a:rPr lang="en-US" sz="3600" dirty="0">
                <a:solidFill>
                  <a:srgbClr val="E4EAF1"/>
                </a:solidFill>
              </a:rPr>
              <a:t>	@</a:t>
            </a:r>
            <a:r>
              <a:rPr lang="en-US" sz="3600" dirty="0" err="1" smtClean="0">
                <a:solidFill>
                  <a:srgbClr val="E4EAF1"/>
                </a:solidFill>
              </a:rPr>
              <a:t>OneToOne</a:t>
            </a:r>
            <a:endParaRPr lang="en-US" sz="3600" dirty="0">
              <a:solidFill>
                <a:srgbClr val="E4EAF1"/>
              </a:solidFill>
            </a:endParaRPr>
          </a:p>
          <a:p>
            <a:pPr algn="l"/>
            <a:r>
              <a:rPr lang="en-US" sz="3600" dirty="0">
                <a:solidFill>
                  <a:srgbClr val="E4EAF1"/>
                </a:solidFill>
              </a:rPr>
              <a:t>	@</a:t>
            </a:r>
            <a:r>
              <a:rPr lang="en-US" sz="3600" dirty="0" err="1">
                <a:solidFill>
                  <a:srgbClr val="E4EAF1"/>
                </a:solidFill>
              </a:rPr>
              <a:t>JoinColumn</a:t>
            </a:r>
            <a:r>
              <a:rPr lang="en-US" sz="3600" dirty="0">
                <a:solidFill>
                  <a:srgbClr val="E4EAF1"/>
                </a:solidFill>
              </a:rPr>
              <a:t>(name = </a:t>
            </a:r>
            <a:r>
              <a:rPr lang="en-US" sz="3600" dirty="0" smtClean="0">
                <a:solidFill>
                  <a:srgbClr val="E4EAF1"/>
                </a:solidFill>
              </a:rPr>
              <a:t>”</a:t>
            </a:r>
            <a:r>
              <a:rPr lang="en-US" sz="3600" dirty="0" err="1" smtClean="0">
                <a:solidFill>
                  <a:srgbClr val="E4EAF1"/>
                </a:solidFill>
              </a:rPr>
              <a:t>user_id</a:t>
            </a:r>
            <a:r>
              <a:rPr lang="en-US" sz="3600" dirty="0">
                <a:solidFill>
                  <a:srgbClr val="E4EAF1"/>
                </a:solidFill>
              </a:rPr>
              <a:t>", </a:t>
            </a:r>
            <a:r>
              <a:rPr lang="en-US" sz="3600" dirty="0" err="1">
                <a:solidFill>
                  <a:srgbClr val="E4EAF1"/>
                </a:solidFill>
              </a:rPr>
              <a:t>referencedColumnName</a:t>
            </a:r>
            <a:r>
              <a:rPr lang="en-US" sz="3600" dirty="0">
                <a:solidFill>
                  <a:srgbClr val="E4EAF1"/>
                </a:solidFill>
              </a:rPr>
              <a:t> = "id")</a:t>
            </a:r>
          </a:p>
          <a:p>
            <a:pPr algn="l"/>
            <a:r>
              <a:rPr lang="en-US" sz="3600" dirty="0">
                <a:solidFill>
                  <a:srgbClr val="E4EAF1"/>
                </a:solidFill>
              </a:rPr>
              <a:t>	</a:t>
            </a:r>
            <a:r>
              <a:rPr lang="en-US" sz="3600" dirty="0" smtClean="0">
                <a:solidFill>
                  <a:srgbClr val="E4EAF1"/>
                </a:solidFill>
              </a:rPr>
              <a:t>private </a:t>
            </a:r>
            <a:r>
              <a:rPr lang="en-US" sz="3600" dirty="0">
                <a:solidFill>
                  <a:srgbClr val="E4EAF1"/>
                </a:solidFill>
              </a:rPr>
              <a:t>User user;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23" y="3043158"/>
            <a:ext cx="14162588" cy="463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5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Models Relationship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12278" y="3159286"/>
            <a:ext cx="12242081" cy="110618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 smtClean="0">
                <a:solidFill>
                  <a:srgbClr val="E4EAF1"/>
                </a:solidFill>
              </a:rPr>
              <a:t>One to Many</a:t>
            </a:r>
          </a:p>
          <a:p>
            <a:r>
              <a:rPr lang="en-US" sz="4800" dirty="0" smtClean="0">
                <a:solidFill>
                  <a:srgbClr val="E4EAF1"/>
                </a:solidFill>
              </a:rPr>
              <a:t>Many to 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967" y="3080768"/>
            <a:ext cx="11954784" cy="47985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12278" y="7879324"/>
            <a:ext cx="15181969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err="1">
                <a:solidFill>
                  <a:srgbClr val="E4EAF1"/>
                </a:solidFill>
              </a:rPr>
              <a:t>User.java</a:t>
            </a:r>
            <a:endParaRPr lang="en-US" sz="3600" dirty="0">
              <a:solidFill>
                <a:srgbClr val="E4EAF1"/>
              </a:solidFill>
            </a:endParaRPr>
          </a:p>
          <a:p>
            <a:pPr algn="l"/>
            <a:r>
              <a:rPr lang="en-US" sz="3600" dirty="0" smtClean="0">
                <a:solidFill>
                  <a:srgbClr val="E4EAF1"/>
                </a:solidFill>
              </a:rPr>
              <a:t>	@</a:t>
            </a:r>
            <a:r>
              <a:rPr lang="en-US" sz="3600" dirty="0" err="1" smtClean="0">
                <a:solidFill>
                  <a:srgbClr val="E4EAF1"/>
                </a:solidFill>
              </a:rPr>
              <a:t>OneToMany</a:t>
            </a:r>
            <a:r>
              <a:rPr lang="en-US" sz="3600" dirty="0" smtClean="0">
                <a:solidFill>
                  <a:srgbClr val="E4EAF1"/>
                </a:solidFill>
              </a:rPr>
              <a:t>(</a:t>
            </a:r>
            <a:r>
              <a:rPr lang="en-US" sz="3600" dirty="0">
                <a:solidFill>
                  <a:srgbClr val="E4EAF1"/>
                </a:solidFill>
              </a:rPr>
              <a:t>cascade=</a:t>
            </a:r>
            <a:r>
              <a:rPr lang="en-US" sz="3600" dirty="0" err="1">
                <a:solidFill>
                  <a:srgbClr val="E4EAF1"/>
                </a:solidFill>
              </a:rPr>
              <a:t>CascadeType.ALL</a:t>
            </a:r>
            <a:r>
              <a:rPr lang="en-US" sz="3600" dirty="0">
                <a:solidFill>
                  <a:srgbClr val="E4EAF1"/>
                </a:solidFill>
              </a:rPr>
              <a:t>, </a:t>
            </a:r>
            <a:r>
              <a:rPr lang="en-US" sz="3600" dirty="0" err="1">
                <a:solidFill>
                  <a:srgbClr val="E4EAF1"/>
                </a:solidFill>
              </a:rPr>
              <a:t>mappedBy</a:t>
            </a:r>
            <a:r>
              <a:rPr lang="en-US" sz="3600" dirty="0">
                <a:solidFill>
                  <a:srgbClr val="E4EAF1"/>
                </a:solidFill>
              </a:rPr>
              <a:t>="user") </a:t>
            </a:r>
          </a:p>
          <a:p>
            <a:pPr algn="l"/>
            <a:r>
              <a:rPr lang="en-US" sz="3600" dirty="0" smtClean="0">
                <a:solidFill>
                  <a:srgbClr val="E4EAF1"/>
                </a:solidFill>
              </a:rPr>
              <a:t>	private List&lt;Account&gt; </a:t>
            </a:r>
            <a:r>
              <a:rPr lang="en-US" sz="3600" dirty="0">
                <a:solidFill>
                  <a:srgbClr val="E4EAF1"/>
                </a:solidFill>
              </a:rPr>
              <a:t>account;</a:t>
            </a:r>
          </a:p>
          <a:p>
            <a:pPr algn="l"/>
            <a:endParaRPr lang="en-US" sz="3600" dirty="0">
              <a:solidFill>
                <a:srgbClr val="E4EAF1"/>
              </a:solidFill>
            </a:endParaRPr>
          </a:p>
          <a:p>
            <a:pPr algn="l"/>
            <a:r>
              <a:rPr lang="en-US" sz="3600" dirty="0" err="1">
                <a:solidFill>
                  <a:srgbClr val="E4EAF1"/>
                </a:solidFill>
              </a:rPr>
              <a:t>Account.java</a:t>
            </a:r>
            <a:endParaRPr lang="en-US" sz="3600" dirty="0">
              <a:solidFill>
                <a:srgbClr val="E4EAF1"/>
              </a:solidFill>
            </a:endParaRPr>
          </a:p>
          <a:p>
            <a:pPr algn="l"/>
            <a:r>
              <a:rPr lang="en-US" sz="3600" dirty="0" smtClean="0">
                <a:solidFill>
                  <a:srgbClr val="E4EAF1"/>
                </a:solidFill>
              </a:rPr>
              <a:t>	@</a:t>
            </a:r>
            <a:r>
              <a:rPr lang="en-US" sz="3600" dirty="0" err="1" smtClean="0">
                <a:solidFill>
                  <a:srgbClr val="E4EAF1"/>
                </a:solidFill>
              </a:rPr>
              <a:t>ManyToOne</a:t>
            </a:r>
            <a:endParaRPr lang="en-US" sz="3600" dirty="0">
              <a:solidFill>
                <a:srgbClr val="E4EAF1"/>
              </a:solidFill>
            </a:endParaRPr>
          </a:p>
          <a:p>
            <a:pPr algn="l"/>
            <a:r>
              <a:rPr lang="en-US" sz="3600" dirty="0" smtClean="0">
                <a:solidFill>
                  <a:srgbClr val="E4EAF1"/>
                </a:solidFill>
              </a:rPr>
              <a:t>	@</a:t>
            </a:r>
            <a:r>
              <a:rPr lang="en-US" sz="3600" dirty="0" err="1">
                <a:solidFill>
                  <a:srgbClr val="E4EAF1"/>
                </a:solidFill>
              </a:rPr>
              <a:t>JoinColumn</a:t>
            </a:r>
            <a:r>
              <a:rPr lang="en-US" sz="3600" dirty="0">
                <a:solidFill>
                  <a:srgbClr val="E4EAF1"/>
                </a:solidFill>
              </a:rPr>
              <a:t>(name="USER_ID")</a:t>
            </a:r>
          </a:p>
          <a:p>
            <a:pPr algn="l"/>
            <a:r>
              <a:rPr lang="en-US" sz="3600" dirty="0" smtClean="0">
                <a:solidFill>
                  <a:srgbClr val="E4EAF1"/>
                </a:solidFill>
              </a:rPr>
              <a:t>	private </a:t>
            </a:r>
            <a:r>
              <a:rPr lang="en-US" sz="3600" dirty="0">
                <a:solidFill>
                  <a:srgbClr val="E4EAF1"/>
                </a:solidFill>
              </a:rPr>
              <a:t>User user;</a:t>
            </a:r>
          </a:p>
        </p:txBody>
      </p:sp>
    </p:spTree>
    <p:extLst>
      <p:ext uri="{BB962C8B-B14F-4D97-AF65-F5344CB8AC3E}">
        <p14:creationId xmlns:p14="http://schemas.microsoft.com/office/powerpoint/2010/main" val="41095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Models Relationship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12278" y="2735918"/>
            <a:ext cx="12242081" cy="110618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 smtClean="0">
                <a:solidFill>
                  <a:srgbClr val="E4EAF1"/>
                </a:solidFill>
              </a:rPr>
              <a:t>Many to Many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66" y="4863174"/>
            <a:ext cx="21515348" cy="39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6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Models Relationship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12278" y="2735918"/>
            <a:ext cx="12242081" cy="110618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 smtClean="0">
                <a:solidFill>
                  <a:srgbClr val="E4EAF1"/>
                </a:solidFill>
              </a:rPr>
              <a:t>Many to Many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9902" y="3842101"/>
            <a:ext cx="1573516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err="1" smtClean="0">
                <a:solidFill>
                  <a:srgbClr val="E4EAF1"/>
                </a:solidFill>
              </a:rPr>
              <a:t>Employee.java</a:t>
            </a:r>
            <a:endParaRPr lang="en-US" sz="3600" dirty="0">
              <a:solidFill>
                <a:srgbClr val="E4EAF1"/>
              </a:solidFill>
            </a:endParaRPr>
          </a:p>
          <a:p>
            <a:pPr lvl="2" algn="l"/>
            <a:r>
              <a:rPr lang="en-US" sz="3600" dirty="0" smtClean="0">
                <a:solidFill>
                  <a:srgbClr val="E4EAF1"/>
                </a:solidFill>
              </a:rPr>
              <a:t>	@</a:t>
            </a:r>
            <a:r>
              <a:rPr lang="en-US" sz="3600" dirty="0" err="1">
                <a:solidFill>
                  <a:srgbClr val="E4EAF1"/>
                </a:solidFill>
              </a:rPr>
              <a:t>ManyToMany</a:t>
            </a:r>
            <a:r>
              <a:rPr lang="en-US" sz="3600" dirty="0">
                <a:solidFill>
                  <a:srgbClr val="E4EAF1"/>
                </a:solidFill>
              </a:rPr>
              <a:t>(cascade = </a:t>
            </a:r>
            <a:r>
              <a:rPr lang="en-US" sz="3600" dirty="0" err="1">
                <a:solidFill>
                  <a:srgbClr val="E4EAF1"/>
                </a:solidFill>
              </a:rPr>
              <a:t>CascadeType.ALL</a:t>
            </a:r>
            <a:r>
              <a:rPr lang="en-US" sz="3600" dirty="0">
                <a:solidFill>
                  <a:srgbClr val="E4EAF1"/>
                </a:solidFill>
              </a:rPr>
              <a:t> )</a:t>
            </a:r>
          </a:p>
          <a:p>
            <a:pPr lvl="2" algn="l"/>
            <a:r>
              <a:rPr lang="en-US" sz="3600" dirty="0" smtClean="0">
                <a:solidFill>
                  <a:srgbClr val="E4EAF1"/>
                </a:solidFill>
              </a:rPr>
              <a:t>	@</a:t>
            </a:r>
            <a:r>
              <a:rPr lang="en-US" sz="3600" dirty="0" err="1">
                <a:solidFill>
                  <a:srgbClr val="E4EAF1"/>
                </a:solidFill>
              </a:rPr>
              <a:t>JoinTable</a:t>
            </a:r>
            <a:r>
              <a:rPr lang="en-US" sz="3600" dirty="0">
                <a:solidFill>
                  <a:srgbClr val="E4EAF1"/>
                </a:solidFill>
              </a:rPr>
              <a:t>(name = "</a:t>
            </a:r>
            <a:r>
              <a:rPr lang="en-US" sz="3600" dirty="0" err="1">
                <a:solidFill>
                  <a:srgbClr val="E4EAF1"/>
                </a:solidFill>
              </a:rPr>
              <a:t>Employee_Project</a:t>
            </a:r>
            <a:r>
              <a:rPr lang="en-US" sz="3600" dirty="0">
                <a:solidFill>
                  <a:srgbClr val="E4EAF1"/>
                </a:solidFill>
              </a:rPr>
              <a:t>", </a:t>
            </a:r>
          </a:p>
          <a:p>
            <a:pPr lvl="2" algn="l"/>
            <a:r>
              <a:rPr lang="en-US" sz="3600" dirty="0">
                <a:solidFill>
                  <a:srgbClr val="E4EAF1"/>
                </a:solidFill>
              </a:rPr>
              <a:t>    </a:t>
            </a:r>
            <a:r>
              <a:rPr lang="en-US" sz="3600" dirty="0" smtClean="0">
                <a:solidFill>
                  <a:srgbClr val="E4EAF1"/>
                </a:solidFill>
              </a:rPr>
              <a:t>		</a:t>
            </a:r>
            <a:r>
              <a:rPr lang="en-US" sz="3600" dirty="0" err="1" smtClean="0">
                <a:solidFill>
                  <a:srgbClr val="E4EAF1"/>
                </a:solidFill>
              </a:rPr>
              <a:t>joinColumns</a:t>
            </a:r>
            <a:r>
              <a:rPr lang="en-US" sz="3600" dirty="0" smtClean="0">
                <a:solidFill>
                  <a:srgbClr val="E4EAF1"/>
                </a:solidFill>
              </a:rPr>
              <a:t> </a:t>
            </a:r>
            <a:r>
              <a:rPr lang="en-US" sz="3600" dirty="0">
                <a:solidFill>
                  <a:srgbClr val="E4EAF1"/>
                </a:solidFill>
              </a:rPr>
              <a:t>= { @</a:t>
            </a:r>
            <a:r>
              <a:rPr lang="en-US" sz="3600" dirty="0" err="1">
                <a:solidFill>
                  <a:srgbClr val="E4EAF1"/>
                </a:solidFill>
              </a:rPr>
              <a:t>JoinColumn</a:t>
            </a:r>
            <a:r>
              <a:rPr lang="en-US" sz="3600" dirty="0">
                <a:solidFill>
                  <a:srgbClr val="E4EAF1"/>
                </a:solidFill>
              </a:rPr>
              <a:t>(name = "</a:t>
            </a:r>
            <a:r>
              <a:rPr lang="en-US" sz="3600" dirty="0" err="1">
                <a:solidFill>
                  <a:srgbClr val="E4EAF1"/>
                </a:solidFill>
              </a:rPr>
              <a:t>employee_id</a:t>
            </a:r>
            <a:r>
              <a:rPr lang="en-US" sz="3600" dirty="0">
                <a:solidFill>
                  <a:srgbClr val="E4EAF1"/>
                </a:solidFill>
              </a:rPr>
              <a:t>") }, </a:t>
            </a:r>
          </a:p>
          <a:p>
            <a:pPr lvl="2" algn="l"/>
            <a:r>
              <a:rPr lang="en-US" sz="3600" dirty="0">
                <a:solidFill>
                  <a:srgbClr val="E4EAF1"/>
                </a:solidFill>
              </a:rPr>
              <a:t>    </a:t>
            </a:r>
            <a:r>
              <a:rPr lang="en-US" sz="3600" dirty="0" smtClean="0">
                <a:solidFill>
                  <a:srgbClr val="E4EAF1"/>
                </a:solidFill>
              </a:rPr>
              <a:t>		</a:t>
            </a:r>
            <a:r>
              <a:rPr lang="en-US" sz="3600" dirty="0" err="1" smtClean="0">
                <a:solidFill>
                  <a:srgbClr val="E4EAF1"/>
                </a:solidFill>
              </a:rPr>
              <a:t>inverseJoinColumns</a:t>
            </a:r>
            <a:r>
              <a:rPr lang="en-US" sz="3600" dirty="0" smtClean="0">
                <a:solidFill>
                  <a:srgbClr val="E4EAF1"/>
                </a:solidFill>
              </a:rPr>
              <a:t> </a:t>
            </a:r>
            <a:r>
              <a:rPr lang="en-US" sz="3600" dirty="0">
                <a:solidFill>
                  <a:srgbClr val="E4EAF1"/>
                </a:solidFill>
              </a:rPr>
              <a:t>= { @</a:t>
            </a:r>
            <a:r>
              <a:rPr lang="en-US" sz="3600" dirty="0" err="1">
                <a:solidFill>
                  <a:srgbClr val="E4EAF1"/>
                </a:solidFill>
              </a:rPr>
              <a:t>JoinColumn</a:t>
            </a:r>
            <a:r>
              <a:rPr lang="en-US" sz="3600" dirty="0">
                <a:solidFill>
                  <a:srgbClr val="E4EAF1"/>
                </a:solidFill>
              </a:rPr>
              <a:t>(name = "</a:t>
            </a:r>
            <a:r>
              <a:rPr lang="en-US" sz="3600" dirty="0" err="1">
                <a:solidFill>
                  <a:srgbClr val="E4EAF1"/>
                </a:solidFill>
              </a:rPr>
              <a:t>project_id</a:t>
            </a:r>
            <a:r>
              <a:rPr lang="en-US" sz="3600" dirty="0">
                <a:solidFill>
                  <a:srgbClr val="E4EAF1"/>
                </a:solidFill>
              </a:rPr>
              <a:t>") }</a:t>
            </a:r>
          </a:p>
          <a:p>
            <a:pPr lvl="2" algn="l"/>
            <a:r>
              <a:rPr lang="en-US" sz="3600" dirty="0" smtClean="0">
                <a:solidFill>
                  <a:srgbClr val="E4EAF1"/>
                </a:solidFill>
              </a:rPr>
              <a:t>	)</a:t>
            </a:r>
          </a:p>
          <a:p>
            <a:pPr lvl="2" algn="l"/>
            <a:r>
              <a:rPr lang="en-US" sz="3600" dirty="0" smtClean="0">
                <a:solidFill>
                  <a:srgbClr val="E4EAF1"/>
                </a:solidFill>
              </a:rPr>
              <a:t>	List&lt;</a:t>
            </a:r>
            <a:r>
              <a:rPr lang="en-US" sz="3600" dirty="0">
                <a:solidFill>
                  <a:srgbClr val="E4EAF1"/>
                </a:solidFill>
              </a:rPr>
              <a:t>Project&gt; projects </a:t>
            </a:r>
            <a:r>
              <a:rPr lang="en-US" sz="3600" dirty="0" smtClean="0">
                <a:solidFill>
                  <a:srgbClr val="E4EAF1"/>
                </a:solidFill>
              </a:rPr>
              <a:t>;</a:t>
            </a:r>
          </a:p>
          <a:p>
            <a:pPr lvl="2" algn="l"/>
            <a:endParaRPr lang="en-US" sz="3600" dirty="0">
              <a:solidFill>
                <a:srgbClr val="E4EAF1"/>
              </a:solidFill>
            </a:endParaRPr>
          </a:p>
          <a:p>
            <a:pPr algn="l"/>
            <a:r>
              <a:rPr lang="en-US" sz="3600" dirty="0" err="1" smtClean="0">
                <a:solidFill>
                  <a:srgbClr val="E4EAF1"/>
                </a:solidFill>
              </a:rPr>
              <a:t>Project.java</a:t>
            </a:r>
            <a:endParaRPr lang="en-US" sz="3600" dirty="0" smtClean="0">
              <a:solidFill>
                <a:srgbClr val="E4EAF1"/>
              </a:solidFill>
            </a:endParaRPr>
          </a:p>
          <a:p>
            <a:pPr algn="l"/>
            <a:r>
              <a:rPr lang="en-US" sz="3600" dirty="0" smtClean="0">
                <a:solidFill>
                  <a:srgbClr val="E4EAF1"/>
                </a:solidFill>
              </a:rPr>
              <a:t>	@</a:t>
            </a:r>
            <a:r>
              <a:rPr lang="en-US" sz="3600" dirty="0" err="1">
                <a:solidFill>
                  <a:srgbClr val="E4EAF1"/>
                </a:solidFill>
              </a:rPr>
              <a:t>ManyToMany</a:t>
            </a:r>
            <a:r>
              <a:rPr lang="en-US" sz="3600" dirty="0">
                <a:solidFill>
                  <a:srgbClr val="E4EAF1"/>
                </a:solidFill>
              </a:rPr>
              <a:t>(</a:t>
            </a:r>
            <a:r>
              <a:rPr lang="en-US" sz="3600" dirty="0" err="1">
                <a:solidFill>
                  <a:srgbClr val="E4EAF1"/>
                </a:solidFill>
              </a:rPr>
              <a:t>mappedBy</a:t>
            </a:r>
            <a:r>
              <a:rPr lang="en-US" sz="3600" dirty="0">
                <a:solidFill>
                  <a:srgbClr val="E4EAF1"/>
                </a:solidFill>
              </a:rPr>
              <a:t> = "projects")</a:t>
            </a:r>
          </a:p>
          <a:p>
            <a:pPr algn="l"/>
            <a:r>
              <a:rPr lang="en-US" sz="3600" dirty="0" smtClean="0">
                <a:solidFill>
                  <a:srgbClr val="E4EAF1"/>
                </a:solidFill>
              </a:rPr>
              <a:t>	private </a:t>
            </a:r>
            <a:r>
              <a:rPr lang="en-US" sz="3600" dirty="0">
                <a:solidFill>
                  <a:srgbClr val="E4EAF1"/>
                </a:solidFill>
              </a:rPr>
              <a:t>List&lt;Employee&gt; employees;</a:t>
            </a:r>
          </a:p>
        </p:txBody>
      </p:sp>
    </p:spTree>
    <p:extLst>
      <p:ext uri="{BB962C8B-B14F-4D97-AF65-F5344CB8AC3E}">
        <p14:creationId xmlns:p14="http://schemas.microsoft.com/office/powerpoint/2010/main" val="234498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zh-CN" dirty="0" smtClean="0"/>
              <a:t>Exercise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494726" y="2824188"/>
            <a:ext cx="1292333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</a:rPr>
              <a:t>Coding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6376" y="3788413"/>
            <a:ext cx="144785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Ø"/>
            </a:pPr>
            <a:r>
              <a:rPr lang="en-US" sz="4000" dirty="0">
                <a:solidFill>
                  <a:srgbClr val="E4EAF1"/>
                </a:solidFill>
              </a:rPr>
              <a:t>Add relationship between model classes</a:t>
            </a:r>
            <a:endParaRPr lang="en-US" sz="4000" dirty="0" smtClean="0">
              <a:solidFill>
                <a:srgbClr val="E4EAF1"/>
              </a:solidFill>
            </a:endParaRPr>
          </a:p>
          <a:p>
            <a:pPr marL="571500" indent="-571500" algn="l">
              <a:buFont typeface="Wingdings" charset="2"/>
              <a:buChar char="Ø"/>
            </a:pPr>
            <a:r>
              <a:rPr lang="en-US" sz="4000" dirty="0" smtClean="0">
                <a:solidFill>
                  <a:srgbClr val="E4EAF1"/>
                </a:solidFill>
              </a:rPr>
              <a:t>Write unit test for the methods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4726" y="5516818"/>
            <a:ext cx="1292333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</a:rPr>
              <a:t>Code Sample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8776" y="6580661"/>
            <a:ext cx="144785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Ø"/>
            </a:pPr>
            <a:r>
              <a:rPr lang="en-US" sz="4000" dirty="0" smtClean="0">
                <a:solidFill>
                  <a:srgbClr val="E4EAF1"/>
                </a:solidFill>
                <a:hlinkClick r:id="rId3" action="ppaction://hlinkfile"/>
              </a:rPr>
              <a:t>Department.java</a:t>
            </a:r>
            <a:endParaRPr lang="en-US" sz="4000" dirty="0" smtClean="0">
              <a:solidFill>
                <a:srgbClr val="E4EAF1"/>
              </a:solidFill>
            </a:endParaRPr>
          </a:p>
          <a:p>
            <a:pPr marL="571500" indent="-571500" algn="l">
              <a:buFont typeface="Wingdings" charset="2"/>
              <a:buChar char="Ø"/>
            </a:pPr>
            <a:r>
              <a:rPr lang="en-US" sz="4000" dirty="0" smtClean="0">
                <a:solidFill>
                  <a:srgbClr val="E4EAF1"/>
                </a:solidFill>
                <a:hlinkClick r:id="rId4" action="ppaction://hlinkfile"/>
              </a:rPr>
              <a:t>DepartmentDao.java</a:t>
            </a:r>
            <a:r>
              <a:rPr lang="en-US" sz="4000" dirty="0" smtClean="0">
                <a:solidFill>
                  <a:srgbClr val="E4EAF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05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Homework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852391" y="3733000"/>
            <a:ext cx="197977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Modify model Classes </a:t>
            </a:r>
            <a:r>
              <a:rPr lang="mr-IN" dirty="0" smtClean="0">
                <a:solidFill>
                  <a:srgbClr val="E4EAF1"/>
                </a:solidFill>
              </a:rPr>
              <a:t>–</a:t>
            </a:r>
            <a:r>
              <a:rPr lang="en-US" dirty="0" smtClean="0">
                <a:solidFill>
                  <a:srgbClr val="E4EAF1"/>
                </a:solidFill>
              </a:rPr>
              <a:t> Add relationship between model classes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T</a:t>
            </a:r>
            <a:r>
              <a:rPr lang="en-US" dirty="0" smtClean="0">
                <a:solidFill>
                  <a:srgbClr val="E4EAF1"/>
                </a:solidFill>
              </a:rPr>
              <a:t>est all DAO methods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Reading </a:t>
            </a:r>
            <a:r>
              <a:rPr lang="en-US" dirty="0" smtClean="0">
                <a:solidFill>
                  <a:srgbClr val="E4EAF1"/>
                </a:solidFill>
              </a:rPr>
              <a:t>material: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0568" y="6195004"/>
            <a:ext cx="1982420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  <a:hlinkClick r:id="rId3"/>
              </a:rPr>
              <a:t>https://docs.jboss.org/hibernate/orm/3.3/reference/en-US/html/</a:t>
            </a:r>
            <a:r>
              <a:rPr lang="en-US" dirty="0" smtClean="0">
                <a:solidFill>
                  <a:srgbClr val="E4EAF1"/>
                </a:solidFill>
                <a:hlinkClick r:id="rId3"/>
              </a:rPr>
              <a:t>queryhql.html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4"/>
              </a:rPr>
              <a:t>https://www.w3schools.com/sql/default.asp 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2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32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32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33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grpSp>
        <p:nvGrpSpPr>
          <p:cNvPr id="334" name="Thank You…"/>
          <p:cNvGrpSpPr/>
          <p:nvPr/>
        </p:nvGrpSpPr>
        <p:grpSpPr>
          <a:xfrm>
            <a:off x="-18544" y="-162867"/>
            <a:ext cx="24421088" cy="14219534"/>
            <a:chOff x="0" y="0"/>
            <a:chExt cx="24421087" cy="14219533"/>
          </a:xfrm>
        </p:grpSpPr>
        <p:sp>
          <p:nvSpPr>
            <p:cNvPr id="332" name="Shape 332"/>
            <p:cNvSpPr/>
            <p:nvPr/>
          </p:nvSpPr>
          <p:spPr>
            <a:xfrm>
              <a:off x="0" y="0"/>
              <a:ext cx="24421088" cy="14219534"/>
            </a:xfrm>
            <a:prstGeom prst="rect">
              <a:avLst/>
            </a:prstGeom>
            <a:solidFill>
              <a:srgbClr val="2E3C4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30000"/>
                </a:lnSpc>
                <a:defRPr sz="6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0" y="5340021"/>
              <a:ext cx="24421088" cy="35394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30000"/>
                </a:lnSpc>
                <a:defRPr sz="1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Thank You</a:t>
              </a:r>
            </a:p>
            <a:p>
              <a:pPr>
                <a:lnSpc>
                  <a:spcPct val="130000"/>
                </a:lnSpc>
                <a:defRPr sz="6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support@frugalops.com</a:t>
              </a:r>
            </a:p>
          </p:txBody>
        </p:sp>
      </p:grpSp>
      <p:sp>
        <p:nvSpPr>
          <p:cNvPr id="335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6" name="IMG_6578.jpg" descr="IMG_657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9000" y="9070805"/>
            <a:ext cx="2286000" cy="2268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err="1" smtClean="0"/>
              <a:t>Git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805811" y="2880570"/>
            <a:ext cx="201526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err="1">
                <a:solidFill>
                  <a:srgbClr val="E4EAF1"/>
                </a:solidFill>
              </a:rPr>
              <a:t>Git</a:t>
            </a:r>
            <a:r>
              <a:rPr lang="en-US" dirty="0">
                <a:solidFill>
                  <a:srgbClr val="E4EAF1"/>
                </a:solidFill>
              </a:rPr>
              <a:t> is a distributed version-control system for tracking changes in source code during software development. It is designed for coordinating work among programmers.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8211" y="11699041"/>
            <a:ext cx="971291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  <a:hlinkClick r:id="rId3"/>
              </a:rPr>
              <a:t>https://git-scm.com/book/en/</a:t>
            </a:r>
            <a:r>
              <a:rPr lang="en-US" dirty="0" smtClean="0">
                <a:solidFill>
                  <a:srgbClr val="E4EAF1"/>
                </a:solidFill>
                <a:hlinkClick r:id="rId3"/>
              </a:rPr>
              <a:t>v2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788" y="5446422"/>
            <a:ext cx="18111216" cy="609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9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Cont.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075798" y="2856607"/>
            <a:ext cx="155727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What </a:t>
            </a:r>
            <a:r>
              <a:rPr lang="en-US" dirty="0" err="1" smtClean="0">
                <a:solidFill>
                  <a:srgbClr val="E4EAF1"/>
                </a:solidFill>
              </a:rPr>
              <a:t>git</a:t>
            </a:r>
            <a:r>
              <a:rPr lang="en-US" dirty="0" smtClean="0">
                <a:solidFill>
                  <a:srgbClr val="E4EAF1"/>
                </a:solidFill>
              </a:rPr>
              <a:t> can do?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0779" y="11492553"/>
            <a:ext cx="971291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  <a:hlinkClick r:id="rId3"/>
              </a:rPr>
              <a:t>https://git-scm.com/book/en/</a:t>
            </a:r>
            <a:r>
              <a:rPr lang="en-US" dirty="0" smtClean="0">
                <a:solidFill>
                  <a:srgbClr val="E4EAF1"/>
                </a:solidFill>
                <a:hlinkClick r:id="rId3"/>
              </a:rPr>
              <a:t>v2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1164" y="4265625"/>
            <a:ext cx="1549289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Keep track of all files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Record any changes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Restore previous versions of files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Compare and analyze code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Merge code from different team members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8198" y="8640385"/>
            <a:ext cx="155727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.</a:t>
            </a:r>
            <a:r>
              <a:rPr lang="en-US" dirty="0" err="1">
                <a:solidFill>
                  <a:srgbClr val="E4EAF1"/>
                </a:solidFill>
              </a:rPr>
              <a:t>gitignore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39822" y="9502159"/>
            <a:ext cx="1219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l-PL" dirty="0">
                <a:solidFill>
                  <a:srgbClr val="E4EAF1"/>
                </a:solidFill>
              </a:rPr>
              <a:t>*.</a:t>
            </a:r>
            <a:r>
              <a:rPr lang="pl-PL" dirty="0" err="1">
                <a:solidFill>
                  <a:srgbClr val="E4EAF1"/>
                </a:solidFill>
              </a:rPr>
              <a:t>iml</a:t>
            </a:r>
            <a:endParaRPr lang="pl-PL" dirty="0">
              <a:solidFill>
                <a:srgbClr val="E4EAF1"/>
              </a:solidFill>
            </a:endParaRPr>
          </a:p>
          <a:p>
            <a:pPr algn="l"/>
            <a:r>
              <a:rPr lang="pl-PL" dirty="0">
                <a:solidFill>
                  <a:srgbClr val="E4EAF1"/>
                </a:solidFill>
              </a:rPr>
              <a:t>target/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2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Cont.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075798" y="2856607"/>
            <a:ext cx="155727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Three states and basic </a:t>
            </a:r>
            <a:r>
              <a:rPr lang="en-US" dirty="0" err="1" smtClean="0">
                <a:solidFill>
                  <a:srgbClr val="E4EAF1"/>
                </a:solidFill>
              </a:rPr>
              <a:t>git</a:t>
            </a:r>
            <a:r>
              <a:rPr lang="en-US" dirty="0" smtClean="0">
                <a:solidFill>
                  <a:srgbClr val="E4EAF1"/>
                </a:solidFill>
              </a:rPr>
              <a:t> workflow</a:t>
            </a:r>
            <a:endParaRPr lang="en-US" dirty="0">
              <a:solidFill>
                <a:srgbClr val="E4EAF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88" y="3923923"/>
            <a:ext cx="10926485" cy="57970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62151" y="9791093"/>
            <a:ext cx="201526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Have a </a:t>
            </a:r>
            <a:r>
              <a:rPr lang="en-US" dirty="0" err="1" smtClean="0">
                <a:solidFill>
                  <a:srgbClr val="E4EAF1"/>
                </a:solidFill>
              </a:rPr>
              <a:t>GitHub</a:t>
            </a:r>
            <a:r>
              <a:rPr lang="en-US" dirty="0">
                <a:solidFill>
                  <a:srgbClr val="E4EAF1"/>
                </a:solidFill>
              </a:rPr>
              <a:t> </a:t>
            </a:r>
            <a:r>
              <a:rPr lang="en-US" dirty="0" smtClean="0">
                <a:solidFill>
                  <a:srgbClr val="E4EAF1"/>
                </a:solidFill>
              </a:rPr>
              <a:t>account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0779" y="11492553"/>
            <a:ext cx="971291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  <a:hlinkClick r:id="rId4"/>
              </a:rPr>
              <a:t>https://git-scm.com/book/en/</a:t>
            </a:r>
            <a:r>
              <a:rPr lang="en-US" dirty="0" smtClean="0">
                <a:solidFill>
                  <a:srgbClr val="E4EAF1"/>
                </a:solidFill>
                <a:hlinkClick r:id="rId4"/>
              </a:rPr>
              <a:t>v2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62151" y="10598133"/>
            <a:ext cx="201526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5" action="ppaction://hlinkfile"/>
              </a:rPr>
              <a:t>Git commands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6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What’s the </a:t>
            </a:r>
            <a:r>
              <a:rPr lang="en-US" altLang="zh-CN" dirty="0"/>
              <a:t>Hibernate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52" name="TextBox 51"/>
          <p:cNvSpPr txBox="1"/>
          <p:nvPr/>
        </p:nvSpPr>
        <p:spPr>
          <a:xfrm>
            <a:off x="4941268" y="3949700"/>
            <a:ext cx="14274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algn="l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Hibernate is a Java framework that simplifies the development of Java application to interact with the database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.</a:t>
            </a:r>
          </a:p>
          <a:p>
            <a:pPr algn="l"/>
            <a:endParaRPr lang="en-US" sz="4800" dirty="0">
              <a:solidFill>
                <a:schemeClr val="bg1">
                  <a:lumMod val="10000"/>
                  <a:lumOff val="90000"/>
                </a:schemeClr>
              </a:solidFill>
              <a:latin typeface="Cambria" panose="02040503050406030204" pitchFamily="18" charset="0"/>
              <a:ea typeface="+mj-ea"/>
              <a:cs typeface="+mj-cs"/>
            </a:endParaRPr>
          </a:p>
          <a:p>
            <a:pPr algn="l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It is an ORM tool, a programming technique that maps the object to the data stored in the database.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1268" y="10247522"/>
            <a:ext cx="147989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  <a:hlinkClick r:id="rId2" action="ppaction://hlinkfile"/>
              </a:rPr>
              <a:t>pom.xml</a:t>
            </a:r>
            <a:endParaRPr lang="en-US" dirty="0" smtClean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0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6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443934"/>
            <a:ext cx="2424555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Hibernate Architecture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4760681" y="5029924"/>
            <a:ext cx="12659485" cy="580740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127" name="Can 126"/>
          <p:cNvSpPr/>
          <p:nvPr/>
        </p:nvSpPr>
        <p:spPr>
          <a:xfrm>
            <a:off x="9734275" y="11380512"/>
            <a:ext cx="3813089" cy="1023154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>
                <a:solidFill>
                  <a:srgbClr val="1E4649"/>
                </a:solidFill>
              </a:rPr>
              <a:t>Database</a:t>
            </a:r>
            <a:endParaRPr lang="en-US" sz="3200" dirty="0">
              <a:solidFill>
                <a:srgbClr val="1E4649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07983" y="2941283"/>
            <a:ext cx="6604700" cy="76736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>
                <a:solidFill>
                  <a:schemeClr val="accent1">
                    <a:lumMod val="25000"/>
                  </a:schemeClr>
                </a:solidFill>
              </a:rPr>
              <a:t>Java Application</a:t>
            </a:r>
            <a:endParaRPr lang="en-US" sz="3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423828" y="6180972"/>
            <a:ext cx="1053172" cy="3325249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/>
            <a:r>
              <a:rPr lang="en-US" sz="3200" dirty="0" smtClean="0">
                <a:solidFill>
                  <a:srgbClr val="1E4649"/>
                </a:solidFill>
              </a:rPr>
              <a:t>Transaction</a:t>
            </a:r>
            <a:endParaRPr lang="en-US" sz="3200" dirty="0">
              <a:solidFill>
                <a:srgbClr val="1E4649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081692" y="6180972"/>
            <a:ext cx="4310448" cy="639471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err="1" smtClean="0">
                <a:solidFill>
                  <a:srgbClr val="1E4649"/>
                </a:solidFill>
              </a:rPr>
              <a:t>SessionFactory</a:t>
            </a:r>
            <a:endParaRPr lang="en-US" sz="3200" dirty="0" smtClean="0">
              <a:solidFill>
                <a:srgbClr val="1E4649"/>
              </a:solidFill>
            </a:endParaRPr>
          </a:p>
          <a:p>
            <a:endParaRPr lang="en-US" sz="3200" dirty="0">
              <a:solidFill>
                <a:srgbClr val="1E4649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081692" y="7587809"/>
            <a:ext cx="4310448" cy="639471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>
                <a:solidFill>
                  <a:srgbClr val="1E4649"/>
                </a:solidFill>
              </a:rPr>
              <a:t>Configuration</a:t>
            </a:r>
          </a:p>
          <a:p>
            <a:pPr algn="ctr"/>
            <a:endParaRPr lang="en-US" sz="3200" dirty="0">
              <a:solidFill>
                <a:srgbClr val="1E4649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2386859" y="7587809"/>
            <a:ext cx="4310448" cy="639471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>
                <a:solidFill>
                  <a:srgbClr val="1E4649"/>
                </a:solidFill>
              </a:rPr>
              <a:t>Query</a:t>
            </a:r>
          </a:p>
          <a:p>
            <a:pPr algn="ctr"/>
            <a:endParaRPr lang="en-US" sz="3200" dirty="0">
              <a:solidFill>
                <a:srgbClr val="1E4649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2386859" y="6180972"/>
            <a:ext cx="4310448" cy="639471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>
                <a:solidFill>
                  <a:srgbClr val="1E4649"/>
                </a:solidFill>
              </a:rPr>
              <a:t>Session</a:t>
            </a:r>
          </a:p>
          <a:p>
            <a:pPr algn="ctr"/>
            <a:endParaRPr lang="en-US" sz="3200" dirty="0">
              <a:solidFill>
                <a:srgbClr val="1E4649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2386859" y="8866751"/>
            <a:ext cx="4310448" cy="639471"/>
          </a:xfrm>
          <a:prstGeom prst="rect">
            <a:avLst/>
          </a:prstGeom>
          <a:solidFill>
            <a:srgbClr val="008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>
                <a:solidFill>
                  <a:srgbClr val="1E4649"/>
                </a:solidFill>
              </a:rPr>
              <a:t>First-Level Cache</a:t>
            </a:r>
          </a:p>
          <a:p>
            <a:pPr algn="ctr"/>
            <a:endParaRPr lang="en-US" sz="3200" dirty="0">
              <a:solidFill>
                <a:srgbClr val="1E4649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081692" y="8866751"/>
            <a:ext cx="4310448" cy="639471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>
                <a:solidFill>
                  <a:srgbClr val="1E4649"/>
                </a:solidFill>
              </a:rPr>
              <a:t>Criteria</a:t>
            </a:r>
          </a:p>
          <a:p>
            <a:pPr algn="ctr"/>
            <a:endParaRPr lang="en-US" sz="3200" dirty="0">
              <a:solidFill>
                <a:srgbClr val="1E4649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8023600" y="6180972"/>
            <a:ext cx="1047568" cy="3325249"/>
          </a:xfrm>
          <a:prstGeom prst="rect">
            <a:avLst/>
          </a:prstGeom>
          <a:solidFill>
            <a:srgbClr val="008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r>
              <a:rPr lang="en-US" sz="3200" dirty="0" smtClean="0">
                <a:solidFill>
                  <a:srgbClr val="1E4649"/>
                </a:solidFill>
              </a:rPr>
              <a:t>Second-Level Cache</a:t>
            </a:r>
            <a:endParaRPr lang="en-US" sz="3200" dirty="0">
              <a:solidFill>
                <a:srgbClr val="1E4649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2386859" y="4390453"/>
            <a:ext cx="4310448" cy="1151048"/>
          </a:xfrm>
          <a:prstGeom prst="rect">
            <a:avLst/>
          </a:prstGeom>
          <a:solidFill>
            <a:srgbClr val="FF66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dirty="0" smtClean="0">
                <a:solidFill>
                  <a:srgbClr val="1E4649"/>
                </a:solidFill>
              </a:rPr>
              <a:t>Persistence </a:t>
            </a:r>
          </a:p>
          <a:p>
            <a:pPr algn="ctr"/>
            <a:r>
              <a:rPr lang="en-US" sz="3200" dirty="0" smtClean="0">
                <a:solidFill>
                  <a:srgbClr val="1E4649"/>
                </a:solidFill>
              </a:rPr>
              <a:t>Objects</a:t>
            </a:r>
            <a:endParaRPr lang="en-US" sz="3200" dirty="0">
              <a:solidFill>
                <a:srgbClr val="1E4649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672674" y="5157819"/>
            <a:ext cx="1986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Hibernate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9900062" y="10308167"/>
            <a:ext cx="3481516" cy="848901"/>
          </a:xfrm>
          <a:prstGeom prst="rect">
            <a:avLst/>
          </a:prstGeom>
          <a:solidFill>
            <a:srgbClr val="8F6A54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dirty="0" smtClean="0">
                <a:solidFill>
                  <a:srgbClr val="1E4649"/>
                </a:solidFill>
              </a:rPr>
              <a:t>JDBC</a:t>
            </a:r>
          </a:p>
        </p:txBody>
      </p:sp>
      <p:cxnSp>
        <p:nvCxnSpPr>
          <p:cNvPr id="140" name="Straight Arrow Connector 139"/>
          <p:cNvCxnSpPr>
            <a:stCxn id="130" idx="2"/>
            <a:endCxn id="131" idx="0"/>
          </p:cNvCxnSpPr>
          <p:nvPr/>
        </p:nvCxnSpPr>
        <p:spPr>
          <a:xfrm>
            <a:off x="9236916" y="6820443"/>
            <a:ext cx="0" cy="767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1392140" y="6564655"/>
            <a:ext cx="9947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16697307" y="6564655"/>
            <a:ext cx="13262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8" idx="2"/>
            <a:endCxn id="137" idx="0"/>
          </p:cNvCxnSpPr>
          <p:nvPr/>
        </p:nvCxnSpPr>
        <p:spPr>
          <a:xfrm>
            <a:off x="11710333" y="3708648"/>
            <a:ext cx="2831750" cy="681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7" idx="2"/>
            <a:endCxn id="133" idx="0"/>
          </p:cNvCxnSpPr>
          <p:nvPr/>
        </p:nvCxnSpPr>
        <p:spPr>
          <a:xfrm>
            <a:off x="14542083" y="5541501"/>
            <a:ext cx="0" cy="6394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3" idx="2"/>
            <a:endCxn id="132" idx="0"/>
          </p:cNvCxnSpPr>
          <p:nvPr/>
        </p:nvCxnSpPr>
        <p:spPr>
          <a:xfrm>
            <a:off x="14542083" y="6820443"/>
            <a:ext cx="0" cy="76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2" idx="2"/>
            <a:endCxn id="134" idx="0"/>
          </p:cNvCxnSpPr>
          <p:nvPr/>
        </p:nvCxnSpPr>
        <p:spPr>
          <a:xfrm>
            <a:off x="14542083" y="8227280"/>
            <a:ext cx="0" cy="6394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39" idx="2"/>
            <a:endCxn id="127" idx="1"/>
          </p:cNvCxnSpPr>
          <p:nvPr/>
        </p:nvCxnSpPr>
        <p:spPr>
          <a:xfrm>
            <a:off x="11640820" y="11157068"/>
            <a:ext cx="0" cy="223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39" idx="0"/>
          </p:cNvCxnSpPr>
          <p:nvPr/>
        </p:nvCxnSpPr>
        <p:spPr>
          <a:xfrm>
            <a:off x="11640820" y="3708648"/>
            <a:ext cx="0" cy="6599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xmlns:p14="http://schemas.microsoft.com/office/powerpoint/2010/main" spd="slow" advClick="0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  <p:bldP spid="1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Configuration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3436825" y="8543357"/>
            <a:ext cx="147989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</a:rPr>
              <a:t>Hibernate configuration file  </a:t>
            </a:r>
            <a:r>
              <a:rPr lang="en-US" dirty="0" smtClean="0">
                <a:solidFill>
                  <a:srgbClr val="E4EAF1"/>
                </a:solidFill>
                <a:hlinkClick r:id="rId3" action="ppaction://hlinkfile"/>
              </a:rPr>
              <a:t>hibernate.cfg.xml</a:t>
            </a:r>
            <a:endParaRPr lang="en-US" dirty="0" smtClean="0">
              <a:solidFill>
                <a:srgbClr val="E4EAF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36825" y="4924897"/>
            <a:ext cx="19039227" cy="3418018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 smtClean="0">
                <a:solidFill>
                  <a:srgbClr val="E4EAF1"/>
                </a:solidFill>
              </a:rPr>
              <a:t>Database Connection </a:t>
            </a:r>
          </a:p>
          <a:p>
            <a:r>
              <a:rPr lang="en-US" sz="4800" dirty="0" smtClean="0">
                <a:solidFill>
                  <a:srgbClr val="E4EAF1"/>
                </a:solidFill>
              </a:rPr>
              <a:t>Class Mapping - creates the connection between the Java classes and database tables</a:t>
            </a:r>
          </a:p>
          <a:p>
            <a:pPr marL="457200" lvl="1" indent="0">
              <a:buFontTx/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36825" y="3450717"/>
            <a:ext cx="1599528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Configuration is used to build</a:t>
            </a: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Hibernate </a:t>
            </a:r>
            <a:r>
              <a:rPr kumimoji="0" lang="en-US" sz="5000" b="0" i="0" u="none" strike="noStrike" cap="none" spc="0" normalizeH="0" dirty="0" err="1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sessionFactory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23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Persistent Objects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06" y="4176339"/>
            <a:ext cx="22118868" cy="553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2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223041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17715</TotalTime>
  <Words>1184</Words>
  <Application>Microsoft Macintosh PowerPoint</Application>
  <PresentationFormat>Custom</PresentationFormat>
  <Paragraphs>244</Paragraphs>
  <Slides>28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Liwei Wang</cp:lastModifiedBy>
  <cp:revision>152</cp:revision>
  <cp:lastPrinted>2019-06-14T13:09:38Z</cp:lastPrinted>
  <dcterms:modified xsi:type="dcterms:W3CDTF">2019-07-11T18:16:15Z</dcterms:modified>
</cp:coreProperties>
</file>