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25" r:id="rId2"/>
    <p:sldId id="256" r:id="rId3"/>
    <p:sldId id="301" r:id="rId4"/>
    <p:sldId id="319" r:id="rId5"/>
    <p:sldId id="310" r:id="rId6"/>
    <p:sldId id="311" r:id="rId7"/>
    <p:sldId id="309" r:id="rId8"/>
    <p:sldId id="312" r:id="rId9"/>
    <p:sldId id="313" r:id="rId10"/>
    <p:sldId id="318" r:id="rId11"/>
    <p:sldId id="328" r:id="rId12"/>
    <p:sldId id="314" r:id="rId13"/>
    <p:sldId id="315" r:id="rId14"/>
    <p:sldId id="336" r:id="rId15"/>
    <p:sldId id="337" r:id="rId16"/>
    <p:sldId id="338" r:id="rId17"/>
    <p:sldId id="339" r:id="rId18"/>
    <p:sldId id="308" r:id="rId19"/>
    <p:sldId id="316" r:id="rId20"/>
    <p:sldId id="327" r:id="rId21"/>
    <p:sldId id="317" r:id="rId22"/>
    <p:sldId id="320" r:id="rId23"/>
    <p:sldId id="334" r:id="rId24"/>
    <p:sldId id="324" r:id="rId25"/>
    <p:sldId id="323" r:id="rId26"/>
    <p:sldId id="335" r:id="rId27"/>
    <p:sldId id="322" r:id="rId28"/>
    <p:sldId id="307" r:id="rId29"/>
    <p:sldId id="326" r:id="rId30"/>
    <p:sldId id="306" r:id="rId31"/>
    <p:sldId id="332" r:id="rId32"/>
    <p:sldId id="333" r:id="rId33"/>
    <p:sldId id="329" r:id="rId34"/>
    <p:sldId id="321" r:id="rId35"/>
    <p:sldId id="273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3161" autoAdjust="0"/>
  </p:normalViewPr>
  <p:slideViewPr>
    <p:cSldViewPr snapToGrid="0" snapToObjects="1">
      <p:cViewPr varScale="1">
        <p:scale>
          <a:sx n="46" d="100"/>
          <a:sy n="46" d="100"/>
        </p:scale>
        <p:origin x="-1024" y="-1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docs.docker.com/engine/reference/commandline/docker/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docs.docker.com/engine/reference/commandline/docker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are better than VM: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Small Size on Disk </a:t>
            </a:r>
          </a:p>
          <a:p>
            <a:r>
              <a:rPr lang="en-US" dirty="0" smtClean="0"/>
              <a:t>2. Low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www.docker.com</a:t>
            </a:r>
            <a:r>
              <a:rPr lang="en-US" dirty="0" smtClean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intall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pull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run --name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POSTGRES_DB=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</a:t>
            </a:r>
            <a:r>
              <a:rPr lang="en-US" dirty="0" err="1" smtClean="0">
                <a:solidFill>
                  <a:srgbClr val="E4EAF1"/>
                </a:solidFill>
              </a:rPr>
              <a:t>ps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Run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r>
              <a:rPr lang="en-US" dirty="0" smtClean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install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www.pgadmin.org</a:t>
            </a:r>
            <a:r>
              <a:rPr lang="en-US" dirty="0" smtClean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towardsdatascience.com</a:t>
            </a:r>
            <a:r>
              <a:rPr lang="en-US" dirty="0" smtClean="0"/>
              <a:t>/15-docker-commands-you-should-know-970ea5203421</a:t>
            </a:r>
          </a:p>
          <a:p>
            <a:endParaRPr lang="en-US" dirty="0" smtClean="0"/>
          </a:p>
          <a:p>
            <a:r>
              <a:rPr lang="en-US" dirty="0" smtClean="0"/>
              <a:t>Consistent Environment: Containers give developers the ability to create predictable environments that are isolated from other applications. </a:t>
            </a:r>
          </a:p>
          <a:p>
            <a:r>
              <a:rPr lang="en-US" dirty="0" smtClean="0"/>
              <a:t>Run Anywhere:</a:t>
            </a:r>
            <a:r>
              <a:rPr lang="en-US" baseline="0" dirty="0" smtClean="0"/>
              <a:t> </a:t>
            </a:r>
            <a:r>
              <a:rPr lang="en-US" dirty="0" smtClean="0"/>
              <a:t>Containers are able to run virtually anywhere, greatly easing development and deployment: on Linux, Windows, and Mac operating systems;</a:t>
            </a:r>
          </a:p>
          <a:p>
            <a:r>
              <a:rPr lang="en-US" dirty="0" smtClean="0"/>
              <a:t>Isolation:</a:t>
            </a:r>
            <a:r>
              <a:rPr lang="en-US" baseline="0" dirty="0" smtClean="0"/>
              <a:t> </a:t>
            </a:r>
            <a:r>
              <a:rPr lang="en-US" dirty="0" smtClean="0"/>
              <a:t>Containers virtualize CPU, memory, storage, and network resources at the OS-level, providing developers with a sandboxed view of the OS logically isolated from other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www.docker.com</a:t>
            </a:r>
            <a:r>
              <a:rPr lang="en-US" dirty="0" smtClean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intall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pull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run --name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POSTGRES_DB=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</a:t>
            </a:r>
            <a:r>
              <a:rPr lang="en-US" dirty="0" err="1" smtClean="0">
                <a:solidFill>
                  <a:srgbClr val="E4EAF1"/>
                </a:solidFill>
              </a:rPr>
              <a:t>ps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Run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r>
              <a:rPr lang="en-US" dirty="0" smtClean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install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www.pgadmin.org</a:t>
            </a:r>
            <a:r>
              <a:rPr lang="en-US" dirty="0" smtClean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real project </a:t>
            </a:r>
          </a:p>
          <a:p>
            <a:r>
              <a:rPr lang="en-US" dirty="0" smtClean="0"/>
              <a:t>Show IDE and directories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flywaydb.org</a:t>
            </a:r>
            <a:r>
              <a:rPr lang="en-US" dirty="0" smtClean="0"/>
              <a:t>/</a:t>
            </a:r>
            <a:r>
              <a:rPr lang="en-US" dirty="0" err="1" smtClean="0"/>
              <a:t>getstarted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next:</a:t>
            </a:r>
            <a:r>
              <a:rPr lang="en-US" baseline="0" dirty="0" smtClean="0"/>
              <a:t> </a:t>
            </a:r>
            <a:r>
              <a:rPr lang="en-US" baseline="0" dirty="0"/>
              <a:t> </a:t>
            </a:r>
            <a:r>
              <a:rPr lang="en-US" baseline="0" dirty="0" smtClean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76669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r>
              <a:rPr lang="en-US" dirty="0" smtClean="0"/>
              <a:t>example,: user and bank account relation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r>
              <a:rPr lang="en-US" dirty="0" smtClean="0"/>
              <a:t>example,: user and bank account relation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23580853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23123241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23393666" y="642196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"/>
          <p:cNvSpPr txBox="1"/>
          <p:nvPr/>
        </p:nvSpPr>
        <p:spPr>
          <a:xfrm>
            <a:off x="23552235" y="746252"/>
            <a:ext cx="12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</a:t>
            </a:r>
          </a:p>
        </p:txBody>
      </p:sp>
      <p:sp>
        <p:nvSpPr>
          <p:cNvPr id="35" name=""/>
          <p:cNvSpPr txBox="1"/>
          <p:nvPr/>
        </p:nvSpPr>
        <p:spPr>
          <a:xfrm>
            <a:off x="23329163" y="351374"/>
            <a:ext cx="127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</a:t>
            </a:r>
          </a:p>
        </p:txBody>
      </p:sp>
      <p:sp>
        <p:nvSpPr>
          <p:cNvPr id="36" name=""/>
          <p:cNvSpPr txBox="1"/>
          <p:nvPr/>
        </p:nvSpPr>
        <p:spPr>
          <a:xfrm>
            <a:off x="23647397" y="365189"/>
            <a:ext cx="405757" cy="37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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2021870" y="13061990"/>
            <a:ext cx="340260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9FB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defaul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default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ocker.com/sites/default/files/Docker_CheatSheet_08.09.2016_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4" Type="http://schemas.openxmlformats.org/officeDocument/2006/relationships/hyperlink" Target="https://www.w3schools.com/sql/default.asp" TargetMode="External"/><Relationship Id="rId5" Type="http://schemas.openxmlformats.org/officeDocument/2006/relationships/hyperlink" Target="https://www.wikihow.com/Create-an-Account-on-GitHu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pom.xml" TargetMode="External"/><Relationship Id="rId4" Type="http://schemas.openxmlformats.org/officeDocument/2006/relationships/hyperlink" Target="https://maven.apache.org/guides/getting-started/index.html%23What_is_Mav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pom-flyway.xml" TargetMode="External"/><Relationship Id="rId4" Type="http://schemas.openxmlformats.org/officeDocument/2006/relationships/hyperlink" Target="v1__create_tables.sql" TargetMode="External"/><Relationship Id="rId5" Type="http://schemas.openxmlformats.org/officeDocument/2006/relationships/hyperlink" Target="https://flywaydb.org/documentation/mav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TestAssertions.java" TargetMode="External"/><Relationship Id="rId4" Type="http://schemas.openxmlformats.org/officeDocument/2006/relationships/hyperlink" Target="WordsCountingTestCase.java" TargetMode="External"/><Relationship Id="rId5" Type="http://schemas.openxmlformats.org/officeDocument/2006/relationships/hyperlink" Target="UnitTestSample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v1.1__insert_data_into_tables.sq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4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First Week </a:t>
            </a:r>
            <a:r>
              <a:rPr lang="mr-IN" dirty="0" smtClean="0"/>
              <a:t>–</a:t>
            </a:r>
            <a:r>
              <a:rPr lang="en-US" dirty="0" smtClean="0"/>
              <a:t> Class 1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20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 - Table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88" y="3325457"/>
            <a:ext cx="22067058" cy="4059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3588" y="8228583"/>
            <a:ext cx="1514648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Rows(Records)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Columns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Primary Key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unique, not null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Index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 - Table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23588" y="3400186"/>
            <a:ext cx="1514648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Relation</a:t>
            </a:r>
            <a:r>
              <a:rPr lang="en-US" dirty="0" smtClean="0">
                <a:solidFill>
                  <a:srgbClr val="E4EAF1"/>
                </a:solidFill>
              </a:rPr>
              <a:t>s </a:t>
            </a:r>
            <a:r>
              <a:rPr lang="en-US" dirty="0" smtClean="0">
                <a:solidFill>
                  <a:srgbClr val="E4EAF1"/>
                </a:solidFill>
              </a:rPr>
              <a:t>between tables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Foreign </a:t>
            </a:r>
            <a:r>
              <a:rPr lang="en-US" dirty="0" smtClean="0">
                <a:solidFill>
                  <a:srgbClr val="E4EAF1"/>
                </a:solidFill>
              </a:rPr>
              <a:t>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0" y="5854779"/>
            <a:ext cx="22301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383967" y="3070672"/>
            <a:ext cx="1317540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SQL language is used to </a:t>
            </a:r>
            <a:r>
              <a:rPr lang="en-US" dirty="0" smtClean="0">
                <a:solidFill>
                  <a:srgbClr val="E4EAF1"/>
                </a:solidFill>
              </a:rPr>
              <a:t>query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database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Basic </a:t>
            </a:r>
            <a:r>
              <a:rPr lang="en-US" dirty="0" err="1" smtClean="0">
                <a:solidFill>
                  <a:srgbClr val="E4EAF1"/>
                </a:solidFill>
              </a:rPr>
              <a:t>Operstions</a:t>
            </a:r>
            <a:r>
              <a:rPr lang="en-US" dirty="0" smtClean="0">
                <a:solidFill>
                  <a:srgbClr val="E4EAF1"/>
                </a:solidFill>
              </a:rPr>
              <a:t>: CRUD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2496" y="4740954"/>
            <a:ext cx="186389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Create:</a:t>
            </a: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 INSERT </a:t>
            </a:r>
            <a:r>
              <a:rPr lang="en-US" dirty="0">
                <a:solidFill>
                  <a:srgbClr val="E4EAF1"/>
                </a:solidFill>
              </a:rPr>
              <a:t>INTO </a:t>
            </a:r>
            <a:r>
              <a:rPr lang="en-US" dirty="0" err="1">
                <a:solidFill>
                  <a:srgbClr val="E4EAF1"/>
                </a:solidFill>
              </a:rPr>
              <a:t>table_name</a:t>
            </a:r>
            <a:r>
              <a:rPr lang="en-US" dirty="0">
                <a:solidFill>
                  <a:srgbClr val="E4EAF1"/>
                </a:solidFill>
              </a:rPr>
              <a:t> (column1, column2, column3, ...)</a:t>
            </a:r>
          </a:p>
          <a:p>
            <a:pPr lvl="1" algn="l"/>
            <a:r>
              <a:rPr lang="en-US" dirty="0" smtClean="0">
                <a:solidFill>
                  <a:srgbClr val="E4EAF1"/>
                </a:solidFill>
              </a:rPr>
              <a:t>    VALUES </a:t>
            </a:r>
            <a:r>
              <a:rPr lang="en-US" dirty="0">
                <a:solidFill>
                  <a:srgbClr val="E4EAF1"/>
                </a:solidFill>
              </a:rPr>
              <a:t>(value1, value2, value3, ...</a:t>
            </a:r>
            <a:r>
              <a:rPr lang="en-US" dirty="0" smtClean="0">
                <a:solidFill>
                  <a:srgbClr val="E4EAF1"/>
                </a:solidFill>
              </a:rPr>
              <a:t>);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2496" y="7783115"/>
            <a:ext cx="18638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Read:</a:t>
            </a:r>
            <a:endParaRPr lang="en-US" dirty="0">
              <a:solidFill>
                <a:srgbClr val="E4EAF1"/>
              </a:solidFill>
            </a:endParaRP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</a:t>
            </a:r>
            <a:r>
              <a:rPr lang="en-US" dirty="0">
                <a:solidFill>
                  <a:srgbClr val="E4EAF1"/>
                </a:solidFill>
              </a:rPr>
              <a:t> SELECT column1, column2, ...</a:t>
            </a: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 FROM </a:t>
            </a:r>
            <a:r>
              <a:rPr lang="en-US" dirty="0" err="1" smtClean="0">
                <a:solidFill>
                  <a:srgbClr val="E4EAF1"/>
                </a:solidFill>
              </a:rPr>
              <a:t>table_name</a:t>
            </a:r>
            <a:endParaRPr lang="en-US" dirty="0" smtClean="0">
              <a:solidFill>
                <a:srgbClr val="E4EAF1"/>
              </a:solidFill>
            </a:endParaRPr>
          </a:p>
          <a:p>
            <a:pPr lvl="2"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</a:t>
            </a:r>
            <a:r>
              <a:rPr lang="en-US" dirty="0">
                <a:solidFill>
                  <a:srgbClr val="E4EAF1"/>
                </a:solidFill>
              </a:rPr>
              <a:t>WHERE </a:t>
            </a:r>
            <a:r>
              <a:rPr lang="en-US" dirty="0" smtClean="0">
                <a:solidFill>
                  <a:srgbClr val="E4EAF1"/>
                </a:solidFill>
              </a:rPr>
              <a:t>condition;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2496" y="3146777"/>
            <a:ext cx="18638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Update:</a:t>
            </a:r>
            <a:endParaRPr lang="en-US" dirty="0">
              <a:solidFill>
                <a:srgbClr val="E4EAF1"/>
              </a:solidFill>
            </a:endParaRP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</a:t>
            </a:r>
            <a:r>
              <a:rPr lang="en-US" dirty="0">
                <a:solidFill>
                  <a:srgbClr val="E4EAF1"/>
                </a:solidFill>
              </a:rPr>
              <a:t> UPDATE </a:t>
            </a:r>
            <a:r>
              <a:rPr lang="en-US" dirty="0" err="1">
                <a:solidFill>
                  <a:srgbClr val="E4EAF1"/>
                </a:solidFill>
              </a:rPr>
              <a:t>table_name</a:t>
            </a:r>
            <a:endParaRPr lang="en-US" dirty="0">
              <a:solidFill>
                <a:srgbClr val="E4EAF1"/>
              </a:solidFill>
            </a:endParaRP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 SET </a:t>
            </a:r>
            <a:r>
              <a:rPr lang="en-US" dirty="0">
                <a:solidFill>
                  <a:srgbClr val="E4EAF1"/>
                </a:solidFill>
              </a:rPr>
              <a:t>column1 = value1, column2 = value2, ...</a:t>
            </a: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 WHERE </a:t>
            </a:r>
            <a:r>
              <a:rPr lang="en-US" dirty="0">
                <a:solidFill>
                  <a:srgbClr val="E4EAF1"/>
                </a:solidFill>
              </a:rPr>
              <a:t>condition;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16093" y="6729338"/>
            <a:ext cx="186389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Delete:</a:t>
            </a:r>
            <a:endParaRPr lang="en-US" dirty="0">
              <a:solidFill>
                <a:srgbClr val="E4EAF1"/>
              </a:solidFill>
            </a:endParaRPr>
          </a:p>
          <a:p>
            <a:pPr lvl="2" algn="l"/>
            <a:r>
              <a:rPr lang="en-US" dirty="0" smtClean="0">
                <a:solidFill>
                  <a:srgbClr val="E4EAF1"/>
                </a:solidFill>
              </a:rPr>
              <a:t>   </a:t>
            </a:r>
            <a:r>
              <a:rPr lang="en-US" dirty="0">
                <a:solidFill>
                  <a:srgbClr val="E4EAF1"/>
                </a:solidFill>
              </a:rPr>
              <a:t> DELETE FROM </a:t>
            </a:r>
            <a:r>
              <a:rPr lang="en-US" dirty="0" err="1">
                <a:solidFill>
                  <a:srgbClr val="E4EAF1"/>
                </a:solidFill>
              </a:rPr>
              <a:t>table_name</a:t>
            </a:r>
            <a:r>
              <a:rPr lang="en-US" dirty="0">
                <a:solidFill>
                  <a:srgbClr val="E4EAF1"/>
                </a:solidFill>
              </a:rPr>
              <a:t>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7188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09979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Inner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58" y="3159286"/>
            <a:ext cx="5918200" cy="414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8788" y="8442362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inner </a:t>
            </a:r>
            <a:r>
              <a:rPr lang="en-US" dirty="0" smtClean="0">
                <a:solidFill>
                  <a:srgbClr val="E4EAF1"/>
                </a:solidFill>
              </a:rPr>
              <a:t>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1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09979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L</a:t>
            </a:r>
            <a:r>
              <a:rPr lang="en-US" sz="4800" dirty="0" smtClean="0">
                <a:solidFill>
                  <a:srgbClr val="E4EAF1"/>
                </a:solidFill>
              </a:rPr>
              <a:t>eft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8442362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left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564" y="3503708"/>
            <a:ext cx="62738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09979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Right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8442362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right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40" y="3376938"/>
            <a:ext cx="619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09979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Full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8442362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full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40" y="3159286"/>
            <a:ext cx="604520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7855" y="11146125"/>
            <a:ext cx="157810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4EAF1"/>
                </a:solidFill>
                <a:hlinkClick r:id="rId4"/>
              </a:rPr>
              <a:t>SQL Reference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07" y="3117916"/>
            <a:ext cx="21671665" cy="9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21458" y="3512593"/>
            <a:ext cx="778418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Container Image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4273" y="4553542"/>
            <a:ext cx="18034670" cy="279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>
                <a:solidFill>
                  <a:srgbClr val="E4EAF1"/>
                </a:solidFill>
              </a:rPr>
              <a:t>A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>
                <a:solidFill>
                  <a:srgbClr val="E4EAF1"/>
                </a:solidFill>
              </a:rPr>
              <a:t>lightweight, standalone, executable package of software that includes everything needed to run an application: code, runtime, system tools, system libraries and settings.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1458" y="7789325"/>
            <a:ext cx="58092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Container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4273" y="8634339"/>
            <a:ext cx="18034670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>
                <a:solidFill>
                  <a:srgbClr val="E4EAF1"/>
                </a:solidFill>
              </a:rPr>
              <a:t>I</a:t>
            </a:r>
            <a:r>
              <a:rPr lang="en-US" dirty="0" smtClean="0">
                <a:solidFill>
                  <a:srgbClr val="E4EAF1"/>
                </a:solidFill>
              </a:rPr>
              <a:t>mages </a:t>
            </a:r>
            <a:r>
              <a:rPr lang="en-US" dirty="0">
                <a:solidFill>
                  <a:srgbClr val="E4EAF1"/>
                </a:solidFill>
              </a:rPr>
              <a:t>become containers when they run on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Engine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1458" y="11571405"/>
            <a:ext cx="106737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Docker CheatSheet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Welcome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29487" y="3375593"/>
            <a:ext cx="561692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Why Containers?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5255" y="4537503"/>
            <a:ext cx="2091722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Consistent Environment: Containers give developers the ability to create predictable environments that are isolated from other applications.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Run Anywhere: Containers are able to run virtually </a:t>
            </a:r>
            <a:r>
              <a:rPr lang="en-US" dirty="0" smtClean="0">
                <a:solidFill>
                  <a:srgbClr val="E4EAF1"/>
                </a:solidFill>
              </a:rPr>
              <a:t>anywhere.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Isolation: Containers virtualize CPU, memory, storage, and network resources at the OS-level, providing developers with a sandboxed view of the OS logically isolated from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988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272319" y="9070664"/>
            <a:ext cx="8207375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Create a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Insert data into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Update data in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Delete data from the table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start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7126" y="7962291"/>
            <a:ext cx="63135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Use </a:t>
            </a: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pgAdmin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-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8646" y="3753255"/>
            <a:ext cx="175735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rgbClr val="E4EAF1"/>
                </a:solidFill>
              </a:rPr>
              <a:t>intall</a:t>
            </a:r>
            <a:r>
              <a:rPr lang="en-US" sz="3200" dirty="0">
                <a:solidFill>
                  <a:srgbClr val="E4EAF1"/>
                </a:solidFill>
              </a:rPr>
              <a:t> </a:t>
            </a:r>
            <a:r>
              <a:rPr lang="en-US" sz="3200" dirty="0" err="1">
                <a:solidFill>
                  <a:srgbClr val="E4EAF1"/>
                </a:solidFill>
              </a:rPr>
              <a:t>postgres</a:t>
            </a:r>
            <a:r>
              <a:rPr lang="en-US" sz="3200" dirty="0">
                <a:solidFill>
                  <a:srgbClr val="E4EAF1"/>
                </a:solidFill>
              </a:rPr>
              <a:t> database</a:t>
            </a:r>
          </a:p>
          <a:p>
            <a:pPr algn="l"/>
            <a:r>
              <a:rPr lang="en-US" sz="3200" dirty="0" err="1">
                <a:solidFill>
                  <a:srgbClr val="E4EAF1"/>
                </a:solidFill>
              </a:rPr>
              <a:t>docker</a:t>
            </a:r>
            <a:r>
              <a:rPr lang="en-US" sz="3200" dirty="0">
                <a:solidFill>
                  <a:srgbClr val="E4EAF1"/>
                </a:solidFill>
              </a:rPr>
              <a:t> pull </a:t>
            </a:r>
            <a:r>
              <a:rPr lang="en-US" sz="3200" dirty="0" err="1">
                <a:solidFill>
                  <a:srgbClr val="E4EAF1"/>
                </a:solidFill>
              </a:rPr>
              <a:t>postgres</a:t>
            </a:r>
            <a:endParaRPr lang="en-US" sz="3200" dirty="0">
              <a:solidFill>
                <a:srgbClr val="E4EAF1"/>
              </a:solidFill>
            </a:endParaRPr>
          </a:p>
          <a:p>
            <a:pPr algn="l"/>
            <a:r>
              <a:rPr lang="en-US" sz="3200" dirty="0" err="1">
                <a:solidFill>
                  <a:srgbClr val="E4EAF1"/>
                </a:solidFill>
              </a:rPr>
              <a:t>docker</a:t>
            </a:r>
            <a:r>
              <a:rPr lang="en-US" sz="3200" dirty="0">
                <a:solidFill>
                  <a:srgbClr val="E4EAF1"/>
                </a:solidFill>
              </a:rPr>
              <a:t> run --name </a:t>
            </a:r>
            <a:r>
              <a:rPr lang="en-US" sz="3200" dirty="0" err="1">
                <a:solidFill>
                  <a:srgbClr val="E4EAF1"/>
                </a:solidFill>
              </a:rPr>
              <a:t>training_db</a:t>
            </a:r>
            <a:r>
              <a:rPr lang="en-US" sz="3200" dirty="0">
                <a:solidFill>
                  <a:srgbClr val="E4EAF1"/>
                </a:solidFill>
              </a:rPr>
              <a:t> -e POSTGRES_DB=</a:t>
            </a:r>
            <a:r>
              <a:rPr lang="en-US" sz="3200" dirty="0" err="1">
                <a:solidFill>
                  <a:srgbClr val="E4EAF1"/>
                </a:solidFill>
              </a:rPr>
              <a:t>training_db</a:t>
            </a:r>
            <a:r>
              <a:rPr lang="en-US" sz="3200" dirty="0">
                <a:solidFill>
                  <a:srgbClr val="E4EAF1"/>
                </a:solidFill>
              </a:rPr>
              <a:t> -e POSTGRES_USER=admin </a:t>
            </a:r>
            <a:endParaRPr lang="en-US" sz="3200" dirty="0" smtClean="0">
              <a:solidFill>
                <a:srgbClr val="E4EAF1"/>
              </a:solidFill>
            </a:endParaRPr>
          </a:p>
          <a:p>
            <a:pPr algn="l"/>
            <a:r>
              <a:rPr lang="en-US" sz="3200" dirty="0" smtClean="0">
                <a:solidFill>
                  <a:srgbClr val="E4EAF1"/>
                </a:solidFill>
              </a:rPr>
              <a:t>-</a:t>
            </a:r>
            <a:r>
              <a:rPr lang="en-US" sz="3200" dirty="0">
                <a:solidFill>
                  <a:srgbClr val="E4EAF1"/>
                </a:solidFill>
              </a:rPr>
              <a:t>e POSTGRES_PASSWORD='Training123!' -p 5432:5432 -d </a:t>
            </a:r>
            <a:r>
              <a:rPr lang="en-US" sz="3200" dirty="0" err="1">
                <a:solidFill>
                  <a:srgbClr val="E4EAF1"/>
                </a:solidFill>
              </a:rPr>
              <a:t>postgres</a:t>
            </a:r>
            <a:endParaRPr lang="en-US" sz="3200" dirty="0">
              <a:solidFill>
                <a:srgbClr val="E4EAF1"/>
              </a:solidFill>
            </a:endParaRPr>
          </a:p>
          <a:p>
            <a:pPr algn="l"/>
            <a:endParaRPr lang="en-US" sz="3200" dirty="0">
              <a:solidFill>
                <a:srgbClr val="E4EAF1"/>
              </a:solidFill>
            </a:endParaRPr>
          </a:p>
          <a:p>
            <a:pPr algn="l"/>
            <a:r>
              <a:rPr lang="en-US" sz="3200" dirty="0">
                <a:solidFill>
                  <a:srgbClr val="E4EAF1"/>
                </a:solidFill>
              </a:rPr>
              <a:t>install </a:t>
            </a:r>
            <a:r>
              <a:rPr lang="en-US" sz="3200" dirty="0" err="1">
                <a:solidFill>
                  <a:srgbClr val="E4EAF1"/>
                </a:solidFill>
              </a:rPr>
              <a:t>pgAdmin</a:t>
            </a:r>
            <a:endParaRPr lang="en-US" sz="3200" dirty="0">
              <a:solidFill>
                <a:srgbClr val="E4EAF1"/>
              </a:solidFill>
            </a:endParaRPr>
          </a:p>
          <a:p>
            <a:pPr algn="l"/>
            <a:r>
              <a:rPr lang="en-US" sz="3200" dirty="0">
                <a:solidFill>
                  <a:srgbClr val="E4EAF1"/>
                </a:solidFill>
              </a:rPr>
              <a:t>https://</a:t>
            </a:r>
            <a:r>
              <a:rPr lang="en-US" sz="3200" dirty="0" err="1">
                <a:solidFill>
                  <a:srgbClr val="E4EAF1"/>
                </a:solidFill>
              </a:rPr>
              <a:t>www.pgadmin.org</a:t>
            </a:r>
            <a:r>
              <a:rPr lang="en-US" sz="3200" dirty="0">
                <a:solidFill>
                  <a:srgbClr val="E4EAF1"/>
                </a:solidFill>
              </a:rPr>
              <a:t>/download/ </a:t>
            </a:r>
          </a:p>
          <a:p>
            <a:pPr algn="l"/>
            <a:r>
              <a:rPr lang="en-US" sz="3200" dirty="0">
                <a:solidFill>
                  <a:srgbClr val="E4EAF1"/>
                </a:solidFill>
              </a:rPr>
              <a:t>host: localhost:5432</a:t>
            </a:r>
          </a:p>
        </p:txBody>
      </p:sp>
    </p:spTree>
    <p:extLst>
      <p:ext uri="{BB962C8B-B14F-4D97-AF65-F5344CB8AC3E}">
        <p14:creationId xmlns:p14="http://schemas.microsoft.com/office/powerpoint/2010/main" val="828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056769"/>
            <a:ext cx="19797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Project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Design a your own application 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Database design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at least 3 tables and their relationship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02" y="5096877"/>
            <a:ext cx="20313565" cy="53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5083269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Create an account on </a:t>
            </a:r>
            <a:r>
              <a:rPr lang="en-US" dirty="0" err="1" smtClean="0">
                <a:solidFill>
                  <a:srgbClr val="E4EAF1"/>
                </a:solidFill>
              </a:rPr>
              <a:t>GitHub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6648" y="7785631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2391" y="687324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386647" y="5886418"/>
            <a:ext cx="15260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hlinkClick r:id="rId5"/>
              </a:rPr>
              <a:t>https://www.wikihow.com/Create-an-Account-on-</a:t>
            </a:r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hlinkClick r:id="rId5"/>
              </a:rPr>
              <a:t>GitHub</a:t>
            </a:r>
            <a:endParaRPr lang="en-US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endParaRPr lang="en-US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2391" y="3056769"/>
            <a:ext cx="19797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Write query to get data from two tables by using inner join, right join, left join and full join</a:t>
            </a:r>
          </a:p>
        </p:txBody>
      </p:sp>
    </p:spTree>
    <p:extLst>
      <p:ext uri="{BB962C8B-B14F-4D97-AF65-F5344CB8AC3E}">
        <p14:creationId xmlns:p14="http://schemas.microsoft.com/office/powerpoint/2010/main" val="12326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First Week </a:t>
            </a:r>
            <a:r>
              <a:rPr lang="mr-IN" dirty="0" smtClean="0"/>
              <a:t>–</a:t>
            </a:r>
            <a:r>
              <a:rPr lang="en-US" dirty="0" smtClean="0"/>
              <a:t> Class 2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91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779336" y="3203386"/>
            <a:ext cx="58015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Access Modifiers</a:t>
            </a:r>
            <a:endParaRPr lang="en-US" dirty="0">
              <a:solidFill>
                <a:srgbClr val="E4EAF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36" y="4343456"/>
            <a:ext cx="16154400" cy="7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006270" y="3249910"/>
            <a:ext cx="2082833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Java has 4 access modifiers to set access levels for classes, variables, methods and constructors. The four access levels are</a:t>
            </a:r>
            <a:r>
              <a:rPr lang="en-US" dirty="0" smtClean="0">
                <a:solidFill>
                  <a:srgbClr val="E4EAF1"/>
                </a:solidFill>
              </a:rPr>
              <a:t>: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default</a:t>
            </a:r>
            <a:r>
              <a:rPr lang="en-US" dirty="0">
                <a:solidFill>
                  <a:srgbClr val="E4EAF1"/>
                </a:solidFill>
              </a:rPr>
              <a:t>: 	Visible to the package only. No modifiers keyword. For interface, default is </a:t>
            </a:r>
            <a:r>
              <a:rPr lang="en-US" dirty="0" smtClean="0">
                <a:solidFill>
                  <a:srgbClr val="E4EAF1"/>
                </a:solidFill>
              </a:rPr>
              <a:t>public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private</a:t>
            </a:r>
            <a:r>
              <a:rPr lang="en-US" dirty="0">
                <a:solidFill>
                  <a:srgbClr val="E4EAF1"/>
                </a:solidFill>
              </a:rPr>
              <a:t>: 	Visible to the class only. Interface can not be private, only inner class can be </a:t>
            </a:r>
            <a:r>
              <a:rPr lang="en-US" dirty="0" smtClean="0">
                <a:solidFill>
                  <a:srgbClr val="E4EAF1"/>
                </a:solidFill>
              </a:rPr>
              <a:t>private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public</a:t>
            </a:r>
            <a:r>
              <a:rPr lang="en-US" dirty="0">
                <a:solidFill>
                  <a:srgbClr val="E4EAF1"/>
                </a:solidFill>
              </a:rPr>
              <a:t>:  	Visible to the world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protected</a:t>
            </a:r>
            <a:r>
              <a:rPr lang="en-US" dirty="0">
                <a:solidFill>
                  <a:srgbClr val="E4EAF1"/>
                </a:solidFill>
              </a:rPr>
              <a:t>: 	Visible to the package and subclasses in other package. Class and Interface can not be protected</a:t>
            </a:r>
          </a:p>
          <a:p>
            <a:pPr algn="l"/>
            <a:endParaRPr lang="en-US" dirty="0" smtClean="0">
              <a:solidFill>
                <a:srgbClr val="E4EAF1"/>
              </a:solidFill>
            </a:endParaRP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public </a:t>
            </a:r>
            <a:r>
              <a:rPr lang="en-US" dirty="0">
                <a:solidFill>
                  <a:srgbClr val="E4EAF1"/>
                </a:solidFill>
              </a:rPr>
              <a:t>&gt; protected &gt; default(package) &gt; private</a:t>
            </a:r>
          </a:p>
        </p:txBody>
      </p:sp>
    </p:spTree>
    <p:extLst>
      <p:ext uri="{BB962C8B-B14F-4D97-AF65-F5344CB8AC3E}">
        <p14:creationId xmlns:p14="http://schemas.microsoft.com/office/powerpoint/2010/main" val="1317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Restful </a:t>
            </a:r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L</a:t>
            </a:r>
            <a:r>
              <a:rPr lang="en-US" dirty="0" smtClean="0"/>
              <a:t>ayers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43" y="3375485"/>
            <a:ext cx="19554833" cy="84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Maven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97411" y="3222835"/>
            <a:ext cx="180164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Maven is a software project management tool, help you manage </a:t>
            </a:r>
            <a:r>
              <a:rPr lang="en-US" dirty="0" smtClean="0">
                <a:solidFill>
                  <a:srgbClr val="E4EAF1"/>
                </a:solidFill>
              </a:rPr>
              <a:t>dependences, </a:t>
            </a:r>
            <a:r>
              <a:rPr lang="en-US" dirty="0">
                <a:solidFill>
                  <a:srgbClr val="E4EAF1"/>
                </a:solidFill>
              </a:rPr>
              <a:t>compile code, test, build package and deploy the package to the </a:t>
            </a:r>
            <a:r>
              <a:rPr lang="en-US" dirty="0" smtClean="0">
                <a:solidFill>
                  <a:srgbClr val="E4EAF1"/>
                </a:solidFill>
              </a:rPr>
              <a:t>remote </a:t>
            </a:r>
            <a:r>
              <a:rPr lang="en-US" dirty="0">
                <a:solidFill>
                  <a:srgbClr val="E4EAF1"/>
                </a:solidFill>
              </a:rPr>
              <a:t>server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9811" y="10300049"/>
            <a:ext cx="18016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811" y="11329252"/>
            <a:ext cx="75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smtClean="0">
                <a:solidFill>
                  <a:srgbClr val="E4EAF1"/>
                </a:solidFill>
                <a:hlinkClick r:id="rId4"/>
              </a:rPr>
              <a:t>Maven Tutorial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652" y="6117354"/>
            <a:ext cx="19486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Create a maven project </a:t>
            </a:r>
            <a:r>
              <a:rPr lang="en-US" dirty="0" err="1" smtClean="0">
                <a:solidFill>
                  <a:srgbClr val="E4EAF1"/>
                </a:solidFill>
              </a:rPr>
              <a:t>inIntellij</a:t>
            </a:r>
            <a:r>
              <a:rPr lang="en-US" dirty="0" smtClean="0">
                <a:solidFill>
                  <a:srgbClr val="E4EAF1"/>
                </a:solidFill>
              </a:rPr>
              <a:t> 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8209" y="7160539"/>
            <a:ext cx="1858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In </a:t>
            </a:r>
            <a:r>
              <a:rPr lang="en-US" sz="3600" dirty="0" err="1" smtClean="0">
                <a:solidFill>
                  <a:srgbClr val="E4EAF1"/>
                </a:solidFill>
              </a:rPr>
              <a:t>Intellij</a:t>
            </a:r>
            <a:r>
              <a:rPr lang="en-US" sz="3600" dirty="0">
                <a:solidFill>
                  <a:srgbClr val="E4EAF1"/>
                </a:solidFill>
              </a:rPr>
              <a:t> </a:t>
            </a:r>
            <a:r>
              <a:rPr lang="en-US" sz="3600" dirty="0" smtClean="0">
                <a:solidFill>
                  <a:srgbClr val="E4EAF1"/>
                </a:solidFill>
              </a:rPr>
              <a:t>-&gt; create a new project -&gt; maven -&gt; </a:t>
            </a:r>
            <a:r>
              <a:rPr lang="en-US" sz="3600" dirty="0" err="1" smtClean="0">
                <a:solidFill>
                  <a:srgbClr val="E4EAF1"/>
                </a:solidFill>
              </a:rPr>
              <a:t>maven-archetype-quickstart:RELEASE</a:t>
            </a:r>
            <a:r>
              <a:rPr lang="en-US" sz="3600" dirty="0" smtClean="0">
                <a:solidFill>
                  <a:srgbClr val="E4EAF1"/>
                </a:solidFill>
              </a:rPr>
              <a:t> </a:t>
            </a:r>
            <a:endParaRPr lang="en-US" sz="3600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JDBC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78041" y="4945810"/>
            <a:ext cx="134062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JDBC Driver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Add dependency in </a:t>
            </a:r>
            <a:r>
              <a:rPr lang="en-US" dirty="0" err="1" smtClean="0">
                <a:solidFill>
                  <a:srgbClr val="E4EAF1"/>
                </a:solidFill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4745" y="5997587"/>
            <a:ext cx="1611722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E4EAF1"/>
                </a:solidFill>
              </a:rPr>
              <a:t>&lt;dependency&gt;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</a:t>
            </a:r>
            <a:r>
              <a:rPr lang="en-US" dirty="0" err="1" smtClean="0">
                <a:solidFill>
                  <a:srgbClr val="E4EAF1"/>
                </a:solidFill>
              </a:rPr>
              <a:t>groupId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  <a:r>
              <a:rPr lang="en-US" dirty="0" err="1" smtClean="0">
                <a:solidFill>
                  <a:srgbClr val="E4EAF1"/>
                </a:solidFill>
              </a:rPr>
              <a:t>org.postgresql</a:t>
            </a:r>
            <a:r>
              <a:rPr lang="en-US" dirty="0" smtClean="0">
                <a:solidFill>
                  <a:srgbClr val="E4EAF1"/>
                </a:solidFill>
              </a:rPr>
              <a:t>&lt;/</a:t>
            </a:r>
            <a:r>
              <a:rPr lang="en-US" dirty="0" err="1" smtClean="0">
                <a:solidFill>
                  <a:srgbClr val="E4EAF1"/>
                </a:solidFill>
              </a:rPr>
              <a:t>groupId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</a:t>
            </a:r>
            <a:r>
              <a:rPr lang="en-US" dirty="0" err="1" smtClean="0">
                <a:solidFill>
                  <a:srgbClr val="E4EAF1"/>
                </a:solidFill>
              </a:rPr>
              <a:t>artifactId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  <a:r>
              <a:rPr lang="en-US" dirty="0" err="1" smtClean="0">
                <a:solidFill>
                  <a:srgbClr val="E4EAF1"/>
                </a:solidFill>
              </a:rPr>
              <a:t>postgresql</a:t>
            </a:r>
            <a:r>
              <a:rPr lang="en-US" dirty="0" smtClean="0">
                <a:solidFill>
                  <a:srgbClr val="E4EAF1"/>
                </a:solidFill>
              </a:rPr>
              <a:t>&lt;/</a:t>
            </a:r>
            <a:r>
              <a:rPr lang="en-US" dirty="0" err="1" smtClean="0">
                <a:solidFill>
                  <a:srgbClr val="E4EAF1"/>
                </a:solidFill>
              </a:rPr>
              <a:t>artifactId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&lt;version&gt;42.2.5&lt;/version&gt;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&lt;/dependency&gt;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5286" y="2758939"/>
            <a:ext cx="183807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JDBC: Java Database Connectivity(JDBC) is an application program interface (API) </a:t>
            </a:r>
            <a:r>
              <a:rPr lang="en-US" dirty="0" smtClean="0">
                <a:solidFill>
                  <a:srgbClr val="E4EAF1"/>
                </a:solidFill>
              </a:rPr>
              <a:t>which </a:t>
            </a:r>
            <a:r>
              <a:rPr lang="en-US" dirty="0">
                <a:solidFill>
                  <a:srgbClr val="E4EAF1"/>
                </a:solidFill>
              </a:rPr>
              <a:t>is used to access Databases.</a:t>
            </a:r>
          </a:p>
        </p:txBody>
      </p:sp>
    </p:spTree>
    <p:extLst>
      <p:ext uri="{BB962C8B-B14F-4D97-AF65-F5344CB8AC3E}">
        <p14:creationId xmlns:p14="http://schemas.microsoft.com/office/powerpoint/2010/main" val="14348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Goals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5082523"/>
            <a:ext cx="1652536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Software architecture and design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Language: Java and SQL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Database basic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Frameworks: Spring boot and Hibernate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Tools: Maven, </a:t>
            </a:r>
            <a:r>
              <a:rPr lang="en-US" dirty="0" err="1" smtClean="0">
                <a:solidFill>
                  <a:srgbClr val="E4EAF1"/>
                </a:solidFill>
              </a:rPr>
              <a:t>Git</a:t>
            </a:r>
            <a:r>
              <a:rPr lang="en-US" dirty="0" smtClean="0">
                <a:solidFill>
                  <a:srgbClr val="E4EAF1"/>
                </a:solidFill>
              </a:rPr>
              <a:t>, Flyway, Logger and Postman etc.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Software test: </a:t>
            </a:r>
            <a:r>
              <a:rPr lang="en-US" dirty="0" err="1" smtClean="0">
                <a:solidFill>
                  <a:srgbClr val="E4EAF1"/>
                </a:solidFill>
              </a:rPr>
              <a:t>Junit</a:t>
            </a:r>
            <a:r>
              <a:rPr lang="en-US" dirty="0" smtClean="0">
                <a:solidFill>
                  <a:srgbClr val="E4EAF1"/>
                </a:solidFill>
              </a:rPr>
              <a:t>, </a:t>
            </a:r>
            <a:r>
              <a:rPr lang="en-US" dirty="0" err="1" smtClean="0">
                <a:solidFill>
                  <a:srgbClr val="E4EAF1"/>
                </a:solidFill>
              </a:rPr>
              <a:t>Mockito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IDE: </a:t>
            </a:r>
            <a:r>
              <a:rPr lang="en-US" dirty="0" err="1" smtClean="0">
                <a:solidFill>
                  <a:srgbClr val="E4EAF1"/>
                </a:solidFill>
              </a:rPr>
              <a:t>IntelliJ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162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Become a competitive software engineer with technical skills listed below: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Flyway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407501" y="4387734"/>
            <a:ext cx="1621232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Maven plugin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pom.xml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Create the folder: </a:t>
            </a:r>
            <a:r>
              <a:rPr lang="en-US" dirty="0" err="1" smtClean="0">
                <a:solidFill>
                  <a:srgbClr val="E4EAF1"/>
                </a:solidFill>
              </a:rPr>
              <a:t>src</a:t>
            </a:r>
            <a:r>
              <a:rPr lang="en-US" dirty="0">
                <a:solidFill>
                  <a:srgbClr val="E4EAF1"/>
                </a:solidFill>
              </a:rPr>
              <a:t>/main/resources/</a:t>
            </a:r>
            <a:r>
              <a:rPr lang="en-US" dirty="0" err="1">
                <a:solidFill>
                  <a:srgbClr val="E4EAF1"/>
                </a:solidFill>
              </a:rPr>
              <a:t>db</a:t>
            </a:r>
            <a:r>
              <a:rPr lang="en-US" dirty="0">
                <a:solidFill>
                  <a:srgbClr val="E4EAF1"/>
                </a:solidFill>
              </a:rPr>
              <a:t>/migration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SQL Script: 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1. export all </a:t>
            </a:r>
            <a:r>
              <a:rPr lang="en-US" dirty="0" err="1" smtClean="0">
                <a:solidFill>
                  <a:srgbClr val="E4EAF1"/>
                </a:solidFill>
              </a:rPr>
              <a:t>sql</a:t>
            </a:r>
            <a:r>
              <a:rPr lang="en-US" dirty="0" smtClean="0">
                <a:solidFill>
                  <a:srgbClr val="E4EAF1"/>
                </a:solidFill>
              </a:rPr>
              <a:t> from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2. delete all tables manually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3. </a:t>
            </a:r>
            <a:r>
              <a:rPr lang="en-US" dirty="0" smtClean="0">
                <a:solidFill>
                  <a:srgbClr val="E4EAF1"/>
                </a:solidFill>
                <a:hlinkClick r:id="rId4" action="ppaction://hlinkfile"/>
              </a:rPr>
              <a:t>v1__create_tables.sql</a:t>
            </a:r>
            <a:endParaRPr lang="en-US" dirty="0" smtClean="0">
              <a:solidFill>
                <a:srgbClr val="E4EAF1"/>
              </a:solidFill>
            </a:endParaRPr>
          </a:p>
          <a:p>
            <a:pPr lvl="3" algn="l"/>
            <a:r>
              <a:rPr lang="en-US" sz="3600" dirty="0" smtClean="0">
                <a:solidFill>
                  <a:srgbClr val="E4EAF1"/>
                </a:solidFill>
              </a:rPr>
              <a:t>	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Run command: </a:t>
            </a:r>
            <a:r>
              <a:rPr lang="en-US" dirty="0" err="1" smtClean="0">
                <a:solidFill>
                  <a:srgbClr val="E4EAF1"/>
                </a:solidFill>
              </a:rPr>
              <a:t>mvn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flyway:migrate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2460" y="3239993"/>
            <a:ext cx="84561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A Database migration tool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2460" y="11350079"/>
            <a:ext cx="161681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  <a:hlinkClick r:id="rId5"/>
              </a:rPr>
              <a:t>https://flywaydb.org/documentation/maven</a:t>
            </a:r>
            <a:r>
              <a:rPr lang="en-US" dirty="0" smtClean="0">
                <a:solidFill>
                  <a:srgbClr val="E4EAF1"/>
                </a:solidFill>
                <a:hlinkClick r:id="rId5"/>
              </a:rPr>
              <a:t>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703755" y="4576993"/>
            <a:ext cx="320600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>
                <a:solidFill>
                  <a:srgbClr val="E4EAF1"/>
                </a:solidFill>
              </a:rPr>
              <a:t>p</a:t>
            </a:r>
            <a:r>
              <a:rPr lang="en-US" dirty="0" err="1" smtClean="0">
                <a:solidFill>
                  <a:srgbClr val="E4EAF1"/>
                </a:solidFill>
              </a:rPr>
              <a:t>om.xml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058" y="5692498"/>
            <a:ext cx="156851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E4EAF1"/>
                </a:solidFill>
              </a:rPr>
              <a:t>&lt;</a:t>
            </a:r>
            <a:r>
              <a:rPr lang="en-US" dirty="0">
                <a:solidFill>
                  <a:srgbClr val="E4EAF1"/>
                </a:solidFill>
              </a:rPr>
              <a:t>dependency&gt;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&lt;version&gt;4.12&lt;/version&gt;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&lt;scope&gt;test&lt;/scope&gt;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&lt;/dependency&gt;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 is a unit testing framework for Java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941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556279" y="4553030"/>
            <a:ext cx="375203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Test suite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3754" y="5705691"/>
            <a:ext cx="156851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Test runner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Test case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write test cases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3754" y="8140551"/>
            <a:ext cx="644278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TestAssertions.java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5402" y="9240396"/>
            <a:ext cx="112380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4" action="ppaction://hlinkfile"/>
              </a:rPr>
              <a:t>WordsCountingTestCase.java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3754" y="6982686"/>
            <a:ext cx="67633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5" action="ppaction://hlinkfile"/>
              </a:rPr>
              <a:t>UnitTestSample.java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Flyway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6376" y="3753255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Create  </a:t>
            </a:r>
            <a:r>
              <a:rPr lang="en-US" sz="4000" dirty="0" smtClean="0">
                <a:solidFill>
                  <a:srgbClr val="E4EAF1"/>
                </a:solidFill>
                <a:hlinkClick r:id="rId3" action="ppaction://hlinkfile"/>
              </a:rPr>
              <a:t>v1.1__insert_data_into_tables.sql</a:t>
            </a:r>
            <a:endParaRPr lang="en-US" sz="4000" dirty="0" smtClean="0">
              <a:solidFill>
                <a:srgbClr val="E4EAF1"/>
              </a:solidFill>
            </a:endParaRPr>
          </a:p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Then run </a:t>
            </a:r>
            <a:r>
              <a:rPr lang="en-US" sz="4000" dirty="0" err="1" smtClean="0">
                <a:solidFill>
                  <a:srgbClr val="E4EAF1"/>
                </a:solidFill>
              </a:rPr>
              <a:t>mvn</a:t>
            </a:r>
            <a:r>
              <a:rPr lang="en-US" sz="4000" dirty="0" smtClean="0">
                <a:solidFill>
                  <a:srgbClr val="E4EAF1"/>
                </a:solidFill>
              </a:rPr>
              <a:t> </a:t>
            </a:r>
            <a:r>
              <a:rPr lang="en-US" sz="4000" dirty="0" err="1" smtClean="0">
                <a:solidFill>
                  <a:srgbClr val="E4EAF1"/>
                </a:solidFill>
              </a:rPr>
              <a:t>flayway:migrate</a:t>
            </a:r>
            <a:endParaRPr lang="en-US" sz="4000" dirty="0">
              <a:solidFill>
                <a:srgbClr val="E4EAF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4726" y="5962120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376" y="7015565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Implement CRUD by using JDBC</a:t>
            </a:r>
          </a:p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Write unit test for the methods </a:t>
            </a:r>
          </a:p>
        </p:txBody>
      </p:sp>
    </p:spTree>
    <p:extLst>
      <p:ext uri="{BB962C8B-B14F-4D97-AF65-F5344CB8AC3E}">
        <p14:creationId xmlns:p14="http://schemas.microsoft.com/office/powerpoint/2010/main" val="19889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386648" y="7492777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https://www.w3schools.com/java/default.asp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2391" y="3159488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4791" y="639588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6648" y="4103029"/>
            <a:ext cx="1245212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Implement update and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delete operations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Write unit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 test for each methods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32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32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33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grpSp>
        <p:nvGrpSpPr>
          <p:cNvPr id="334" name="Thank You…"/>
          <p:cNvGrpSpPr/>
          <p:nvPr/>
        </p:nvGrpSpPr>
        <p:grpSpPr>
          <a:xfrm>
            <a:off x="-18544" y="-162867"/>
            <a:ext cx="24421088" cy="14219534"/>
            <a:chOff x="0" y="0"/>
            <a:chExt cx="24421087" cy="14219533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4421088" cy="14219534"/>
            </a:xfrm>
            <a:prstGeom prst="rect">
              <a:avLst/>
            </a:prstGeom>
            <a:solidFill>
              <a:srgbClr val="2E3C4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0" y="5340021"/>
              <a:ext cx="24421088" cy="353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30000"/>
                </a:lnSpc>
                <a:defRPr sz="1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Thank You</a:t>
              </a:r>
            </a:p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support@frugalops.com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IMG_6578.jpg" descr="IMG_657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0" y="9070805"/>
            <a:ext cx="2286000" cy="226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Goals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716499" y="3683064"/>
            <a:ext cx="147237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JDBC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JSON and XML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Dependency injection (DI)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Application: Hands-on Restful API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Container: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MVC design pattern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AWS: IAM, S3 and SQS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6121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THE FINALL GOAL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45594" y="5158409"/>
            <a:ext cx="16465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solidFill>
                  <a:srgbClr val="E4EAF1"/>
                </a:solidFill>
                <a:latin typeface="Arial Black"/>
                <a:cs typeface="Arial Black"/>
              </a:rPr>
              <a:t>GET SDE</a:t>
            </a:r>
            <a:r>
              <a:rPr lang="en-US" altLang="zh-CN" sz="96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altLang="zh-CN" sz="9600" b="1" dirty="0" smtClean="0">
                <a:solidFill>
                  <a:srgbClr val="E4EAF1"/>
                </a:solidFill>
                <a:latin typeface="Arial Black"/>
                <a:cs typeface="Arial Black"/>
              </a:rPr>
              <a:t>OFFER</a:t>
            </a:r>
            <a:endParaRPr lang="en-US" sz="9600" b="1" dirty="0">
              <a:solidFill>
                <a:srgbClr val="E4EAF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65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ules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4549854"/>
            <a:ext cx="14723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Attend all classes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Don</a:t>
            </a:r>
            <a:r>
              <a:rPr lang="mr-IN" dirty="0" smtClean="0">
                <a:solidFill>
                  <a:srgbClr val="E4EAF1"/>
                </a:solidFill>
              </a:rPr>
              <a:t>’</a:t>
            </a:r>
            <a:r>
              <a:rPr lang="en-US" dirty="0" smtClean="0">
                <a:solidFill>
                  <a:srgbClr val="E4EAF1"/>
                </a:solidFill>
              </a:rPr>
              <a:t>t be late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Complete homework and day to day coding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Never hesitate to ask 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To achieve our goals, we have to follow some rules: 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5594" y="7969574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Learning rule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2W1H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Web App Architecture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3552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Web App Architecture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05" y="3188354"/>
            <a:ext cx="17726448" cy="8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139499" y="3070198"/>
            <a:ext cx="1633228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Database is a systematic collection of </a:t>
            </a:r>
            <a:r>
              <a:rPr lang="en-US" dirty="0" smtClean="0">
                <a:solidFill>
                  <a:srgbClr val="E4EAF1"/>
                </a:solidFill>
              </a:rPr>
              <a:t>data which managed by DBMS</a:t>
            </a:r>
          </a:p>
          <a:p>
            <a:pPr marL="685800" indent="-685800" algn="l">
              <a:buFont typeface="Arial"/>
              <a:buChar char="•"/>
            </a:pP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DBMS</a:t>
            </a:r>
            <a:r>
              <a:rPr lang="en-US" dirty="0" smtClean="0">
                <a:solidFill>
                  <a:srgbClr val="E4EAF1"/>
                </a:solidFill>
              </a:rPr>
              <a:t>: Database </a:t>
            </a:r>
            <a:r>
              <a:rPr lang="en-US" dirty="0">
                <a:solidFill>
                  <a:srgbClr val="E4EAF1"/>
                </a:solidFill>
              </a:rPr>
              <a:t>Management System (DBMS) is a collection of programs which enables its users to access database, manipulate data, reporting / representation of  data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</a:p>
          <a:p>
            <a:pPr marL="685800" indent="-685800" algn="l">
              <a:buFont typeface="Arial"/>
              <a:buChar char="•"/>
            </a:pP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Relational </a:t>
            </a:r>
            <a:r>
              <a:rPr lang="en-US" dirty="0" smtClean="0">
                <a:solidFill>
                  <a:srgbClr val="E4EAF1"/>
                </a:solidFill>
              </a:rPr>
              <a:t>DBMS: MySQL</a:t>
            </a:r>
            <a:r>
              <a:rPr lang="en-US" dirty="0">
                <a:solidFill>
                  <a:srgbClr val="E4EAF1"/>
                </a:solidFill>
              </a:rPr>
              <a:t>, Oracle</a:t>
            </a:r>
            <a:r>
              <a:rPr lang="en-US" dirty="0" smtClean="0">
                <a:solidFill>
                  <a:srgbClr val="E4EAF1"/>
                </a:solidFill>
              </a:rPr>
              <a:t>,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>
                <a:solidFill>
                  <a:srgbClr val="E4EAF1"/>
                </a:solidFill>
              </a:rPr>
              <a:t>and Microsoft SQL Server </a:t>
            </a:r>
            <a:r>
              <a:rPr lang="en-US" dirty="0" smtClean="0">
                <a:solidFill>
                  <a:srgbClr val="E4EAF1"/>
                </a:solidFill>
              </a:rPr>
              <a:t>database etc.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22304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39070</TotalTime>
  <Words>1687</Words>
  <Application>Microsoft Macintosh PowerPoint</Application>
  <PresentationFormat>Custom</PresentationFormat>
  <Paragraphs>288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Liwei Wang</cp:lastModifiedBy>
  <cp:revision>226</cp:revision>
  <cp:lastPrinted>2019-06-25T18:36:40Z</cp:lastPrinted>
  <dcterms:modified xsi:type="dcterms:W3CDTF">2019-07-17T01:19:02Z</dcterms:modified>
</cp:coreProperties>
</file>