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42" r:id="rId3"/>
    <p:sldId id="340" r:id="rId4"/>
    <p:sldId id="341" r:id="rId5"/>
    <p:sldId id="343" r:id="rId6"/>
    <p:sldId id="301" r:id="rId7"/>
    <p:sldId id="344" r:id="rId8"/>
    <p:sldId id="310" r:id="rId9"/>
    <p:sldId id="311" r:id="rId10"/>
    <p:sldId id="309" r:id="rId11"/>
    <p:sldId id="312" r:id="rId12"/>
    <p:sldId id="351" r:id="rId13"/>
    <p:sldId id="313" r:id="rId14"/>
    <p:sldId id="318" r:id="rId15"/>
    <p:sldId id="328" r:id="rId16"/>
    <p:sldId id="314" r:id="rId17"/>
    <p:sldId id="346" r:id="rId18"/>
    <p:sldId id="347" r:id="rId19"/>
    <p:sldId id="348" r:id="rId20"/>
    <p:sldId id="349" r:id="rId21"/>
    <p:sldId id="336" r:id="rId22"/>
    <p:sldId id="337" r:id="rId23"/>
    <p:sldId id="338" r:id="rId24"/>
    <p:sldId id="339" r:id="rId25"/>
    <p:sldId id="350" r:id="rId26"/>
    <p:sldId id="352" r:id="rId27"/>
    <p:sldId id="353" r:id="rId28"/>
    <p:sldId id="308" r:id="rId29"/>
    <p:sldId id="327" r:id="rId30"/>
    <p:sldId id="320" r:id="rId31"/>
    <p:sldId id="334" r:id="rId32"/>
    <p:sldId id="354" r:id="rId33"/>
    <p:sldId id="335" r:id="rId34"/>
    <p:sldId id="323" r:id="rId35"/>
    <p:sldId id="355" r:id="rId36"/>
    <p:sldId id="322" r:id="rId37"/>
    <p:sldId id="307" r:id="rId38"/>
    <p:sldId id="326" r:id="rId39"/>
    <p:sldId id="306" r:id="rId40"/>
    <p:sldId id="329" r:id="rId41"/>
    <p:sldId id="332" r:id="rId42"/>
    <p:sldId id="333" r:id="rId43"/>
    <p:sldId id="356" r:id="rId44"/>
    <p:sldId id="321" r:id="rId45"/>
    <p:sldId id="273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5" autoAdjust="0"/>
    <p:restoredTop sz="83283" autoAdjust="0"/>
  </p:normalViewPr>
  <p:slideViewPr>
    <p:cSldViewPr snapToGrid="0" snapToObjects="1">
      <p:cViewPr varScale="1">
        <p:scale>
          <a:sx n="47" d="100"/>
          <a:sy n="47" d="100"/>
        </p:scale>
        <p:origin x="2224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5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https://</a:t>
            </a:r>
            <a:r>
              <a:rPr lang="en-US" dirty="0" err="1">
                <a:solidFill>
                  <a:srgbClr val="E4EAF1"/>
                </a:solidFill>
              </a:rPr>
              <a:t>www.docker.com</a:t>
            </a:r>
            <a:r>
              <a:rPr lang="en-US" dirty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intall</a:t>
            </a:r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r>
              <a:rPr lang="en-US" dirty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pull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run --name </a:t>
            </a:r>
            <a:r>
              <a:rPr lang="en-US" dirty="0" err="1">
                <a:solidFill>
                  <a:srgbClr val="E4EAF1"/>
                </a:solidFill>
              </a:rPr>
              <a:t>training_db</a:t>
            </a:r>
            <a:r>
              <a:rPr lang="en-US" dirty="0">
                <a:solidFill>
                  <a:srgbClr val="E4EAF1"/>
                </a:solidFill>
              </a:rPr>
              <a:t> -e POSTGRES_DB=</a:t>
            </a:r>
            <a:r>
              <a:rPr lang="en-US" dirty="0" err="1">
                <a:solidFill>
                  <a:srgbClr val="E4EAF1"/>
                </a:solidFill>
              </a:rPr>
              <a:t>training_db</a:t>
            </a:r>
            <a:r>
              <a:rPr lang="en-US" dirty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container </a:t>
            </a:r>
            <a:r>
              <a:rPr lang="en-US" dirty="0" err="1">
                <a:solidFill>
                  <a:srgbClr val="E4EAF1"/>
                </a:solidFill>
              </a:rPr>
              <a:t>ps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Run </a:t>
            </a:r>
            <a:r>
              <a:rPr lang="en-US" dirty="0" err="1">
                <a:solidFill>
                  <a:srgbClr val="E4EAF1"/>
                </a:solidFill>
              </a:rPr>
              <a:t>pgAdmin</a:t>
            </a:r>
            <a:r>
              <a:rPr lang="en-US" dirty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install </a:t>
            </a:r>
            <a:r>
              <a:rPr lang="en-US" dirty="0" err="1">
                <a:solidFill>
                  <a:srgbClr val="E4EAF1"/>
                </a:solidFill>
              </a:rPr>
              <a:t>pgAdmin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https://</a:t>
            </a:r>
            <a:r>
              <a:rPr lang="en-US" dirty="0" err="1">
                <a:solidFill>
                  <a:srgbClr val="E4EAF1"/>
                </a:solidFill>
              </a:rPr>
              <a:t>www.pgadmin.org</a:t>
            </a:r>
            <a:r>
              <a:rPr lang="en-US" dirty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user</a:t>
            </a:r>
            <a:r>
              <a:rPr lang="en-US" baseline="0" dirty="0"/>
              <a:t>s u inner account a where </a:t>
            </a:r>
            <a:r>
              <a:rPr lang="en-US" baseline="0" dirty="0" err="1"/>
              <a:t>u.id</a:t>
            </a:r>
            <a:r>
              <a:rPr lang="en-US" baseline="0" dirty="0"/>
              <a:t> = </a:t>
            </a:r>
            <a:r>
              <a:rPr lang="en-US" baseline="0" dirty="0" err="1"/>
              <a:t>a.user_id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user</a:t>
            </a:r>
            <a:r>
              <a:rPr lang="en-US" baseline="0" dirty="0"/>
              <a:t>s u inner account a where </a:t>
            </a:r>
            <a:r>
              <a:rPr lang="en-US" baseline="0" dirty="0" err="1"/>
              <a:t>u.id</a:t>
            </a:r>
            <a:r>
              <a:rPr lang="en-US" baseline="0" dirty="0"/>
              <a:t> = </a:t>
            </a:r>
            <a:r>
              <a:rPr lang="en-US" baseline="0" dirty="0" err="1"/>
              <a:t>a.user_id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user</a:t>
            </a:r>
            <a:r>
              <a:rPr lang="en-US" baseline="0" dirty="0"/>
              <a:t>s u inner account a where </a:t>
            </a:r>
            <a:r>
              <a:rPr lang="en-US" baseline="0" dirty="0" err="1"/>
              <a:t>u.id</a:t>
            </a:r>
            <a:r>
              <a:rPr lang="en-US" baseline="0" dirty="0"/>
              <a:t> = </a:t>
            </a:r>
            <a:r>
              <a:rPr lang="en-US" baseline="0" dirty="0" err="1"/>
              <a:t>a.user_id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https://</a:t>
            </a:r>
            <a:r>
              <a:rPr lang="en-US" dirty="0" err="1">
                <a:solidFill>
                  <a:srgbClr val="E4EAF1"/>
                </a:solidFill>
              </a:rPr>
              <a:t>www.docker.com</a:t>
            </a:r>
            <a:r>
              <a:rPr lang="en-US" dirty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intall</a:t>
            </a:r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r>
              <a:rPr lang="en-US" dirty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pull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run --name </a:t>
            </a:r>
            <a:r>
              <a:rPr lang="en-US" dirty="0" err="1">
                <a:solidFill>
                  <a:srgbClr val="E4EAF1"/>
                </a:solidFill>
              </a:rPr>
              <a:t>training_db</a:t>
            </a:r>
            <a:r>
              <a:rPr lang="en-US" dirty="0">
                <a:solidFill>
                  <a:srgbClr val="E4EAF1"/>
                </a:solidFill>
              </a:rPr>
              <a:t> -e POSTGRES_DB=</a:t>
            </a:r>
            <a:r>
              <a:rPr lang="en-US" dirty="0" err="1">
                <a:solidFill>
                  <a:srgbClr val="E4EAF1"/>
                </a:solidFill>
              </a:rPr>
              <a:t>training_db</a:t>
            </a:r>
            <a:r>
              <a:rPr lang="en-US" dirty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container </a:t>
            </a:r>
            <a:r>
              <a:rPr lang="en-US" dirty="0" err="1">
                <a:solidFill>
                  <a:srgbClr val="E4EAF1"/>
                </a:solidFill>
              </a:rPr>
              <a:t>ps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Run </a:t>
            </a:r>
            <a:r>
              <a:rPr lang="en-US" dirty="0" err="1">
                <a:solidFill>
                  <a:srgbClr val="E4EAF1"/>
                </a:solidFill>
              </a:rPr>
              <a:t>pgAdmin</a:t>
            </a:r>
            <a:r>
              <a:rPr lang="en-US" dirty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install </a:t>
            </a:r>
            <a:r>
              <a:rPr lang="en-US" dirty="0" err="1">
                <a:solidFill>
                  <a:srgbClr val="E4EAF1"/>
                </a:solidFill>
              </a:rPr>
              <a:t>pgAdmin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https://</a:t>
            </a:r>
            <a:r>
              <a:rPr lang="en-US" dirty="0" err="1">
                <a:solidFill>
                  <a:srgbClr val="E4EAF1"/>
                </a:solidFill>
              </a:rPr>
              <a:t>www.pgadmin.org</a:t>
            </a:r>
            <a:r>
              <a:rPr lang="en-US" dirty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https://</a:t>
            </a:r>
            <a:r>
              <a:rPr lang="en-US" dirty="0" err="1">
                <a:solidFill>
                  <a:srgbClr val="E4EAF1"/>
                </a:solidFill>
              </a:rPr>
              <a:t>www.docker.com</a:t>
            </a:r>
            <a:r>
              <a:rPr lang="en-US" dirty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intall</a:t>
            </a:r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r>
              <a:rPr lang="en-US" dirty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pull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run --name </a:t>
            </a:r>
            <a:r>
              <a:rPr lang="en-US" dirty="0" err="1">
                <a:solidFill>
                  <a:srgbClr val="E4EAF1"/>
                </a:solidFill>
              </a:rPr>
              <a:t>training_db</a:t>
            </a:r>
            <a:r>
              <a:rPr lang="en-US" dirty="0">
                <a:solidFill>
                  <a:srgbClr val="E4EAF1"/>
                </a:solidFill>
              </a:rPr>
              <a:t> -e POSTGRES_DB=</a:t>
            </a:r>
            <a:r>
              <a:rPr lang="en-US" dirty="0" err="1">
                <a:solidFill>
                  <a:srgbClr val="E4EAF1"/>
                </a:solidFill>
              </a:rPr>
              <a:t>training_db</a:t>
            </a:r>
            <a:r>
              <a:rPr lang="en-US" dirty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container </a:t>
            </a:r>
            <a:r>
              <a:rPr lang="en-US" dirty="0" err="1">
                <a:solidFill>
                  <a:srgbClr val="E4EAF1"/>
                </a:solidFill>
              </a:rPr>
              <a:t>ps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exec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it  </a:t>
            </a:r>
            <a:r>
              <a:rPr lang="en-US" dirty="0" err="1">
                <a:solidFill>
                  <a:srgbClr val="E4EAF1"/>
                </a:solidFill>
              </a:rPr>
              <a:t>container_name</a:t>
            </a:r>
            <a:r>
              <a:rPr lang="en-US" dirty="0">
                <a:solidFill>
                  <a:srgbClr val="E4EAF1"/>
                </a:solidFill>
              </a:rPr>
              <a:t> /bin/bash</a:t>
            </a:r>
            <a:r>
              <a:rPr lang="en-US" baseline="0" dirty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Run </a:t>
            </a:r>
            <a:r>
              <a:rPr lang="en-US" dirty="0" err="1">
                <a:solidFill>
                  <a:srgbClr val="E4EAF1"/>
                </a:solidFill>
              </a:rPr>
              <a:t>pgAdmin</a:t>
            </a:r>
            <a:r>
              <a:rPr lang="en-US" dirty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install </a:t>
            </a:r>
            <a:r>
              <a:rPr lang="en-US" dirty="0" err="1">
                <a:solidFill>
                  <a:srgbClr val="E4EAF1"/>
                </a:solidFill>
              </a:rPr>
              <a:t>pgAdmin</a:t>
            </a:r>
            <a:endParaRPr lang="en-US" dirty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https://</a:t>
            </a:r>
            <a:r>
              <a:rPr lang="en-US" dirty="0" err="1">
                <a:solidFill>
                  <a:srgbClr val="E4EAF1"/>
                </a:solidFill>
              </a:rPr>
              <a:t>www.pgadmin.org</a:t>
            </a:r>
            <a:r>
              <a:rPr lang="en-US" dirty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 are better than VM:</a:t>
            </a:r>
          </a:p>
          <a:p>
            <a:r>
              <a:rPr lang="en-US" dirty="0"/>
              <a:t>1.</a:t>
            </a:r>
            <a:r>
              <a:rPr lang="en-US" baseline="0" dirty="0"/>
              <a:t> </a:t>
            </a:r>
            <a:r>
              <a:rPr lang="en-US" dirty="0"/>
              <a:t>Small Size on Disk </a:t>
            </a:r>
          </a:p>
          <a:p>
            <a:r>
              <a:rPr lang="en-US" dirty="0"/>
              <a:t>2. Low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/15-docker-commands-you-should-know-970ea5203421</a:t>
            </a:r>
          </a:p>
          <a:p>
            <a:endParaRPr lang="en-US" dirty="0"/>
          </a:p>
          <a:p>
            <a:r>
              <a:rPr lang="en-US" dirty="0"/>
              <a:t>Consistent Environment: Containers give developers the ability to create predictable environments that are isolated from other applications. </a:t>
            </a:r>
          </a:p>
          <a:p>
            <a:r>
              <a:rPr lang="en-US" dirty="0"/>
              <a:t>Run Anywhere:</a:t>
            </a:r>
            <a:r>
              <a:rPr lang="en-US" baseline="0" dirty="0"/>
              <a:t> </a:t>
            </a:r>
            <a:r>
              <a:rPr lang="en-US" dirty="0"/>
              <a:t>Containers are able to run virtually anywhere, greatly easing development and deployment: on Linux, Windows, and Mac operating systems;</a:t>
            </a:r>
          </a:p>
          <a:p>
            <a:r>
              <a:rPr lang="en-US" dirty="0"/>
              <a:t>Isolation:</a:t>
            </a:r>
            <a:r>
              <a:rPr lang="en-US" baseline="0" dirty="0"/>
              <a:t> </a:t>
            </a:r>
            <a:r>
              <a:rPr lang="en-US" dirty="0"/>
              <a:t>Containers virtualize CPU, memory, storage, and network resources at the OS-level, providing developers with a sandboxed view of the OS logically isolated from other 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real project </a:t>
            </a:r>
          </a:p>
          <a:p>
            <a:r>
              <a:rPr lang="en-US" dirty="0"/>
              <a:t>Show IDE and directories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flywaydb.org</a:t>
            </a:r>
            <a:r>
              <a:rPr lang="en-US" dirty="0"/>
              <a:t>/</a:t>
            </a:r>
            <a:r>
              <a:rPr lang="en-US" dirty="0" err="1"/>
              <a:t>getstarted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>
              <a:solidFill>
                <a:srgbClr val="E4EAF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next:</a:t>
            </a:r>
            <a:r>
              <a:rPr lang="en-US" baseline="0" dirty="0"/>
              <a:t>  Hibernate</a:t>
            </a:r>
          </a:p>
        </p:txBody>
      </p:sp>
    </p:spTree>
    <p:extLst>
      <p:ext uri="{BB962C8B-B14F-4D97-AF65-F5344CB8AC3E}">
        <p14:creationId xmlns:p14="http://schemas.microsoft.com/office/powerpoint/2010/main" val="76669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https://www.w3schools.com/java/</a:t>
            </a:r>
            <a:r>
              <a:rPr lang="en-US" dirty="0" err="1"/>
              <a:t>default.asp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/>
          </a:p>
          <a:p>
            <a:r>
              <a:rPr lang="en-US" dirty="0"/>
              <a:t>example,: user and bank account 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/>
          </a:p>
          <a:p>
            <a:r>
              <a:rPr lang="en-US" dirty="0"/>
              <a:t>example,: user and bank account 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/>
          <p:cNvSpPr/>
          <p:nvPr/>
        </p:nvSpPr>
        <p:spPr>
          <a:xfrm>
            <a:off x="23580853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>
            <a:off x="23123241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/>
          <p:cNvSpPr/>
          <p:nvPr/>
        </p:nvSpPr>
        <p:spPr>
          <a:xfrm>
            <a:off x="23393666" y="642196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"/>
          <p:cNvSpPr txBox="1"/>
          <p:nvPr/>
        </p:nvSpPr>
        <p:spPr>
          <a:xfrm>
            <a:off x="23552235" y="746252"/>
            <a:ext cx="1270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</a:t>
            </a:r>
          </a:p>
        </p:txBody>
      </p:sp>
      <p:sp>
        <p:nvSpPr>
          <p:cNvPr id="35" name=""/>
          <p:cNvSpPr txBox="1"/>
          <p:nvPr/>
        </p:nvSpPr>
        <p:spPr>
          <a:xfrm>
            <a:off x="23329163" y="351374"/>
            <a:ext cx="127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</a:t>
            </a:r>
          </a:p>
        </p:txBody>
      </p:sp>
      <p:sp>
        <p:nvSpPr>
          <p:cNvPr id="36" name=""/>
          <p:cNvSpPr txBox="1"/>
          <p:nvPr/>
        </p:nvSpPr>
        <p:spPr>
          <a:xfrm>
            <a:off x="23647397" y="365189"/>
            <a:ext cx="405757" cy="37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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2021870" y="13061990"/>
            <a:ext cx="340260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9FB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sql-command.t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sites/default/files/Docker_CheatSheet_08.09.2016_0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kihow.com/Create-an-Account-on-GitHub" TargetMode="External"/><Relationship Id="rId4" Type="http://schemas.openxmlformats.org/officeDocument/2006/relationships/hyperlink" Target="https://www.w3schools.com/sql/default.as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2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pom.x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guides/getting-started/index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pom-flyway.x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ywaydb.org/documentation/maven/" TargetMode="External"/><Relationship Id="rId4" Type="http://schemas.openxmlformats.org/officeDocument/2006/relationships/hyperlink" Target="v1__create_tables.sq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v1.1__insert_data_into_tables.sq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TestAssertions.ja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UnitTestSample.java" TargetMode="External"/><Relationship Id="rId4" Type="http://schemas.openxmlformats.org/officeDocument/2006/relationships/hyperlink" Target="WordsCountingTestCase.java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default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defaul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Welcome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Web App Architecture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3552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Web App Architecture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05" y="3188354"/>
            <a:ext cx="17726448" cy="85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Database Basic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622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Database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139499" y="3070198"/>
            <a:ext cx="16332281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Database is a systematic collection of data which managed by DBMS</a:t>
            </a:r>
          </a:p>
          <a:p>
            <a:pPr marL="685800" indent="-685800" algn="l">
              <a:buFont typeface="Arial"/>
              <a:buChar char="•"/>
            </a:pP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DBMS: Database Management System (DBMS) is a collection of programs which enables its users to access database, manipulate data, reporting / representation of  data.</a:t>
            </a:r>
          </a:p>
          <a:p>
            <a:pPr marL="685800" indent="-685800" algn="l">
              <a:buFont typeface="Arial"/>
              <a:buChar char="•"/>
            </a:pP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Relational DBMS: MySQL, Oracle, </a:t>
            </a:r>
            <a:r>
              <a:rPr lang="en-US" dirty="0" err="1">
                <a:solidFill>
                  <a:srgbClr val="E4EAF1"/>
                </a:solidFill>
              </a:rPr>
              <a:t>Postgres</a:t>
            </a:r>
            <a:r>
              <a:rPr lang="en-US" dirty="0">
                <a:solidFill>
                  <a:srgbClr val="E4EAF1"/>
                </a:solidFill>
              </a:rPr>
              <a:t> and Microsoft SQL Server database etc.</a:t>
            </a:r>
          </a:p>
        </p:txBody>
      </p:sp>
    </p:spTree>
    <p:extLst>
      <p:ext uri="{BB962C8B-B14F-4D97-AF65-F5344CB8AC3E}">
        <p14:creationId xmlns:p14="http://schemas.microsoft.com/office/powerpoint/2010/main" val="419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Database - Table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88" y="3325457"/>
            <a:ext cx="22067058" cy="4059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3588" y="8228583"/>
            <a:ext cx="15146487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Columns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Rows(Records)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E4EAF1"/>
                </a:solidFill>
              </a:rPr>
              <a:t>Primary Key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unique, not null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E4EAF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506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Database - Table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23588" y="3400186"/>
            <a:ext cx="15146487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Relation</a:t>
            </a:r>
            <a:r>
              <a:rPr lang="en-US" dirty="0">
                <a:solidFill>
                  <a:srgbClr val="E4EAF1"/>
                </a:solidFill>
              </a:rPr>
              <a:t>s between tables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Foreign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40" y="5854779"/>
            <a:ext cx="22301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19357114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SQL language is used to perform certain operations on a database</a:t>
            </a:r>
          </a:p>
          <a:p>
            <a:pPr algn="l"/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DDL(Data Definition Language): Define the database schema.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651607"/>
            <a:ext cx="202360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CREATE – create database or its objects (table, index, function, views, store procedure and triggers).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DROP – delete objects from the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ALTER - alter the structure of the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TRUNCATE – remove all records from a table.</a:t>
            </a:r>
          </a:p>
        </p:txBody>
      </p:sp>
    </p:spTree>
    <p:extLst>
      <p:ext uri="{BB962C8B-B14F-4D97-AF65-F5344CB8AC3E}">
        <p14:creationId xmlns:p14="http://schemas.microsoft.com/office/powerpoint/2010/main" val="6389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20910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DML(Data Manipulation Language): deals with the manipulation of data in database.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132109"/>
            <a:ext cx="202360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SELECT – retrieve data from the a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INSERT – insert data into a table.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UPDATE – update existing data within a table.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DELETE – delete records from a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25475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20910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DCL(Data Control Language): deals with the rights, permissions and other controls of the database system.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132109"/>
            <a:ext cx="202360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GRANT - gives user’s access privileges to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REVOKE - withdraw user’s access privileges given by using the GRANT command.</a:t>
            </a:r>
          </a:p>
        </p:txBody>
      </p:sp>
    </p:spTree>
    <p:extLst>
      <p:ext uri="{BB962C8B-B14F-4D97-AF65-F5344CB8AC3E}">
        <p14:creationId xmlns:p14="http://schemas.microsoft.com/office/powerpoint/2010/main" val="12552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20910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TCL(transaction Control Language): deals with the transaction within the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132109"/>
            <a:ext cx="202360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COMMIT – commits a Transaction.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ROLLBACK – rollbacks a transaction in case of any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2552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What will we learn?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5111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/>
              <a:t>Exercise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168646" y="5585616"/>
            <a:ext cx="16595824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>
                <a:solidFill>
                  <a:srgbClr val="E4EAF1"/>
                </a:solidFill>
              </a:rPr>
              <a:t>Create a database, tables, indexes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>
                <a:solidFill>
                  <a:srgbClr val="E4EAF1"/>
                </a:solidFill>
              </a:rPr>
              <a:t>Change a </a:t>
            </a:r>
            <a:r>
              <a:rPr lang="en-US" dirty="0" err="1">
                <a:solidFill>
                  <a:srgbClr val="E4EAF1"/>
                </a:solidFill>
              </a:rPr>
              <a:t>databae</a:t>
            </a:r>
            <a:r>
              <a:rPr lang="en-US" dirty="0">
                <a:solidFill>
                  <a:srgbClr val="E4EAF1"/>
                </a:solidFill>
              </a:rPr>
              <a:t>, table, column’s name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>
                <a:solidFill>
                  <a:srgbClr val="E4EAF1"/>
                </a:solidFill>
              </a:rPr>
              <a:t>Drop a database, table, index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>
                <a:solidFill>
                  <a:srgbClr val="E4EAF1"/>
                </a:solidFill>
              </a:rPr>
              <a:t>Insert data into the table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>
                <a:solidFill>
                  <a:srgbClr val="E4EAF1"/>
                </a:solidFill>
              </a:rPr>
              <a:t>Update data in the table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>
                <a:solidFill>
                  <a:srgbClr val="E4EAF1"/>
                </a:solidFill>
              </a:rPr>
              <a:t>Delete data from the table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4726" y="2881221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container start your DB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726" y="4787625"/>
            <a:ext cx="631355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Use 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pgAdmin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-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8646" y="3753255"/>
            <a:ext cx="17573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err="1">
                <a:solidFill>
                  <a:srgbClr val="E4EAF1"/>
                </a:solidFill>
              </a:rPr>
              <a:t>Docker</a:t>
            </a:r>
            <a:r>
              <a:rPr lang="en-US" sz="4000" dirty="0">
                <a:solidFill>
                  <a:srgbClr val="E4EAF1"/>
                </a:solidFill>
              </a:rPr>
              <a:t> container </a:t>
            </a:r>
            <a:r>
              <a:rPr lang="en-US" sz="4000" dirty="0" err="1">
                <a:solidFill>
                  <a:srgbClr val="E4EAF1"/>
                </a:solidFill>
              </a:rPr>
              <a:t>your_container_name</a:t>
            </a:r>
            <a:r>
              <a:rPr lang="en-US" sz="4000" dirty="0">
                <a:solidFill>
                  <a:srgbClr val="E4EAF1"/>
                </a:solidFill>
              </a:rPr>
              <a:t> 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8646" y="10896717"/>
            <a:ext cx="507855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 action="ppaction://hlinkfile"/>
              </a:rPr>
              <a:t>sql-command.txt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3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2928402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>
                <a:solidFill>
                  <a:srgbClr val="E4EAF1"/>
                </a:solidFill>
              </a:rPr>
              <a:t>Inner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13" y="4265468"/>
            <a:ext cx="8286802" cy="57972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8788" y="10404910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inner join account a 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1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>
                <a:solidFill>
                  <a:srgbClr val="E4EAF1"/>
                </a:solidFill>
              </a:rPr>
              <a:t>Left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10404910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left join account a 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39" y="4380913"/>
            <a:ext cx="8141045" cy="54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3159285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>
                <a:solidFill>
                  <a:srgbClr val="E4EAF1"/>
                </a:solidFill>
              </a:rPr>
              <a:t>Right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10491493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right join account a 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40" y="4265468"/>
            <a:ext cx="8335429" cy="54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>
                <a:solidFill>
                  <a:srgbClr val="E4EAF1"/>
                </a:solidFill>
              </a:rPr>
              <a:t>Full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10866686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full join account a 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59" y="4265468"/>
            <a:ext cx="8370647" cy="61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/>
              <a:t>Exercise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99322" y="4325261"/>
            <a:ext cx="15087113" cy="3949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>
                <a:solidFill>
                  <a:srgbClr val="E4EAF1"/>
                </a:solidFill>
              </a:rPr>
              <a:t>Get data from two tables by using inner join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Get data from two tables by using right join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Get data from two tables by using left join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Get data from two tables by using full join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726" y="3142548"/>
            <a:ext cx="631355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Use 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pgAdmin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-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7855" y="11492457"/>
            <a:ext cx="157810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4EAF1"/>
                </a:solidFill>
                <a:hlinkClick r:id="rId3"/>
              </a:rPr>
              <a:t>SQL Reference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6223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/>
              <a:t>Docker</a:t>
            </a:r>
            <a:r>
              <a:rPr lang="en-US" dirty="0"/>
              <a:t>, Image and Container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366858" y="5706029"/>
            <a:ext cx="482183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49673" y="6487229"/>
            <a:ext cx="18696232" cy="188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>
                <a:solidFill>
                  <a:srgbClr val="E4EAF1"/>
                </a:solidFill>
              </a:rPr>
              <a:t>An application with all of the parts it needs, such as libraries and other dependencies, and ship it all out as one package.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6858" y="8770599"/>
            <a:ext cx="58092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Container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9673" y="9586752"/>
            <a:ext cx="18034670" cy="188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>
                <a:solidFill>
                  <a:srgbClr val="E4EAF1"/>
                </a:solidFill>
              </a:rPr>
              <a:t>Images become containers when they run on </a:t>
            </a: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Engine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6858" y="11571405"/>
            <a:ext cx="106737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/>
              </a:rPr>
              <a:t>Docker CheatSheet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6858" y="2885769"/>
            <a:ext cx="284693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49673" y="3596228"/>
            <a:ext cx="18696232" cy="188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is a tool designed to make it easier to create, deploy, and run applications by using containers</a:t>
            </a:r>
          </a:p>
        </p:txBody>
      </p:sp>
    </p:spTree>
    <p:extLst>
      <p:ext uri="{BB962C8B-B14F-4D97-AF65-F5344CB8AC3E}">
        <p14:creationId xmlns:p14="http://schemas.microsoft.com/office/powerpoint/2010/main" val="4967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0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Container </a:t>
            </a:r>
            <a:r>
              <a:rPr lang="en-US" dirty="0" err="1"/>
              <a:t>vs</a:t>
            </a:r>
            <a:r>
              <a:rPr lang="en-US" dirty="0"/>
              <a:t> VM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07" y="3117916"/>
            <a:ext cx="21671665" cy="90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Why Containers?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22153" y="3375593"/>
            <a:ext cx="62105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Why Containers?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7920" y="4537503"/>
            <a:ext cx="149369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Isolated from other applications.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Run virtually anywhere.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Easy to maintain and 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22988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What will we learn?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51070" y="5082523"/>
            <a:ext cx="1652536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Software architecture and design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Language: Java and SQL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Database basic and </a:t>
            </a:r>
            <a:r>
              <a:rPr lang="en-US" dirty="0" err="1">
                <a:solidFill>
                  <a:srgbClr val="E4EAF1"/>
                </a:solidFill>
              </a:rPr>
              <a:t>PostgresSQL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Frameworks: Spring boot and Hibernate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Tools: Maven, </a:t>
            </a:r>
            <a:r>
              <a:rPr lang="en-US" dirty="0" err="1">
                <a:solidFill>
                  <a:srgbClr val="E4EAF1"/>
                </a:solidFill>
              </a:rPr>
              <a:t>Git</a:t>
            </a:r>
            <a:r>
              <a:rPr lang="en-US" dirty="0">
                <a:solidFill>
                  <a:srgbClr val="E4EAF1"/>
                </a:solidFill>
              </a:rPr>
              <a:t>, Flyway, Logger and Postman etc.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Software test: </a:t>
            </a: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, </a:t>
            </a:r>
            <a:r>
              <a:rPr lang="en-US" dirty="0" err="1">
                <a:solidFill>
                  <a:srgbClr val="E4EAF1"/>
                </a:solidFill>
              </a:rPr>
              <a:t>Mockito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IDE: </a:t>
            </a:r>
            <a:r>
              <a:rPr lang="en-US" dirty="0" err="1">
                <a:solidFill>
                  <a:srgbClr val="E4EAF1"/>
                </a:solidFill>
              </a:rPr>
              <a:t>IntelliJ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5594" y="2996813"/>
            <a:ext cx="164655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We will learn software development technical skills or technologies listed below:</a:t>
            </a:r>
          </a:p>
        </p:txBody>
      </p:sp>
    </p:spTree>
    <p:extLst>
      <p:ext uri="{BB962C8B-B14F-4D97-AF65-F5344CB8AC3E}">
        <p14:creationId xmlns:p14="http://schemas.microsoft.com/office/powerpoint/2010/main" val="24299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Homework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3056769"/>
            <a:ext cx="197977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Project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Design a your own application </a:t>
            </a:r>
          </a:p>
          <a:p>
            <a:pPr marL="685800" indent="-685800" algn="l">
              <a:buFont typeface="Arial"/>
              <a:buChar char="•"/>
            </a:pPr>
            <a:r>
              <a:rPr lang="en-US" altLang="zh-CN" dirty="0">
                <a:solidFill>
                  <a:srgbClr val="E4EAF1"/>
                </a:solidFill>
              </a:rPr>
              <a:t>Docker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Run second database server mapping 5431 port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Database design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at least 3 tables and their relationship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47" y="6599047"/>
            <a:ext cx="20313565" cy="53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Homework </a:t>
            </a:r>
            <a:r>
              <a:rPr lang="mr-IN" dirty="0"/>
              <a:t>–</a:t>
            </a:r>
            <a:r>
              <a:rPr lang="en-US" dirty="0"/>
              <a:t> Cont.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73036" y="5083269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Create an account on </a:t>
            </a:r>
            <a:r>
              <a:rPr lang="en-US" dirty="0" err="1">
                <a:solidFill>
                  <a:srgbClr val="E4EAF1"/>
                </a:solidFill>
              </a:rPr>
              <a:t>GitHub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7293" y="7785631"/>
            <a:ext cx="19824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4"/>
              </a:rPr>
              <a:t>https://www.w3schools.com/sql/default.asp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3036" y="6873243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Reading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7292" y="5886418"/>
            <a:ext cx="15260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bg1">
                    <a:lumMod val="10000"/>
                    <a:lumOff val="90000"/>
                  </a:schemeClr>
                </a:solidFill>
                <a:hlinkClick r:id="rId5"/>
              </a:rPr>
              <a:t>https://www.wikihow.com/Create-an-Account-on-GitHub</a:t>
            </a:r>
            <a:endParaRPr lang="en-US" sz="36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endParaRPr lang="en-US" sz="36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3036" y="3056769"/>
            <a:ext cx="19797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Write query to get data from two tables by using inner join, right join, left join and full join</a:t>
            </a:r>
          </a:p>
        </p:txBody>
      </p:sp>
    </p:spTree>
    <p:extLst>
      <p:ext uri="{BB962C8B-B14F-4D97-AF65-F5344CB8AC3E}">
        <p14:creationId xmlns:p14="http://schemas.microsoft.com/office/powerpoint/2010/main" val="12326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Java Basic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96920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Java Basic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006270" y="3249910"/>
            <a:ext cx="2082833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Java has 4 access modifiers to set access levels for classes, variables, methods and constructors. The four access levels are: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private: Visible to the class only. Interface can not be private, only inner class can be private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default: Visible to the package only. No modifiers keyword. For interface, default is public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protected: Visible to the package and subclasses in other package. Class and Interface can not be protected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public: Visible to the world.</a:t>
            </a:r>
          </a:p>
          <a:p>
            <a:pPr algn="l"/>
            <a:endParaRPr lang="en-US" dirty="0">
              <a:solidFill>
                <a:srgbClr val="E4EAF1"/>
              </a:solidFill>
            </a:endParaRPr>
          </a:p>
          <a:p>
            <a:pPr algn="l"/>
            <a:r>
              <a:rPr lang="en-US" dirty="0">
                <a:solidFill>
                  <a:srgbClr val="E4EAF1"/>
                </a:solidFill>
              </a:rPr>
              <a:t>public &gt; protected &gt; default(package) &gt; private</a:t>
            </a:r>
          </a:p>
        </p:txBody>
      </p:sp>
    </p:spTree>
    <p:extLst>
      <p:ext uri="{BB962C8B-B14F-4D97-AF65-F5344CB8AC3E}">
        <p14:creationId xmlns:p14="http://schemas.microsoft.com/office/powerpoint/2010/main" val="1317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>
                <a:solidFill>
                  <a:srgbClr val="E4EAF1"/>
                </a:solidFill>
              </a:rPr>
              <a:t>Access Modifiers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18" y="3456765"/>
            <a:ext cx="16154400" cy="7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-37088" y="4698810"/>
            <a:ext cx="24421088" cy="4882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2400" b="1" dirty="0">
                <a:solidFill>
                  <a:srgbClr val="FFFFFF"/>
                </a:solidFill>
                <a:sym typeface="Helvetica"/>
              </a:rPr>
              <a:t>Persistency Layer</a:t>
            </a:r>
          </a:p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7414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Our Application Architecture</a:t>
            </a:r>
            <a:endParaRPr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3ADA9042-E0DD-354C-B1C9-F74CA0715B0F}"/>
              </a:ext>
            </a:extLst>
          </p:cNvPr>
          <p:cNvSpPr/>
          <p:nvPr/>
        </p:nvSpPr>
        <p:spPr>
          <a:xfrm>
            <a:off x="9193015" y="3903402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Controller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F8F0F995-1CF5-2A42-8185-21815FCB798C}"/>
              </a:ext>
            </a:extLst>
          </p:cNvPr>
          <p:cNvSpPr/>
          <p:nvPr/>
        </p:nvSpPr>
        <p:spPr>
          <a:xfrm>
            <a:off x="10891415" y="3903402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Business Service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1B97B64-0B2B-B743-B329-BAC821391DAB}"/>
              </a:ext>
            </a:extLst>
          </p:cNvPr>
          <p:cNvSpPr/>
          <p:nvPr/>
        </p:nvSpPr>
        <p:spPr>
          <a:xfrm>
            <a:off x="12607518" y="3875791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rgbClr val="FF0000"/>
                </a:solidFill>
              </a:rPr>
              <a:t>Persistence layer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6C08EFE7-7E83-A441-8C6C-DD23A2A13B01}"/>
              </a:ext>
            </a:extLst>
          </p:cNvPr>
          <p:cNvSpPr/>
          <p:nvPr/>
        </p:nvSpPr>
        <p:spPr>
          <a:xfrm>
            <a:off x="19186958" y="5419491"/>
            <a:ext cx="4058248" cy="1732260"/>
          </a:xfrm>
          <a:prstGeom prst="flowChartMagneticDisk">
            <a:avLst/>
          </a:prstGeom>
          <a:solidFill>
            <a:srgbClr val="3366FF">
              <a:alpha val="52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Database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03907CFD-E6E0-464F-9B6F-7843CB43C608}"/>
              </a:ext>
            </a:extLst>
          </p:cNvPr>
          <p:cNvSpPr/>
          <p:nvPr/>
        </p:nvSpPr>
        <p:spPr>
          <a:xfrm>
            <a:off x="16022021" y="6080586"/>
            <a:ext cx="2398452" cy="3947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105F32F-3E95-3A4C-A3C9-1836C5248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69972"/>
              </p:ext>
            </p:extLst>
          </p:nvPr>
        </p:nvGraphicFramePr>
        <p:xfrm>
          <a:off x="1863236" y="4522874"/>
          <a:ext cx="3044553" cy="29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4" imgW="2013120" imgH="1929960" progId="">
                  <p:embed/>
                </p:oleObj>
              </mc:Choice>
              <mc:Fallback>
                <p:oleObj r:id="rId4" imgW="2013120" imgH="1929960" progId="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236" y="4522874"/>
                        <a:ext cx="3044553" cy="291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99222321-94ED-2549-81B7-DCC703D2616B}"/>
              </a:ext>
            </a:extLst>
          </p:cNvPr>
          <p:cNvSpPr/>
          <p:nvPr/>
        </p:nvSpPr>
        <p:spPr>
          <a:xfrm>
            <a:off x="5342770" y="5990670"/>
            <a:ext cx="2800282" cy="48463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E94BA2-F472-D74D-A70B-6AF8DE54D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8510" y="8949127"/>
            <a:ext cx="5506695" cy="2426796"/>
          </a:xfrm>
          <a:prstGeom prst="rect">
            <a:avLst/>
          </a:prstGeom>
        </p:spPr>
      </p:pic>
      <p:sp>
        <p:nvSpPr>
          <p:cNvPr id="13" name="Bent-Up Arrow 12">
            <a:extLst>
              <a:ext uri="{FF2B5EF4-FFF2-40B4-BE49-F238E27FC236}">
                <a16:creationId xmlns:a16="http://schemas.microsoft.com/office/drawing/2014/main" id="{5443149C-B84C-2C49-BE29-9B589EF96540}"/>
              </a:ext>
            </a:extLst>
          </p:cNvPr>
          <p:cNvSpPr/>
          <p:nvPr/>
        </p:nvSpPr>
        <p:spPr>
          <a:xfrm rot="5400000">
            <a:off x="13932150" y="6468013"/>
            <a:ext cx="1331052" cy="6281668"/>
          </a:xfrm>
          <a:prstGeom prst="bentUpArrow">
            <a:avLst>
              <a:gd name="adj1" fmla="val 11061"/>
              <a:gd name="adj2" fmla="val 18643"/>
              <a:gd name="adj3" fmla="val 34878"/>
            </a:avLst>
          </a:prstGeom>
          <a:solidFill>
            <a:schemeClr val="bg1">
              <a:lumMod val="25000"/>
              <a:lumOff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4F7E-4F89-734D-97F7-B44C0F54B237}"/>
              </a:ext>
            </a:extLst>
          </p:cNvPr>
          <p:cNvSpPr txBox="1"/>
          <p:nvPr/>
        </p:nvSpPr>
        <p:spPr>
          <a:xfrm>
            <a:off x="18683300" y="11492140"/>
            <a:ext cx="359455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S3 and SQS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CC654-2A76-394A-AF83-86B164DBDD10}"/>
              </a:ext>
            </a:extLst>
          </p:cNvPr>
          <p:cNvSpPr txBox="1"/>
          <p:nvPr/>
        </p:nvSpPr>
        <p:spPr>
          <a:xfrm>
            <a:off x="6803329" y="9470735"/>
            <a:ext cx="4088086" cy="2615276"/>
          </a:xfrm>
          <a:prstGeom prst="rect">
            <a:avLst/>
          </a:prstGeom>
          <a:noFill/>
          <a:ln w="12700" cap="flat">
            <a:solidFill>
              <a:schemeClr val="bg1">
                <a:lumMod val="10000"/>
                <a:lumOff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3D7B018D-8BAB-8D4B-9610-24AB9472DA75}"/>
              </a:ext>
            </a:extLst>
          </p:cNvPr>
          <p:cNvSpPr/>
          <p:nvPr/>
        </p:nvSpPr>
        <p:spPr>
          <a:xfrm>
            <a:off x="10891414" y="10532347"/>
            <a:ext cx="6847095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379665-4984-EB43-841D-14CFE247F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57" y="9443125"/>
            <a:ext cx="4499963" cy="2615276"/>
          </a:xfrm>
          <a:prstGeom prst="rect">
            <a:avLst/>
          </a:prstGeom>
        </p:spPr>
      </p:pic>
      <p:sp>
        <p:nvSpPr>
          <p:cNvPr id="18" name="Cube 17">
            <a:extLst>
              <a:ext uri="{FF2B5EF4-FFF2-40B4-BE49-F238E27FC236}">
                <a16:creationId xmlns:a16="http://schemas.microsoft.com/office/drawing/2014/main" id="{79653B9F-6B70-454D-810D-D3A0465C9306}"/>
              </a:ext>
            </a:extLst>
          </p:cNvPr>
          <p:cNvSpPr/>
          <p:nvPr/>
        </p:nvSpPr>
        <p:spPr>
          <a:xfrm>
            <a:off x="7426820" y="9443125"/>
            <a:ext cx="1752911" cy="2615276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Worker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C98AEE51-72E3-674D-A411-8949C8F4C429}"/>
              </a:ext>
            </a:extLst>
          </p:cNvPr>
          <p:cNvSpPr/>
          <p:nvPr/>
        </p:nvSpPr>
        <p:spPr>
          <a:xfrm>
            <a:off x="8613426" y="9427888"/>
            <a:ext cx="1752911" cy="2615276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Listener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A596B3D-2F45-1E44-870D-6DC1E9DBA6DA}"/>
              </a:ext>
            </a:extLst>
          </p:cNvPr>
          <p:cNvSpPr/>
          <p:nvPr/>
        </p:nvSpPr>
        <p:spPr>
          <a:xfrm>
            <a:off x="5098378" y="10532347"/>
            <a:ext cx="1704951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65CF577-EFE4-2244-B7D9-BE02938A2FCF}"/>
              </a:ext>
            </a:extLst>
          </p:cNvPr>
          <p:cNvCxnSpPr/>
          <p:nvPr/>
        </p:nvCxnSpPr>
        <p:spPr>
          <a:xfrm>
            <a:off x="11738188" y="9017413"/>
            <a:ext cx="5942591" cy="680164"/>
          </a:xfrm>
          <a:prstGeom prst="bentConnector3">
            <a:avLst>
              <a:gd name="adj1" fmla="val -31"/>
            </a:avLst>
          </a:prstGeom>
          <a:noFill/>
          <a:ln w="38100" cap="flat">
            <a:solidFill>
              <a:schemeClr val="bg1">
                <a:lumMod val="50000"/>
                <a:lumOff val="50000"/>
              </a:schemeClr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90341-4FC8-1B41-B3E3-92BB714827C6}"/>
              </a:ext>
            </a:extLst>
          </p:cNvPr>
          <p:cNvGrpSpPr/>
          <p:nvPr/>
        </p:nvGrpSpPr>
        <p:grpSpPr>
          <a:xfrm>
            <a:off x="8441311" y="3169993"/>
            <a:ext cx="6769110" cy="5506623"/>
            <a:chOff x="3200400" y="2240515"/>
            <a:chExt cx="3000035" cy="1566231"/>
          </a:xfrm>
        </p:grpSpPr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91E42F48-31F1-564B-91A9-C18A7F874E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9398503"/>
                </p:ext>
              </p:extLst>
            </p:nvPr>
          </p:nvGraphicFramePr>
          <p:xfrm>
            <a:off x="3200400" y="2247378"/>
            <a:ext cx="297968" cy="1559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r:id="rId8" imgW="241200" imgH="1802880" progId="">
                    <p:embed/>
                  </p:oleObj>
                </mc:Choice>
                <mc:Fallback>
                  <p:oleObj r:id="rId8" imgW="241200" imgH="1802880" progId="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400" y="2247378"/>
                          <a:ext cx="297968" cy="15593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44F37F62-80C6-0648-B44C-00EF22639B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145098"/>
                </p:ext>
              </p:extLst>
            </p:nvPr>
          </p:nvGraphicFramePr>
          <p:xfrm>
            <a:off x="3200400" y="2240515"/>
            <a:ext cx="3000035" cy="178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r:id="rId10" imgW="5358600" imgH="1079280" progId="">
                    <p:embed/>
                  </p:oleObj>
                </mc:Choice>
                <mc:Fallback>
                  <p:oleObj r:id="rId10" imgW="5358600" imgH="1079280" progId="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00400" y="2240515"/>
                          <a:ext cx="3000035" cy="178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55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Maven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97411" y="3222835"/>
            <a:ext cx="180164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Maven is a software project management tool, help you manage dependences, compile code, test, build package and deploy the package to the remote server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9811" y="10300049"/>
            <a:ext cx="18016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 action="ppaction://hlinkfile"/>
              </a:rPr>
              <a:t>pom.xml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811" y="11329252"/>
            <a:ext cx="75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4"/>
              </a:rPr>
              <a:t>Maven Tutorial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9652" y="6117354"/>
            <a:ext cx="194860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Create a maven project Intellji IDE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8209" y="7160539"/>
            <a:ext cx="1858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E4EAF1"/>
                </a:solidFill>
              </a:rPr>
              <a:t>In Intellji -&gt; create a new project -&gt; maven -&gt; </a:t>
            </a:r>
            <a:r>
              <a:rPr lang="en-US" sz="3600" dirty="0" err="1">
                <a:solidFill>
                  <a:srgbClr val="E4EAF1"/>
                </a:solidFill>
              </a:rPr>
              <a:t>maven-archetype-quickstart:RELEASE</a:t>
            </a:r>
            <a:r>
              <a:rPr lang="en-US" sz="3600" dirty="0">
                <a:solidFill>
                  <a:srgbClr val="E4EAF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JDBC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78041" y="4945810"/>
            <a:ext cx="1340623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JDBC Driver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Add dependency in </a:t>
            </a:r>
            <a:r>
              <a:rPr lang="en-US" dirty="0" err="1">
                <a:solidFill>
                  <a:srgbClr val="E4EAF1"/>
                </a:solidFill>
              </a:rPr>
              <a:t>pom.xml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4745" y="5997587"/>
            <a:ext cx="1611722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&lt;dependency&gt;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        &lt;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org.postgresql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        &lt;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postgresql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        &lt;version&gt;42.2.5&lt;/version&gt;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&lt;/dependency&gt;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5286" y="2758939"/>
            <a:ext cx="183807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JDBC: Java Database Connectivity(JDBC) is an application program interface (API) which is used to access Databases.</a:t>
            </a:r>
          </a:p>
        </p:txBody>
      </p:sp>
    </p:spTree>
    <p:extLst>
      <p:ext uri="{BB962C8B-B14F-4D97-AF65-F5344CB8AC3E}">
        <p14:creationId xmlns:p14="http://schemas.microsoft.com/office/powerpoint/2010/main" val="14348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Flyway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407501" y="4387734"/>
            <a:ext cx="1621232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Maven plugin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>
                <a:solidFill>
                  <a:srgbClr val="E4EAF1"/>
                </a:solidFill>
                <a:hlinkClick r:id="rId3" action="ppaction://hlinkfile"/>
              </a:rPr>
              <a:t>pom.xml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Create the folder: </a:t>
            </a:r>
            <a:r>
              <a:rPr lang="en-US" dirty="0" err="1">
                <a:solidFill>
                  <a:srgbClr val="E4EAF1"/>
                </a:solidFill>
              </a:rPr>
              <a:t>src</a:t>
            </a:r>
            <a:r>
              <a:rPr lang="en-US" dirty="0">
                <a:solidFill>
                  <a:srgbClr val="E4EAF1"/>
                </a:solidFill>
              </a:rPr>
              <a:t>/main/resources/</a:t>
            </a:r>
            <a:r>
              <a:rPr lang="en-US" dirty="0" err="1">
                <a:solidFill>
                  <a:srgbClr val="E4EAF1"/>
                </a:solidFill>
              </a:rPr>
              <a:t>db</a:t>
            </a:r>
            <a:r>
              <a:rPr lang="en-US" dirty="0">
                <a:solidFill>
                  <a:srgbClr val="E4EAF1"/>
                </a:solidFill>
              </a:rPr>
              <a:t>/migration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SQL Script: 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1. export all </a:t>
            </a:r>
            <a:r>
              <a:rPr lang="en-US" dirty="0" err="1">
                <a:solidFill>
                  <a:srgbClr val="E4EAF1"/>
                </a:solidFill>
              </a:rPr>
              <a:t>sql</a:t>
            </a:r>
            <a:r>
              <a:rPr lang="en-US" dirty="0">
                <a:solidFill>
                  <a:srgbClr val="E4EAF1"/>
                </a:solidFill>
              </a:rPr>
              <a:t> from </a:t>
            </a:r>
            <a:r>
              <a:rPr lang="en-US" dirty="0" err="1">
                <a:solidFill>
                  <a:srgbClr val="E4EAF1"/>
                </a:solidFill>
              </a:rPr>
              <a:t>pgAdmin</a:t>
            </a:r>
            <a:endParaRPr lang="en-US" dirty="0">
              <a:solidFill>
                <a:srgbClr val="E4EAF1"/>
              </a:solidFill>
            </a:endParaRP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2. delete all tables manually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3. </a:t>
            </a:r>
            <a:r>
              <a:rPr lang="en-US" dirty="0">
                <a:solidFill>
                  <a:srgbClr val="E4EAF1"/>
                </a:solidFill>
                <a:hlinkClick r:id="rId4" action="ppaction://hlinkfile"/>
              </a:rPr>
              <a:t>v1__create_tables.sql</a:t>
            </a:r>
            <a:endParaRPr lang="en-US" dirty="0">
              <a:solidFill>
                <a:srgbClr val="E4EAF1"/>
              </a:solidFill>
            </a:endParaRPr>
          </a:p>
          <a:p>
            <a:pPr lvl="3" algn="l"/>
            <a:r>
              <a:rPr lang="en-US" sz="3600" dirty="0">
                <a:solidFill>
                  <a:srgbClr val="E4EAF1"/>
                </a:solidFill>
              </a:rPr>
              <a:t>	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Run command: </a:t>
            </a:r>
            <a:r>
              <a:rPr lang="en-US" dirty="0" err="1">
                <a:solidFill>
                  <a:srgbClr val="E4EAF1"/>
                </a:solidFill>
              </a:rPr>
              <a:t>mvn</a:t>
            </a:r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err="1">
                <a:solidFill>
                  <a:srgbClr val="E4EAF1"/>
                </a:solidFill>
              </a:rPr>
              <a:t>flyway:migrate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2460" y="3239993"/>
            <a:ext cx="84561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A Database migration tool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2460" y="11350079"/>
            <a:ext cx="161681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  <a:hlinkClick r:id="rId5"/>
              </a:rPr>
              <a:t>https://flywaydb.org/documentation/maven/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6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3270"/>
            <a:ext cx="2424555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What will we learn?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499" y="3683064"/>
            <a:ext cx="14723721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JDBC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JSON and XML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Dependency injection (DI)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Application: Hands-on Restful API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Container: </a:t>
            </a:r>
            <a:r>
              <a:rPr lang="en-US" dirty="0" err="1">
                <a:solidFill>
                  <a:srgbClr val="E4EAF1"/>
                </a:solidFill>
              </a:rPr>
              <a:t>Docker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MVC design pattern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AWS: IAM, S3 and SQS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CI/CD</a:t>
            </a:r>
          </a:p>
          <a:p>
            <a:endParaRPr lang="en-US" dirty="0">
              <a:solidFill>
                <a:srgbClr val="E4EAF1"/>
              </a:solidFill>
            </a:endParaRPr>
          </a:p>
          <a:p>
            <a:r>
              <a:rPr lang="mr-IN" dirty="0">
                <a:solidFill>
                  <a:srgbClr val="E4EAF1"/>
                </a:solidFill>
              </a:rPr>
              <a:t>…</a:t>
            </a:r>
            <a:r>
              <a:rPr lang="en-US" dirty="0">
                <a:solidFill>
                  <a:srgbClr val="E4EAF1"/>
                </a:solidFill>
              </a:rPr>
              <a:t> AND MORE </a:t>
            </a:r>
            <a:r>
              <a:rPr lang="mr-IN" dirty="0">
                <a:solidFill>
                  <a:srgbClr val="E4EAF1"/>
                </a:solidFill>
              </a:rPr>
              <a:t>…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/>
              <a:t>Exercise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494726" y="2881221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E4EAF1"/>
                </a:solidFill>
              </a:rPr>
              <a:t>Flyway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6376" y="3753255"/>
            <a:ext cx="14478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E4EAF1"/>
                </a:solidFill>
              </a:rPr>
              <a:t>Create  </a:t>
            </a:r>
            <a:r>
              <a:rPr lang="en-US" sz="4000" dirty="0">
                <a:solidFill>
                  <a:srgbClr val="E4EAF1"/>
                </a:solidFill>
                <a:hlinkClick r:id="rId3" action="ppaction://hlinkfile"/>
              </a:rPr>
              <a:t>v1.1__insert_data_into_tables.sql</a:t>
            </a:r>
            <a:endParaRPr lang="en-US" sz="4000" dirty="0">
              <a:solidFill>
                <a:srgbClr val="E4EAF1"/>
              </a:solidFill>
            </a:endParaRPr>
          </a:p>
          <a:p>
            <a:pPr algn="l"/>
            <a:r>
              <a:rPr lang="en-US" sz="4000" dirty="0">
                <a:solidFill>
                  <a:srgbClr val="E4EAF1"/>
                </a:solidFill>
              </a:rPr>
              <a:t>Then run </a:t>
            </a:r>
            <a:r>
              <a:rPr lang="en-US" sz="4000" dirty="0" err="1">
                <a:solidFill>
                  <a:srgbClr val="E4EAF1"/>
                </a:solidFill>
              </a:rPr>
              <a:t>mvn</a:t>
            </a:r>
            <a:r>
              <a:rPr lang="en-US" sz="4000" dirty="0">
                <a:solidFill>
                  <a:srgbClr val="E4EAF1"/>
                </a:solidFill>
              </a:rPr>
              <a:t> </a:t>
            </a:r>
            <a:r>
              <a:rPr lang="en-US" sz="4000" dirty="0" err="1">
                <a:solidFill>
                  <a:srgbClr val="E4EAF1"/>
                </a:solidFill>
              </a:rPr>
              <a:t>flayway:migrate</a:t>
            </a:r>
            <a:endParaRPr lang="en-US" sz="4000" dirty="0">
              <a:solidFill>
                <a:srgbClr val="E4EAF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4726" y="5962120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E4EAF1"/>
                </a:solidFill>
              </a:rPr>
              <a:t>Coding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376" y="7015565"/>
            <a:ext cx="14478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E4EAF1"/>
                </a:solidFill>
              </a:rPr>
              <a:t>Implement CRUD by using JDBC</a:t>
            </a:r>
          </a:p>
        </p:txBody>
      </p:sp>
    </p:spTree>
    <p:extLst>
      <p:ext uri="{BB962C8B-B14F-4D97-AF65-F5344CB8AC3E}">
        <p14:creationId xmlns:p14="http://schemas.microsoft.com/office/powerpoint/2010/main" val="19889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Unit Test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703755" y="4576993"/>
            <a:ext cx="320600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>
                <a:solidFill>
                  <a:srgbClr val="E4EAF1"/>
                </a:solidFill>
              </a:rPr>
              <a:t>pom.xml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3058" y="5692498"/>
            <a:ext cx="1568516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&lt;dependency&gt;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&lt;version&gt;4.12&lt;/version&gt;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&lt;scope&gt;test&lt;/scope&gt;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&lt;/dependency&gt;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3754" y="3185410"/>
            <a:ext cx="194192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 is a unit testing framework for Java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5941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Unit Test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556279" y="4553030"/>
            <a:ext cx="375203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E4EAF1"/>
                </a:solidFill>
              </a:rPr>
              <a:t>Test suite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3754" y="5705691"/>
            <a:ext cx="156851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Test runner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3754" y="3185410"/>
            <a:ext cx="194192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Test case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write test cases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3754" y="8140551"/>
            <a:ext cx="644278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0200" lvl="2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3" action="ppaction://hlinkfile"/>
              </a:rPr>
              <a:t>TestAssertions.java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5402" y="9240396"/>
            <a:ext cx="112380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2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4" action="ppaction://hlinkfile"/>
              </a:rPr>
              <a:t>WordsCountingTestCase.java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3754" y="6982686"/>
            <a:ext cx="676339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0200" lvl="2" indent="-685800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  <a:hlinkClick r:id="rId5" action="ppaction://hlinkfile"/>
              </a:rPr>
              <a:t>UnitTestSample.java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/>
              <a:t>Exercise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5822516" y="3191464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>
                <a:solidFill>
                  <a:srgbClr val="E4EAF1"/>
                </a:solidFill>
              </a:rPr>
              <a:t>Coding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4166" y="4244909"/>
            <a:ext cx="14478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E4EAF1"/>
                </a:solidFill>
              </a:rPr>
              <a:t>Write Unit test for your DAOs</a:t>
            </a:r>
          </a:p>
        </p:txBody>
      </p:sp>
    </p:spTree>
    <p:extLst>
      <p:ext uri="{BB962C8B-B14F-4D97-AF65-F5344CB8AC3E}">
        <p14:creationId xmlns:p14="http://schemas.microsoft.com/office/powerpoint/2010/main" val="36880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Homework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386648" y="7492777"/>
            <a:ext cx="19824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3"/>
              </a:rPr>
              <a:t>https://www.w3schools.com/java/default.asp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  <a:hlinkClick r:id="rId4"/>
              </a:rPr>
              <a:t>https://www.w3schools.com/sql/default.asp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2391" y="3159488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Coding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4791" y="6395883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6648" y="4103029"/>
            <a:ext cx="13452401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Implement CRUD </a:t>
            </a:r>
            <a:r>
              <a:rPr kumimoji="0" lang="en-US" sz="50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opertions</a:t>
            </a: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in your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all DAOs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Write unit</a:t>
            </a:r>
            <a:r>
              <a:rPr kumimoji="0" lang="en-US" sz="5000" b="0" i="0" u="none" strike="noStrike" cap="none" spc="0" normalizeH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 tests for each methods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4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32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32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33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grpSp>
        <p:nvGrpSpPr>
          <p:cNvPr id="334" name="Thank You…"/>
          <p:cNvGrpSpPr/>
          <p:nvPr/>
        </p:nvGrpSpPr>
        <p:grpSpPr>
          <a:xfrm>
            <a:off x="-18544" y="-162867"/>
            <a:ext cx="24421089" cy="14219535"/>
            <a:chOff x="0" y="0"/>
            <a:chExt cx="24421088" cy="14219534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24421088" cy="14219534"/>
            </a:xfrm>
            <a:prstGeom prst="rect">
              <a:avLst/>
            </a:prstGeom>
            <a:solidFill>
              <a:srgbClr val="2E3C4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0" y="5080272"/>
              <a:ext cx="24421088" cy="3539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30000"/>
                </a:lnSpc>
                <a:defRPr sz="1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Thank You</a:t>
              </a:r>
            </a:p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support@frugalops.com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6" name="IMG_6578.jpg" descr="IMG_657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0" y="9070805"/>
            <a:ext cx="2286000" cy="2268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What will we do?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18933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3329" y="2943636"/>
            <a:ext cx="9985177" cy="5950347"/>
          </a:xfrm>
          <a:prstGeom prst="rect">
            <a:avLst/>
          </a:prstGeom>
          <a:noFill/>
          <a:ln w="12700" cap="flat">
            <a:solidFill>
              <a:schemeClr val="bg1">
                <a:lumMod val="10000"/>
                <a:lumOff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E4EAF1"/>
                </a:solidFill>
              </a:rPr>
              <a:t>Restful Application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400" b="1" dirty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800" b="1" dirty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89601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What will we do?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8441311" y="3169993"/>
            <a:ext cx="6769110" cy="5506623"/>
            <a:chOff x="3200400" y="2240515"/>
            <a:chExt cx="3000035" cy="1566231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630800"/>
                </p:ext>
              </p:extLst>
            </p:nvPr>
          </p:nvGraphicFramePr>
          <p:xfrm>
            <a:off x="3200400" y="2247378"/>
            <a:ext cx="297968" cy="1559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" r:id="rId4" imgW="241200" imgH="1802880" progId="">
                    <p:embed/>
                  </p:oleObj>
                </mc:Choice>
                <mc:Fallback>
                  <p:oleObj r:id="rId4" imgW="241200" imgH="18028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00400" y="2247378"/>
                          <a:ext cx="297968" cy="15593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409514"/>
                </p:ext>
              </p:extLst>
            </p:nvPr>
          </p:nvGraphicFramePr>
          <p:xfrm>
            <a:off x="3200400" y="2240515"/>
            <a:ext cx="3000035" cy="178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" r:id="rId6" imgW="5358600" imgH="1079280" progId="">
                    <p:embed/>
                  </p:oleObj>
                </mc:Choice>
                <mc:Fallback>
                  <p:oleObj r:id="rId6" imgW="5358600" imgH="10792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00400" y="2240515"/>
                          <a:ext cx="3000035" cy="178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Cube 14"/>
          <p:cNvSpPr/>
          <p:nvPr/>
        </p:nvSpPr>
        <p:spPr>
          <a:xfrm>
            <a:off x="9193015" y="3903402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Controller</a:t>
            </a:r>
          </a:p>
        </p:txBody>
      </p:sp>
      <p:sp>
        <p:nvSpPr>
          <p:cNvPr id="16" name="Cube 15"/>
          <p:cNvSpPr/>
          <p:nvPr/>
        </p:nvSpPr>
        <p:spPr>
          <a:xfrm>
            <a:off x="10891415" y="3903402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Business Service</a:t>
            </a:r>
          </a:p>
        </p:txBody>
      </p:sp>
      <p:sp>
        <p:nvSpPr>
          <p:cNvPr id="17" name="Cube 16"/>
          <p:cNvSpPr/>
          <p:nvPr/>
        </p:nvSpPr>
        <p:spPr>
          <a:xfrm>
            <a:off x="12607518" y="3875791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Persistence layer</a:t>
            </a:r>
          </a:p>
        </p:txBody>
      </p:sp>
      <p:sp>
        <p:nvSpPr>
          <p:cNvPr id="19" name="Magnetic Disk 18"/>
          <p:cNvSpPr/>
          <p:nvPr/>
        </p:nvSpPr>
        <p:spPr>
          <a:xfrm>
            <a:off x="19186958" y="5419491"/>
            <a:ext cx="4058248" cy="1732260"/>
          </a:xfrm>
          <a:prstGeom prst="flowChartMagneticDisk">
            <a:avLst/>
          </a:prstGeom>
          <a:solidFill>
            <a:srgbClr val="3366FF">
              <a:alpha val="52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Database</a:t>
            </a:r>
          </a:p>
        </p:txBody>
      </p:sp>
      <p:sp>
        <p:nvSpPr>
          <p:cNvPr id="20" name="Left-Right Arrow 19"/>
          <p:cNvSpPr/>
          <p:nvPr/>
        </p:nvSpPr>
        <p:spPr>
          <a:xfrm>
            <a:off x="16788506" y="6046912"/>
            <a:ext cx="2398452" cy="3947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02675"/>
              </p:ext>
            </p:extLst>
          </p:nvPr>
        </p:nvGraphicFramePr>
        <p:xfrm>
          <a:off x="607357" y="4560985"/>
          <a:ext cx="3044553" cy="29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r:id="rId8" imgW="2013120" imgH="1929960" progId="">
                  <p:embed/>
                </p:oleObj>
              </mc:Choice>
              <mc:Fallback>
                <p:oleObj r:id="rId8" imgW="2013120" imgH="1929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57" y="4560985"/>
                        <a:ext cx="3044553" cy="291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4003047" y="5956996"/>
            <a:ext cx="2800282" cy="48463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38510" y="8949127"/>
            <a:ext cx="5506695" cy="2426796"/>
          </a:xfrm>
          <a:prstGeom prst="rect">
            <a:avLst/>
          </a:prstGeom>
        </p:spPr>
      </p:pic>
      <p:sp>
        <p:nvSpPr>
          <p:cNvPr id="28" name="Bent-Up Arrow 27"/>
          <p:cNvSpPr/>
          <p:nvPr/>
        </p:nvSpPr>
        <p:spPr>
          <a:xfrm rot="5400000">
            <a:off x="13932150" y="6468013"/>
            <a:ext cx="1331052" cy="6281668"/>
          </a:xfrm>
          <a:prstGeom prst="bentUpArrow">
            <a:avLst>
              <a:gd name="adj1" fmla="val 11061"/>
              <a:gd name="adj2" fmla="val 18643"/>
              <a:gd name="adj3" fmla="val 34878"/>
            </a:avLst>
          </a:prstGeom>
          <a:solidFill>
            <a:schemeClr val="bg1">
              <a:lumMod val="25000"/>
              <a:lumOff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83300" y="11492140"/>
            <a:ext cx="359455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S3 and SQS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3329" y="9470735"/>
            <a:ext cx="4088086" cy="2615276"/>
          </a:xfrm>
          <a:prstGeom prst="rect">
            <a:avLst/>
          </a:prstGeom>
          <a:noFill/>
          <a:ln w="12700" cap="flat">
            <a:solidFill>
              <a:schemeClr val="bg1">
                <a:lumMod val="10000"/>
                <a:lumOff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10891414" y="10532347"/>
            <a:ext cx="6847095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357" y="9443125"/>
            <a:ext cx="4499963" cy="2615276"/>
          </a:xfrm>
          <a:prstGeom prst="rect">
            <a:avLst/>
          </a:prstGeom>
        </p:spPr>
      </p:pic>
      <p:sp>
        <p:nvSpPr>
          <p:cNvPr id="35" name="Cube 34"/>
          <p:cNvSpPr/>
          <p:nvPr/>
        </p:nvSpPr>
        <p:spPr>
          <a:xfrm>
            <a:off x="7426820" y="9443125"/>
            <a:ext cx="1752911" cy="2615276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Worker</a:t>
            </a:r>
          </a:p>
        </p:txBody>
      </p:sp>
      <p:sp>
        <p:nvSpPr>
          <p:cNvPr id="36" name="Cube 35"/>
          <p:cNvSpPr/>
          <p:nvPr/>
        </p:nvSpPr>
        <p:spPr>
          <a:xfrm>
            <a:off x="8613426" y="9427888"/>
            <a:ext cx="1752911" cy="2615276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Listener</a:t>
            </a:r>
          </a:p>
        </p:txBody>
      </p:sp>
      <p:sp>
        <p:nvSpPr>
          <p:cNvPr id="37" name="Left Arrow 36"/>
          <p:cNvSpPr/>
          <p:nvPr/>
        </p:nvSpPr>
        <p:spPr>
          <a:xfrm>
            <a:off x="5098378" y="10532347"/>
            <a:ext cx="1704951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Left Arrow 37"/>
          <p:cNvSpPr/>
          <p:nvPr/>
        </p:nvSpPr>
        <p:spPr>
          <a:xfrm rot="5400000">
            <a:off x="1627362" y="8337235"/>
            <a:ext cx="1696678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44" name="Elbow Connector 43"/>
          <p:cNvCxnSpPr/>
          <p:nvPr/>
        </p:nvCxnSpPr>
        <p:spPr>
          <a:xfrm>
            <a:off x="11738188" y="9017413"/>
            <a:ext cx="5942591" cy="680164"/>
          </a:xfrm>
          <a:prstGeom prst="bentConnector3">
            <a:avLst>
              <a:gd name="adj1" fmla="val -31"/>
            </a:avLst>
          </a:prstGeom>
          <a:noFill/>
          <a:ln w="38100" cap="flat">
            <a:solidFill>
              <a:schemeClr val="bg1">
                <a:lumMod val="50000"/>
                <a:lumOff val="50000"/>
              </a:schemeClr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17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5" grpId="0" animBg="1"/>
      <p:bldP spid="28" grpId="0" animBg="1"/>
      <p:bldP spid="29" grpId="0"/>
      <p:bldP spid="32" grpId="0" animBg="1"/>
      <p:bldP spid="30" grpId="0" animBg="1"/>
      <p:bldP spid="35" grpId="0" animBg="1"/>
      <p:bldP spid="36" grpId="0" animBg="1"/>
      <p:bldP spid="37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What is our goal?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6507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Our Goal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845592" y="4715063"/>
            <a:ext cx="16465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>
                <a:solidFill>
                  <a:srgbClr val="E4EAF1"/>
                </a:solidFill>
                <a:latin typeface="Arial Black"/>
                <a:cs typeface="Arial Black"/>
              </a:rPr>
              <a:t>GET SDE</a:t>
            </a:r>
            <a:r>
              <a:rPr lang="en-US" altLang="zh-CN" sz="9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altLang="zh-CN" sz="9600" b="1" dirty="0">
                <a:solidFill>
                  <a:srgbClr val="E4EAF1"/>
                </a:solidFill>
                <a:latin typeface="Arial Black"/>
                <a:cs typeface="Arial Black"/>
              </a:rPr>
              <a:t>OFFER</a:t>
            </a:r>
            <a:endParaRPr lang="en-US" sz="9600" b="1" dirty="0">
              <a:solidFill>
                <a:srgbClr val="E4EAF1"/>
              </a:solidFill>
              <a:latin typeface="Arial Black"/>
              <a:cs typeface="Arial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3371" y="6654332"/>
            <a:ext cx="158299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E4EAF1"/>
                </a:solidFill>
                <a:latin typeface="Arial Black"/>
                <a:cs typeface="Arial Black"/>
              </a:rPr>
              <a:t>Become a competitive software engineer</a:t>
            </a:r>
            <a:endParaRPr lang="en-US" sz="5400" b="1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465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Rules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51070" y="4549854"/>
            <a:ext cx="147237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Attend all classes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Don</a:t>
            </a:r>
            <a:r>
              <a:rPr lang="mr-IN" dirty="0">
                <a:solidFill>
                  <a:srgbClr val="E4EAF1"/>
                </a:solidFill>
              </a:rPr>
              <a:t>’</a:t>
            </a:r>
            <a:r>
              <a:rPr lang="en-US" dirty="0">
                <a:solidFill>
                  <a:srgbClr val="E4EAF1"/>
                </a:solidFill>
              </a:rPr>
              <a:t>t be late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Complete homework and day to day coding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Never hesitate to ask questions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5594" y="2996813"/>
            <a:ext cx="164655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To achieve our goals, we have to follow some rules: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5594" y="7969574"/>
            <a:ext cx="164655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Learning rule </a:t>
            </a:r>
            <a:r>
              <a:rPr lang="mr-IN" dirty="0">
                <a:solidFill>
                  <a:srgbClr val="E4EAF1"/>
                </a:solidFill>
              </a:rPr>
              <a:t>–</a:t>
            </a:r>
            <a:r>
              <a:rPr lang="en-US" dirty="0">
                <a:solidFill>
                  <a:srgbClr val="E4EAF1"/>
                </a:solidFill>
              </a:rPr>
              <a:t> 2W1H</a:t>
            </a:r>
          </a:p>
        </p:txBody>
      </p:sp>
    </p:spTree>
    <p:extLst>
      <p:ext uri="{BB962C8B-B14F-4D97-AF65-F5344CB8AC3E}">
        <p14:creationId xmlns:p14="http://schemas.microsoft.com/office/powerpoint/2010/main" val="3007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22304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42861</TotalTime>
  <Words>2289</Words>
  <Application>Microsoft Macintosh PowerPoint</Application>
  <PresentationFormat>Custom</PresentationFormat>
  <Paragraphs>367</Paragraphs>
  <Slides>45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Helvetica</vt:lpstr>
      <vt:lpstr>Helvetica Light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312</cp:revision>
  <cp:lastPrinted>2019-06-25T18:36:40Z</cp:lastPrinted>
  <dcterms:modified xsi:type="dcterms:W3CDTF">2019-07-22T02:09:00Z</dcterms:modified>
</cp:coreProperties>
</file>