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4" r:id="rId1"/>
  </p:sldMasterIdLst>
  <p:notesMasterIdLst>
    <p:notesMasterId r:id="rId2"/>
  </p:notesMasterIdLst>
  <p:sldIdLst>
    <p:sldId id="256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02"/>
    <p:restoredTop sz="94660"/>
  </p:normalViewPr>
  <p:slideViewPr>
    <p:cSldViewPr>
      <p:cViewPr varScale="1">
        <p:scale>
          <a:sx n="100" d="100"/>
          <a:sy n="100" d="100"/>
        </p:scale>
        <p:origin x="354" y="132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1">
              <a:rPr lang="ko-KR" altLang="en-US"/>
              <a:pPr>
                <a:defRPr/>
              </a:pPr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99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0002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5282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3309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1640616" y="6306616"/>
            <a:ext cx="551384" cy="5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334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1640616" y="6306616"/>
            <a:ext cx="551384" cy="551384"/>
          </a:xfrm>
          <a:prstGeom prst="rect">
            <a:avLst/>
          </a:prstGeom>
        </p:spPr>
      </p:pic>
      <p:sp>
        <p:nvSpPr>
          <p:cNvPr id="4" name=""/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20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637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제목 슬라이드" preserve="1" userDrawn="1">
  <p:cSld name="1_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288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2087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423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748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820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3123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5898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046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621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98072" y="4437112"/>
            <a:ext cx="5158568" cy="1001874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TEAM 6</a:t>
            </a: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조 파이팀</a:t>
            </a:r>
            <a:endParaRPr lang="en-US" altLang="ko-KR" sz="2200" b="1" spc="-3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이예은</a:t>
            </a:r>
            <a:r>
              <a:rPr lang="en-US" altLang="ko-KR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,</a:t>
            </a: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  최은택</a:t>
            </a:r>
            <a:r>
              <a:rPr lang="en-US" altLang="ko-KR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,</a:t>
            </a: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 김정년</a:t>
            </a:r>
            <a:r>
              <a:rPr lang="en-US" altLang="ko-KR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,</a:t>
            </a: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 이윤석</a:t>
            </a:r>
            <a:r>
              <a:rPr lang="en-US" altLang="ko-KR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,</a:t>
            </a:r>
            <a:r>
              <a:rPr lang="ko-KR" altLang="en-US" sz="2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j-ea"/>
              </a:rPr>
              <a:t> 양정민</a:t>
            </a:r>
            <a:endParaRPr lang="ko-KR" altLang="en-US" sz="2200" b="1" spc="-3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7384"/>
            <a:ext cx="12190412" cy="314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accent4"/>
                </a:solidFill>
                <a:latin typeface="+mj-ea"/>
                <a:ea typeface="+mj-ea"/>
              </a:rPr>
              <a:t>KDT-VENTURE</a:t>
            </a:r>
            <a:endParaRPr lang="en-US" altLang="ko-KR" sz="1600" b="1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96000" y="1592796"/>
            <a:ext cx="6096000" cy="2190904"/>
          </a:xfrm>
          <a:prstGeom prst="rect">
            <a:avLst/>
          </a:prstGeom>
          <a:solidFill>
            <a:schemeClr val="dk1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59896" y="2396319"/>
            <a:ext cx="8208912" cy="63663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200" b="1" spc="-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j-ea"/>
                <a:ea typeface="+mj-ea"/>
              </a:rPr>
              <a:t>쇼핑몰 홈페이지 제작</a:t>
            </a:r>
            <a:endParaRPr lang="ko-KR" altLang="en-US" sz="4200" b="1" spc="-3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40005"/>
            <a:ext cx="243840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8076220" y="182880"/>
            <a:ext cx="244820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83820"/>
            <a:ext cx="8851784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" y="1952836"/>
            <a:ext cx="591312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프로젝트 범위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구현 기능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25" name=""/>
          <p:cNvGraphicFramePr>
            <a:graphicFrameLocks noGrp="1"/>
          </p:cNvGraphicFramePr>
          <p:nvPr/>
        </p:nvGraphicFramePr>
        <p:xfrm>
          <a:off x="725024" y="1556792"/>
          <a:ext cx="10663564" cy="51692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1620202"/>
                <a:gridCol w="3271363"/>
                <a:gridCol w="969334"/>
                <a:gridCol w="1620202"/>
                <a:gridCol w="2304256"/>
              </a:tblGrid>
              <a:tr h="3570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chemeClr val="accent4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구현 기능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<a:solidFill>
                          <a:schemeClr val="accent4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chemeClr val="accent4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상세 내용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<a:solidFill>
                          <a:schemeClr val="accent4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chemeClr val="accent4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구현 기능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<a:solidFill>
                          <a:schemeClr val="accent4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chemeClr val="accent4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상세 내용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<a:solidFill>
                          <a:schemeClr val="accent4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1140962">
                <a:tc row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메인페이지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Nav bar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Carousel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Today 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랭킹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(Container)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Top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button , Search button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Default  Header/Footer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row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관리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전체 상품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등록 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전체 상품 삭제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72087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회원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회원 가입 시 패턴 체크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사용자 유효성 검사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사용자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관리자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8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리스트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상세 상품 페이지 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수량 변경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결제 금액 자동 변경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옵션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4862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고객센터 관리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solidFill>
                      <a:srgbClr val="e7e7e7">
                        <a:alpha val="10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전체 문의 글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답변 등록 기능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답변 글자 수 제한</a:t>
                      </a: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초기화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1:1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문의 게시판 연동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93732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장바구니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배송지 정보 입력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사용자 정보 불러오기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 정보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결제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6489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고객센터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1:1</a:t>
                      </a: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문의 글 작성 및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자주 묻는 질문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답변 조회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3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 역할별 상세 구현 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31404" y="1772816"/>
            <a:ext cx="9253028" cy="366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7" name=""/>
          <p:cNvSpPr txBox="1"/>
          <p:nvPr/>
        </p:nvSpPr>
        <p:spPr>
          <a:xfrm>
            <a:off x="407368" y="1700808"/>
            <a:ext cx="5256584" cy="48716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schemeClr val="tx1"/>
                </a:solidFill>
              </a:rPr>
              <a:t>최은택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 메인 페이지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타이틀설정 및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MainLogo 디자인/제작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Search 버튼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장바구니 버튼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Login 버튼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NavBar 이용한 이동 버튼 제작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   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홈/상의/하의/아우터/장바구니/고객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TODAY 랭킹 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 이미지,가격,장바구니, 구매하기 버튼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 TODAY랭킹 및 Container 카드표제작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Footer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TOP BUTTON 제작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전체 HTML 통합 및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879975" y="1729725"/>
            <a:ext cx="6084676" cy="45453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defRPr/>
            </a:pPr>
            <a:r>
              <a:rPr lang="ko-KR" altLang="en-US" sz="1500"/>
              <a:t>이예은</a:t>
            </a:r>
            <a:endParaRPr xmlns:mc="http://schemas.openxmlformats.org/markup-compatibility/2006" xmlns:hp="http://schemas.haansoft.com/office/presentation/8.0" kumimoji="0" lang="ko-KR" altLang="en-US" sz="1500" i="0" u="none" strike="noStrike" kern="1200" cap="none" spc="0" normalizeH="0" mc:Ignorable="hp" hp:hslEmbossed="0">
              <a:solidFill>
                <a:schemeClr val="tx1"/>
              </a:solidFill>
              <a:latin typeface="Calibri"/>
              <a:ea typeface="맑은 고딕"/>
              <a:cs typeface="+mn-c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 상품목록페이지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 네비게이션 바에서 구매하고자 하는 상품목록을 선택하면 상품이 정렬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정렬된 상품들에서 상세페이지를 보거나 바로 주문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    할  수 있는 버튼 구현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사진과 할인율, 금액, 상품명 등 간단한 상품정보 기입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상품상세페이지</a:t>
            </a:r>
            <a:endParaRPr lang="ko-KR" altLang="en-US" b="1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상품목록페이지에서 상품 사진을 클릭하면 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     제품 상세페이지를 호출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상품에 해당하는 상세사진 구현, 풀네임 기입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주문수량에 따라 주문금액 자동 변경할 수 있게 구현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찜과 구매할 수 있는 버튼 제작</a:t>
            </a:r>
            <a:endParaRPr lang="ko-KR" altLang="en-US">
              <a:solidFill>
                <a:schemeClr val="tx1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제품 상세 색깔에 따라 옵션 추가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0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 역할별 상세 구현 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43372" y="1697913"/>
            <a:ext cx="5652628" cy="44342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이윤석</a:t>
            </a:r>
            <a:endParaRPr lang="ko-KR" altLang="en-US" sz="1500"/>
          </a:p>
          <a:p>
            <a:pPr marL="0" indent="0">
              <a:buFont typeface="Wingdings"/>
              <a:buNone/>
              <a:defRPr/>
            </a:pPr>
            <a:r>
              <a:rPr lang="ko-KR" altLang="en-US" b="1"/>
              <a:t> 로그인페이지</a:t>
            </a:r>
            <a:r>
              <a:rPr lang="ko-KR" altLang="en-US"/>
              <a:t> 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등록된 사용자 계정 및 관리자 계정으로 접속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로그인 시 아이디 입력 칸이나 비밀번호 입력 칸에 공백이 있을 시 alert 알람 발생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사용자 계정으로 로그인 시 메인페이지로 이동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관리자 계정으로 로그인 시 관리자페이지로 이동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0" indent="0">
              <a:buFont typeface="Wingdings"/>
              <a:buNone/>
              <a:defRPr/>
            </a:pPr>
            <a:r>
              <a:rPr lang="ko-KR" altLang="en-US" b="1"/>
              <a:t> 회원가입 페이지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개인정보 입력 칸에 미기입 되어있는 값이 있으면 alert 알람 발생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비밀번호 입력 값과 비밀번호 재확인 값이 다르면 alert 알람 발생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아이디 값과 비밀번호 값에 최소값을 부여하여 만족하지 못하면 alert 알람 발생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회원가입 완료 후 로그인 페이지로 이동</a:t>
            </a:r>
            <a:endParaRPr lang="ko-KR" altLang="en-US"/>
          </a:p>
        </p:txBody>
      </p:sp>
      <p:sp>
        <p:nvSpPr>
          <p:cNvPr id="132" name=""/>
          <p:cNvSpPr txBox="1"/>
          <p:nvPr/>
        </p:nvSpPr>
        <p:spPr>
          <a:xfrm>
            <a:off x="5879976" y="1468358"/>
            <a:ext cx="6156684" cy="5273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양</a:t>
            </a:r>
            <a:r>
              <a:rPr lang="ko-KR" altLang="en-US" sz="1500" baseline="0">
                <a:solidFill>
                  <a:srgbClr val="000000"/>
                </a:solidFill>
              </a:rPr>
              <a:t>정민</a:t>
            </a:r>
            <a:endParaRPr lang="ko-KR" altLang="en-US" sz="1800" b="1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1" baseline="0">
                <a:solidFill>
                  <a:srgbClr val="000000"/>
                </a:solidFill>
              </a:rPr>
              <a:t>관리자 상품관리페이지</a:t>
            </a:r>
            <a:endParaRPr lang="ko-KR" altLang="en-US" sz="1800" b="1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상품 등록 버튼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 - 제이쿼리 append함수를 사용하여 상품을 테이블에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   동적으로 추가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상품 삭제 버튼 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 - 테이블에 등록한 상품들을 전체 또는 선택한 상품만 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   삭제가 가능합니다</a:t>
            </a:r>
            <a:endParaRPr lang="ko-KR" altLang="en-US" sz="6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ko-KR" altLang="en-US" sz="6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1" baseline="0">
                <a:solidFill>
                  <a:srgbClr val="000000"/>
                </a:solidFill>
              </a:rPr>
              <a:t> 관리자 고객센터관리</a:t>
            </a:r>
            <a:endParaRPr lang="ko-KR" altLang="en-US" sz="1800" b="1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새창 열기, 닫기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b="0" baseline="0">
                <a:solidFill>
                  <a:srgbClr val="000000"/>
                </a:solidFill>
              </a:rPr>
              <a:t>  - 자식창에서 답변 작성이 가능하고, 창닫기도 가능하다</a:t>
            </a:r>
            <a:endParaRPr lang="ko-KR" altLang="en-US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고객문의 답변하기 창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</a:t>
            </a:r>
            <a:r>
              <a:rPr lang="en-US" altLang="ko-KR" sz="1800" baseline="0">
                <a:solidFill>
                  <a:srgbClr val="000000"/>
                </a:solidFill>
              </a:rPr>
              <a:t>-</a:t>
            </a:r>
            <a:r>
              <a:rPr lang="ko-KR" altLang="en-US" sz="1800" baseline="0">
                <a:solidFill>
                  <a:srgbClr val="000000"/>
                </a:solidFill>
              </a:rPr>
              <a:t> keyup이벤트를 활용하여 입력할 때마다 글자수를 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확인하여 입력가능한 글자수를 제한했고, 입력가능한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잔여 글자수를 자동으로 반영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</a:t>
            </a:r>
            <a:r>
              <a:rPr lang="en-US" altLang="ko-KR" sz="1800" baseline="0">
                <a:solidFill>
                  <a:srgbClr val="000000"/>
                </a:solidFill>
              </a:rPr>
              <a:t>-</a:t>
            </a:r>
            <a:r>
              <a:rPr lang="ko-KR" altLang="en-US" sz="1800" baseline="0">
                <a:solidFill>
                  <a:srgbClr val="000000"/>
                </a:solidFill>
              </a:rPr>
              <a:t> 글자수가 초과되면 초기화 버튼이 하단에 자동 생성되어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클릭하면 다시 입력할 수 있는 상태로 바뀐다.</a:t>
            </a:r>
            <a:endParaRPr lang="ko-KR" altLang="en-US" sz="18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9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 구현 상세 기능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31404" y="1772816"/>
            <a:ext cx="9253028" cy="366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32" name=""/>
          <p:cNvSpPr txBox="1"/>
          <p:nvPr/>
        </p:nvSpPr>
        <p:spPr>
          <a:xfrm>
            <a:off x="479376" y="1664802"/>
            <a:ext cx="6552728" cy="396256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aseline="0">
                <a:solidFill>
                  <a:srgbClr val="000000"/>
                </a:solidFill>
              </a:rPr>
              <a:t>김정년</a:t>
            </a:r>
            <a:endParaRPr lang="ko-KR" altLang="en-US" sz="150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baseline="0">
                <a:solidFill>
                  <a:srgbClr val="000000"/>
                </a:solidFill>
              </a:rPr>
              <a:t>고객센터 페이지 설계 및 구현</a:t>
            </a:r>
            <a:r>
              <a:rPr lang="en-US" altLang="ko-KR" sz="1800" b="1" baseline="0">
                <a:solidFill>
                  <a:srgbClr val="000000"/>
                </a:solidFill>
              </a:rPr>
              <a:t>(FAQ</a:t>
            </a:r>
            <a:r>
              <a:rPr lang="ko-KR" altLang="en-US" sz="1800" b="1" baseline="0">
                <a:solidFill>
                  <a:srgbClr val="000000"/>
                </a:solidFill>
              </a:rPr>
              <a:t> 페이지</a:t>
            </a:r>
            <a:r>
              <a:rPr lang="en-US" altLang="ko-KR" sz="1800" b="1" baseline="0">
                <a:solidFill>
                  <a:srgbClr val="000000"/>
                </a:solidFill>
              </a:rPr>
              <a:t>)</a:t>
            </a:r>
            <a:endParaRPr lang="en-US" altLang="ko-KR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페이지</a:t>
            </a:r>
            <a:r>
              <a:rPr lang="en-US" altLang="ko-KR" sz="1800" b="0" baseline="0">
                <a:solidFill>
                  <a:srgbClr val="000000"/>
                </a:solidFill>
              </a:rPr>
              <a:t> </a:t>
            </a:r>
            <a:r>
              <a:rPr lang="ko-KR" altLang="en-US" sz="1800" b="0" baseline="0">
                <a:solidFill>
                  <a:srgbClr val="000000"/>
                </a:solidFill>
              </a:rPr>
              <a:t>이동</a:t>
            </a:r>
            <a:r>
              <a:rPr lang="en-US" altLang="ko-KR" sz="1800" b="0" baseline="0">
                <a:solidFill>
                  <a:srgbClr val="000000"/>
                </a:solidFill>
              </a:rPr>
              <a:t> </a:t>
            </a:r>
            <a:r>
              <a:rPr lang="ko-KR" altLang="en-US" sz="1800" b="0" baseline="0">
                <a:solidFill>
                  <a:srgbClr val="000000"/>
                </a:solidFill>
              </a:rPr>
              <a:t>링크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</a:t>
            </a:r>
            <a:r>
              <a:rPr lang="en-US" altLang="ko-KR" sz="1800" b="0" baseline="0">
                <a:solidFill>
                  <a:srgbClr val="000000"/>
                </a:solidFill>
              </a:rPr>
              <a:t>-</a:t>
            </a:r>
            <a:r>
              <a:rPr lang="ko-KR" altLang="en-US" sz="1800" b="0" baseline="0">
                <a:solidFill>
                  <a:srgbClr val="000000"/>
                </a:solidFill>
              </a:rPr>
              <a:t> css를 이용한 링크 디자인 변경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</a:t>
            </a:r>
            <a:r>
              <a:rPr lang="en-US" altLang="ko-KR" sz="1800" b="0" baseline="0">
                <a:solidFill>
                  <a:srgbClr val="000000"/>
                </a:solidFill>
              </a:rPr>
              <a:t>-</a:t>
            </a:r>
            <a:r>
              <a:rPr lang="ko-KR" altLang="en-US" sz="1800" b="0" baseline="0">
                <a:solidFill>
                  <a:srgbClr val="000000"/>
                </a:solidFill>
              </a:rPr>
              <a:t> 화면 크기 작을때 글씨 생략 기능 적용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jquery를 이용한 클릭 이벤트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</a:t>
            </a:r>
            <a:r>
              <a:rPr lang="en-US" altLang="ko-KR" sz="1800" b="0" baseline="0">
                <a:solidFill>
                  <a:srgbClr val="000000"/>
                </a:solidFill>
                <a:cs typeface="맑은 고딕"/>
              </a:rPr>
              <a:t>-</a:t>
            </a:r>
            <a:r>
              <a:rPr lang="ko-KR" altLang="en-US" sz="1800" b="0" baseline="0">
                <a:solidFill>
                  <a:srgbClr val="000000"/>
                </a:solidFill>
              </a:rPr>
              <a:t>  질문 클릭 시 해당 답변 활성화/비활성화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baseline="0">
                <a:solidFill>
                  <a:srgbClr val="000000"/>
                </a:solidFill>
              </a:rPr>
              <a:t>1:1 문의 페이지 설계 및 구현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1:1 문의 글 작성 페이지로 새 창 생성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1:1 문의 작성 창에서 </a:t>
            </a:r>
            <a:r>
              <a:rPr lang="en-US" altLang="ko-KR" sz="1800" b="0" baseline="0">
                <a:solidFill>
                  <a:srgbClr val="000000"/>
                </a:solidFill>
              </a:rPr>
              <a:t>B</a:t>
            </a:r>
            <a:r>
              <a:rPr lang="ko-KR" altLang="en-US" sz="1800" b="0" baseline="0">
                <a:solidFill>
                  <a:srgbClr val="000000"/>
                </a:solidFill>
              </a:rPr>
              <a:t>ootstrap을 이용한 파일 첨부 기능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새 창에서 입력한 값 부모 창에 등록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800" b="0" baseline="0">
                <a:solidFill>
                  <a:srgbClr val="000000"/>
                </a:solidFill>
              </a:rPr>
              <a:t>B</a:t>
            </a:r>
            <a:r>
              <a:rPr lang="ko-KR" altLang="en-US" sz="1800" b="0" baseline="0">
                <a:solidFill>
                  <a:srgbClr val="000000"/>
                </a:solidFill>
              </a:rPr>
              <a:t>ootstap을 이용한 버튼, 테이블 스타일 적용</a:t>
            </a:r>
            <a:endParaRPr lang="ko-KR" altLang="en-US" sz="1800" b="0" baseline="0">
              <a:solidFill>
                <a:srgbClr val="000000"/>
              </a:solidFill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096000" y="1952836"/>
            <a:ext cx="5796644" cy="25010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baseline="0">
                <a:solidFill>
                  <a:srgbClr val="000000"/>
                </a:solidFill>
              </a:rPr>
              <a:t>장바구니 주문 페이지 설계 및 구현</a:t>
            </a:r>
            <a:endParaRPr lang="ko-KR" altLang="en-US" sz="1800" b="1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주문자와 동일할 경우 체크박스 클릭 이벤트 적용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- 주문자 정보 읽어와서 input태그에 붙이고 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  disabled 속성 적용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배송시 요청사항 50자 글자 수 제한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장바구니 상품 정보 받아올 테이블 작성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상품 선택 체크박스 이벤트 적용</a:t>
            </a:r>
            <a:endParaRPr lang="ko-KR" altLang="en-US" sz="1800" b="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 baseline="0">
                <a:solidFill>
                  <a:srgbClr val="000000"/>
                </a:solidFill>
              </a:rPr>
              <a:t>결제하기 버튼 클릭 시 배송 정보 필수 입력값 검사</a:t>
            </a:r>
            <a:endParaRPr lang="ko-KR" altLang="en-US" sz="1800" b="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0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 시연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31404" y="1772816"/>
            <a:ext cx="9253028" cy="366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636" y="1844823"/>
            <a:ext cx="665374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05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느낀 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31404" y="1772816"/>
            <a:ext cx="9253028" cy="366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133" name="표 8"/>
          <p:cNvGraphicFramePr>
            <a:graphicFrameLocks noGrp="1"/>
          </p:cNvGraphicFramePr>
          <p:nvPr/>
        </p:nvGraphicFramePr>
        <p:xfrm>
          <a:off x="227348" y="872716"/>
          <a:ext cx="11775120" cy="53462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7455"/>
                <a:gridCol w="10117665"/>
              </a:tblGrid>
              <a:tr h="373124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accent4"/>
                          </a:solidFill>
                        </a:rPr>
                        <a:t>구분</a:t>
                      </a:r>
                      <a:endParaRPr lang="ko-KR" altLang="en-US" sz="1800">
                        <a:solidFill>
                          <a:schemeClr val="accent4"/>
                        </a:solidFill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>
                          <a:solidFill>
                            <a:schemeClr val="accent4"/>
                          </a:solidFill>
                        </a:rPr>
                        <a:t>내용</a:t>
                      </a:r>
                      <a:endParaRPr lang="ko-KR" altLang="en-US" sz="1800">
                        <a:solidFill>
                          <a:schemeClr val="accent4"/>
                        </a:solidFill>
                      </a:endParaRPr>
                    </a:p>
                  </a:txBody>
                  <a:tcPr marL="91440" marR="91440" marT="45741" marB="45741" anchor="ctr"/>
                </a:tc>
              </a:tr>
              <a:tr h="1593875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ko-KR" altLang="en-US" sz="1600" u="none" strike="noStrike" kern="1200" cap="none" spc="0" normalizeH="0" baseline="0">
                        <a:effectLst/>
                        <a:uLnTx/>
                        <a:uFillTx/>
                      </a:endParaRPr>
                    </a:p>
                    <a:p>
                      <a:pPr algn="ctr" latinLnBrk="1"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ko-KR" altLang="en-US" sz="1600" u="none" strike="noStrike" kern="1200" cap="none" spc="0" normalizeH="0" baseline="0">
                        <a:effectLst/>
                        <a:uLnTx/>
                        <a:uFillTx/>
                      </a:endParaRPr>
                    </a:p>
                    <a:p>
                      <a:pPr algn="ctr" latinLnBrk="1"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285750" lvl="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 소스코드 파일 경로에 대하여 충분히 대화가 이루어지지 못하여서 각자 다른 이름과 속성으로 적용하는 탓에 파일을 하나로 통합할 때에 어려움을 느꼈다. 이 문제점을 기반으로 사전 회의의 중요성에 대해 깨달았고 3시간에 한번씩 본인의 작성 코드를 리뷰하고 업데이트하는 시간을 가지며 파일을 성공적으로 압축할 수 있었다.</a:t>
                      </a:r>
                      <a:endParaRPr lang="ko-KR" altLang="en-US" sz="1500" u="none" kern="1200">
                        <a:effectLst/>
                      </a:endParaRPr>
                    </a:p>
                    <a:p>
                      <a:pPr marL="285750" lvl="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 css나 개발 기술구현의 어려움, 그리고 여러 가지 함수와 기능이 생각과는 다르게 나와서 시간이 지체되었으나, 팀원들과 개발자도구와 구글링을 적극적으로 활용하여 작은 부분도 같이 고민하였고 시간이 오히려 단축됨은 물론, 협업의 장점을 느낄 수 있었다.</a:t>
                      </a:r>
                      <a:endParaRPr lang="ko-KR" altLang="en-US" sz="1500" u="none" kern="1200">
                        <a:effectLst/>
                      </a:endParaRPr>
                    </a:p>
                  </a:txBody>
                  <a:tcPr marL="36000" marR="4215" marT="4215" marB="0" anchor="ctr"/>
                </a:tc>
              </a:tr>
              <a:tr h="1695708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ko-KR" altLang="en-US" sz="1600" u="none" strike="noStrike" kern="1200" cap="none" spc="0" normalizeH="0" baseline="0"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285750" marR="0" indent="-285750" algn="l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팀원 모두가 대화와 소통을 가장 중요하다고 생각하여 부족하더라도 절대 비판하지 않고 어떤 팀원도 뒤처지지 않도록 같이 이끌어가며 즐겁게 소통하였다.</a:t>
                      </a:r>
                      <a:endParaRPr lang="ko-KR" altLang="en-US" sz="1500" u="none" kern="120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진행하면서 알게된 기술과 지식을 서로 공유하면서 집단지성을 기를 수 있었다</a:t>
                      </a:r>
                      <a:r>
                        <a:rPr lang="en-US" altLang="ko-KR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u="none" kern="120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변경사항과 선택사항을 즉각적으로 팀원들이랑 공유하며 의견을 하나로 모을 수 있었다.</a:t>
                      </a:r>
                      <a:endParaRPr lang="ko-KR" altLang="en-US" sz="1500" u="none" kern="120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디자인싱킹에서 학습한 퍼실리테이션으로 각각의 장점과 단점을 가진 여러 안들 중에서 효율적으로 목표를 달성할 수 있도록 최선의 시책을 찾을 수 있었다.</a:t>
                      </a:r>
                      <a:r>
                        <a:rPr lang="en-US" altLang="ko-KR" sz="1500" u="none" kern="1200" baseline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500" u="none" kern="1200" baseline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</a:tr>
              <a:tr h="1593875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ko-KR" altLang="en-US" sz="1600" u="none" strike="noStrike" kern="1200" cap="none" spc="0" normalizeH="0" baseline="0"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u="none" strike="noStrike" kern="1200" cap="none" spc="0" normalizeH="0" baseline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28575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짧은 시간안에 완성도 높은 프로젝트를 완성하려다 보니 구현에 있어 제약사항이 많았다.</a:t>
                      </a:r>
                      <a:endParaRPr lang="ko-KR" altLang="en-US" sz="1500" u="none" kern="1200">
                        <a:effectLst/>
                      </a:endParaRPr>
                    </a:p>
                    <a:p>
                      <a:pPr marL="28575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프론트엔드와 백엔드 구분이 어려워서 어느 부분이 취약한지 또는 구현구역에 대하여 경계가 모호했다.</a:t>
                      </a:r>
                      <a:endParaRPr lang="ko-KR" altLang="en-US" sz="1500" u="none" kern="1200">
                        <a:effectLst/>
                      </a:endParaRPr>
                    </a:p>
                    <a:p>
                      <a:pPr marL="28575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 부트스트랩이 수정이 용이하지 않아서 css적용에 한계가 있었다.</a:t>
                      </a:r>
                      <a:endParaRPr lang="ko-KR" altLang="en-US" sz="1500" u="none" kern="1200">
                        <a:effectLst/>
                      </a:endParaRPr>
                    </a:p>
                    <a:p>
                      <a:pPr marL="28575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코드가 복잡하게 작성되어 작성한 코드를 찾아보기 힘들었고, 적용 또한 어려웠다. 주석과 간결한 코드 작성의 중요성에 대하여 인식할 수 있었다.</a:t>
                      </a:r>
                      <a:endParaRPr lang="ko-KR" altLang="en-US" sz="1500" u="none" kern="1200">
                        <a:effectLst/>
                      </a:endParaRPr>
                    </a:p>
                    <a:p>
                      <a:pPr marL="285750" indent="-285750" latinLnBrk="0">
                        <a:buFont typeface="Wingdings"/>
                        <a:buChar char="§"/>
                        <a:defRPr/>
                      </a:pPr>
                      <a:r>
                        <a:rPr lang="ko-KR" altLang="en-US" sz="1500" u="none" kern="1200">
                          <a:effectLst/>
                        </a:rPr>
                        <a:t>코드 작성 파일을 공유하기 위해 깃 사용법을 익히고 활용을 하려했지만 생각보다 제대로 활용되지 못하여 아쉬웠다.</a:t>
                      </a:r>
                      <a:endParaRPr lang="ko-KR" altLang="en-US" sz="1500" u="none" kern="1200">
                        <a:effectLst/>
                      </a:endParaRPr>
                    </a:p>
                  </a:txBody>
                  <a:tcPr marL="36000" marR="4215" marT="421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8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3971764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684480" y="1520788"/>
            <a:ext cx="5524088" cy="384232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01. </a:t>
            </a:r>
            <a:r>
              <a:rPr lang="ko-KR" altLang="en-US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프로젝트 배경</a:t>
            </a: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02. </a:t>
            </a:r>
            <a:r>
              <a:rPr lang="ko-KR" altLang="en-US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프로젝트 팀 구성 및 역할</a:t>
            </a: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03. </a:t>
            </a:r>
            <a:r>
              <a:rPr lang="ko-KR" altLang="en-US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프로젝트 수행 절차 및 방법</a:t>
            </a: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04. </a:t>
            </a:r>
            <a:r>
              <a:rPr lang="ko-KR" altLang="en-US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프로젝트 수행 결과</a:t>
            </a: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05. </a:t>
            </a:r>
            <a:r>
              <a:rPr lang="ko-KR" altLang="en-US" sz="2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+mn-ea"/>
                <a:ea typeface="+mn-ea"/>
              </a:rPr>
              <a:t>느낀 점</a:t>
            </a:r>
            <a:endParaRPr lang="ko-KR" altLang="en-US" sz="28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0"/>
            <a:ext cx="3971763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solidFill>
                  <a:srgbClr val="ffd200"/>
                </a:solidFill>
              </a:rPr>
              <a:t>목차</a:t>
            </a:r>
            <a:endParaRPr lang="ko-KR" altLang="en-US" sz="4000">
              <a:solidFill>
                <a:srgbClr val="ffd2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650045" cy="6929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1.1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572508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배경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직사각형 11"/>
          <p:cNvSpPr/>
          <p:nvPr/>
        </p:nvSpPr>
        <p:spPr>
          <a:xfrm>
            <a:off x="263352" y="911208"/>
            <a:ext cx="68263" cy="5048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18"/>
          <p:cNvSpPr txBox="1"/>
          <p:nvPr/>
        </p:nvSpPr>
        <p:spPr>
          <a:xfrm>
            <a:off x="551384" y="983985"/>
            <a:ext cx="4175473" cy="1004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</a:rPr>
              <a:t>프로젝트 주제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23392" y="1700808"/>
            <a:ext cx="10297144" cy="205966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b="1" baseline="0">
                <a:solidFill>
                  <a:srgbClr val="000000"/>
                </a:solidFill>
              </a:rPr>
              <a:t>프론트엔드</a:t>
            </a:r>
            <a:r>
              <a:rPr lang="ko-KR" altLang="en-US" baseline="0">
                <a:solidFill>
                  <a:srgbClr val="000000"/>
                </a:solidFill>
              </a:rPr>
              <a:t>단에서 </a:t>
            </a:r>
            <a:r>
              <a:rPr lang="ko-KR" altLang="en-US" b="1" baseline="0">
                <a:solidFill>
                  <a:srgbClr val="000000"/>
                </a:solidFill>
              </a:rPr>
              <a:t>반응형 웹사이트</a:t>
            </a:r>
            <a:r>
              <a:rPr lang="ko-KR" altLang="en-US" baseline="0">
                <a:solidFill>
                  <a:srgbClr val="000000"/>
                </a:solidFill>
              </a:rPr>
              <a:t>를 구현하기 위해 간단한 온라인 쇼핑몰 운영 레이아웃과 </a:t>
            </a:r>
            <a:endParaRPr lang="ko-KR" altLang="en-US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baseline="0">
                <a:solidFill>
                  <a:srgbClr val="000000"/>
                </a:solidFill>
              </a:rPr>
              <a:t>     틀을 짜임새 있게 제작하고 싶다.</a:t>
            </a:r>
            <a:endParaRPr lang="ko-KR" altLang="en-US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ko-KR" altLang="en-US" sz="6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baseline="0">
                <a:solidFill>
                  <a:srgbClr val="000000"/>
                </a:solidFill>
              </a:rPr>
              <a:t>온라인 쇼핑몰을 제작하기 위해 메인페이지 내에 강의에서 배운 기술을 적용하여 필요한 여러 기능들을 구현해 웹사이트의 완성도를 높이고자 한다</a:t>
            </a:r>
            <a:r>
              <a:rPr lang="en-US" altLang="ko-KR" baseline="0">
                <a:solidFill>
                  <a:srgbClr val="000000"/>
                </a:solidFill>
              </a:rPr>
              <a:t>.</a:t>
            </a:r>
            <a:endParaRPr lang="en-US" altLang="ko-KR" baseline="0">
              <a:solidFill>
                <a:srgbClr val="000000"/>
              </a:solidFill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11"/>
          <p:cNvSpPr/>
          <p:nvPr/>
        </p:nvSpPr>
        <p:spPr>
          <a:xfrm>
            <a:off x="263352" y="3753036"/>
            <a:ext cx="68263" cy="5048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552375" y="3818178"/>
            <a:ext cx="4175473" cy="99956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</a:rPr>
              <a:t>프로젝트 목적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87388" y="4113076"/>
            <a:ext cx="10045116" cy="29430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전반적인 </a:t>
            </a:r>
            <a:r>
              <a:rPr lang="ko-KR" altLang="en-US" sz="1800" b="1" baseline="0">
                <a:solidFill>
                  <a:srgbClr val="000000"/>
                </a:solidFill>
              </a:rPr>
              <a:t>프론트엔드</a:t>
            </a:r>
            <a:r>
              <a:rPr lang="ko-KR" altLang="en-US" sz="1800" baseline="0">
                <a:solidFill>
                  <a:srgbClr val="000000"/>
                </a:solidFill>
              </a:rPr>
              <a:t>단의 흐름 이해를 기반으로 웹사이트에 다양한 기능을 구현하기 위하여 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 </a:t>
            </a:r>
            <a:r>
              <a:rPr lang="ko-KR" altLang="en-US" sz="1800" b="1" baseline="0">
                <a:solidFill>
                  <a:srgbClr val="000000"/>
                </a:solidFill>
              </a:rPr>
              <a:t> </a:t>
            </a:r>
            <a:r>
              <a:rPr lang="ko-KR" altLang="en-US" b="1" baseline="0">
                <a:solidFill>
                  <a:srgbClr val="000000"/>
                </a:solidFill>
              </a:rPr>
              <a:t>HTML5</a:t>
            </a:r>
            <a:r>
              <a:rPr lang="en-US" altLang="ko-KR" b="1" baseline="0">
                <a:solidFill>
                  <a:srgbClr val="000000"/>
                </a:solidFill>
              </a:rPr>
              <a:t>, </a:t>
            </a:r>
            <a:r>
              <a:rPr lang="en-US" altLang="ko-KR" sz="1800" b="1" baseline="0">
                <a:solidFill>
                  <a:srgbClr val="000000"/>
                </a:solidFill>
              </a:rPr>
              <a:t>CSS</a:t>
            </a:r>
            <a:r>
              <a:rPr lang="ko-KR" altLang="en-US" sz="1800" b="1" baseline="0">
                <a:solidFill>
                  <a:srgbClr val="000000"/>
                </a:solidFill>
              </a:rPr>
              <a:t>, </a:t>
            </a:r>
            <a:r>
              <a:rPr lang="en-US" altLang="ko-KR" sz="1800" b="1" baseline="0">
                <a:solidFill>
                  <a:srgbClr val="000000"/>
                </a:solidFill>
              </a:rPr>
              <a:t>J</a:t>
            </a:r>
            <a:r>
              <a:rPr lang="ko-KR" altLang="en-US" sz="1800" b="1" baseline="0">
                <a:solidFill>
                  <a:srgbClr val="000000"/>
                </a:solidFill>
              </a:rPr>
              <a:t>avaScript, jQuery </a:t>
            </a:r>
            <a:r>
              <a:rPr lang="ko-KR" altLang="en-US" sz="1800" baseline="0">
                <a:solidFill>
                  <a:srgbClr val="000000"/>
                </a:solidFill>
              </a:rPr>
              <a:t>의 스택을 활용할 것이다.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운영 레이아웃 내에 고객과 관리자 관점에서 필요한 여러 필수적인 기능을 구현해본다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팀원들간의 협업 경험을 통하여 협업의 이해와 중요성을 알고, 소통하는 방법을 깨달을 수 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1.2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2268252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배경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직사각형 11"/>
          <p:cNvSpPr/>
          <p:nvPr/>
        </p:nvSpPr>
        <p:spPr>
          <a:xfrm>
            <a:off x="263352" y="908720"/>
            <a:ext cx="68263" cy="5048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18"/>
          <p:cNvSpPr txBox="1"/>
          <p:nvPr/>
        </p:nvSpPr>
        <p:spPr>
          <a:xfrm>
            <a:off x="551384" y="981497"/>
            <a:ext cx="4175473" cy="1004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</a:rPr>
              <a:t>프로젝트 개요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03411" y="1993925"/>
            <a:ext cx="10297145" cy="37033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컨셉 </a:t>
            </a:r>
            <a:r>
              <a:rPr lang="en-US" altLang="ko-KR" sz="1800" baseline="0">
                <a:solidFill>
                  <a:srgbClr val="000000"/>
                </a:solidFill>
                <a:cs typeface="맑은 고딕"/>
              </a:rPr>
              <a:t>:</a:t>
            </a:r>
            <a:r>
              <a:rPr lang="ko-KR" altLang="en-US" sz="1800" baseline="0">
                <a:solidFill>
                  <a:srgbClr val="000000"/>
                </a:solidFill>
              </a:rPr>
              <a:t> 온라인 쇼핑몰 운영 웹페이지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1800" baseline="0">
              <a:solidFill>
                <a:srgbClr val="000000"/>
              </a:solidFill>
            </a:endParaRPr>
          </a:p>
          <a:p>
            <a:pPr marL="257040" lvl="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필요성 : 현재 코로나 및 온라인, 재택 환경이 지속되면서 온라인 쇼핑몰은 지속적으로 늘어나고 있는 추세이다. 앞으로도 온라인 쇼핑몰 등 웹페이지의 필요성이 부각될것이며, 지금까지 학습한 프론트엔드 단의 기술들을 이용하여 </a:t>
            </a:r>
            <a:r>
              <a:rPr lang="ko-KR" altLang="en-US" sz="1800" b="1" baseline="0">
                <a:solidFill>
                  <a:srgbClr val="000000"/>
                </a:solidFill>
              </a:rPr>
              <a:t>사용자 친화적인 인터페이스</a:t>
            </a:r>
            <a:r>
              <a:rPr lang="ko-KR" altLang="en-US" sz="1800" baseline="0">
                <a:solidFill>
                  <a:srgbClr val="000000"/>
                </a:solidFill>
              </a:rPr>
              <a:t>를 가진 가상의 온라인 쇼핑몰을 구현해보고자 한다.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개발 환경 </a:t>
            </a:r>
            <a:r>
              <a:rPr lang="en-US" altLang="ko-KR" sz="1800" baseline="0">
                <a:solidFill>
                  <a:srgbClr val="000000"/>
                </a:solidFill>
              </a:rPr>
              <a:t>:</a:t>
            </a:r>
            <a:r>
              <a:rPr lang="ko-KR" altLang="en-US" sz="1800" baseline="0">
                <a:solidFill>
                  <a:srgbClr val="000000"/>
                </a:solidFill>
              </a:rPr>
              <a:t> </a:t>
            </a:r>
            <a:r>
              <a:rPr lang="en-US" altLang="ko-KR" sz="1800" baseline="0">
                <a:solidFill>
                  <a:srgbClr val="000000"/>
                </a:solidFill>
              </a:rPr>
              <a:t>Eclipse, Visual Studio Code,</a:t>
            </a:r>
            <a:r>
              <a:rPr lang="ko-KR" altLang="en-US" sz="1800" baseline="0">
                <a:solidFill>
                  <a:srgbClr val="000000"/>
                </a:solidFill>
              </a:rPr>
              <a:t> </a:t>
            </a:r>
            <a:r>
              <a:rPr lang="en-US" altLang="ko-KR" sz="1800" baseline="0">
                <a:solidFill>
                  <a:srgbClr val="000000"/>
                </a:solidFill>
              </a:rPr>
              <a:t>Apache Tomcat, Git</a:t>
            </a:r>
            <a:endParaRPr lang="en-US" altLang="ko-KR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en-US" altLang="ko-KR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개발 기술 스택 </a:t>
            </a:r>
            <a:r>
              <a:rPr lang="en-US" altLang="ko-KR" sz="1800" baseline="0">
                <a:solidFill>
                  <a:srgbClr val="000000"/>
                </a:solidFill>
              </a:rPr>
              <a:t>:</a:t>
            </a:r>
            <a:r>
              <a:rPr lang="ko-KR" altLang="en-US" sz="1800" baseline="0">
                <a:solidFill>
                  <a:srgbClr val="000000"/>
                </a:solidFill>
              </a:rPr>
              <a:t> </a:t>
            </a:r>
            <a:r>
              <a:rPr lang="en-US" altLang="ko-KR" sz="1800" baseline="0">
                <a:solidFill>
                  <a:srgbClr val="000000"/>
                </a:solidFill>
              </a:rPr>
              <a:t>HTML5,</a:t>
            </a:r>
            <a:r>
              <a:rPr lang="ko-KR" altLang="en-US" sz="1800" baseline="0">
                <a:solidFill>
                  <a:srgbClr val="000000"/>
                </a:solidFill>
              </a:rPr>
              <a:t> </a:t>
            </a:r>
            <a:r>
              <a:rPr lang="en-US" altLang="ko-KR" sz="1800" baseline="0">
                <a:solidFill>
                  <a:srgbClr val="000000"/>
                </a:solidFill>
              </a:rPr>
              <a:t>CSS, JavaScript,  jQuery,</a:t>
            </a:r>
            <a:r>
              <a:rPr lang="ko-KR" altLang="en-US" sz="1800" baseline="0">
                <a:solidFill>
                  <a:srgbClr val="000000"/>
                </a:solidFill>
              </a:rPr>
              <a:t> </a:t>
            </a:r>
            <a:r>
              <a:rPr lang="en-US" altLang="ko-KR" sz="1800" baseline="0">
                <a:solidFill>
                  <a:srgbClr val="000000"/>
                </a:solidFill>
              </a:rPr>
              <a:t>Bootstrap</a:t>
            </a:r>
            <a:endParaRPr lang="en-US" altLang="ko-KR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baseline="0">
              <a:solidFill>
                <a:srgbClr val="000000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3852" y="1860789"/>
            <a:ext cx="560098" cy="5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6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1.3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2268252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배경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직사각형 11"/>
          <p:cNvSpPr/>
          <p:nvPr/>
        </p:nvSpPr>
        <p:spPr>
          <a:xfrm>
            <a:off x="263352" y="911208"/>
            <a:ext cx="68263" cy="5048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18"/>
          <p:cNvSpPr txBox="1"/>
          <p:nvPr/>
        </p:nvSpPr>
        <p:spPr>
          <a:xfrm>
            <a:off x="551384" y="983985"/>
            <a:ext cx="4175473" cy="1004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</a:rPr>
              <a:t>프로젝트 구조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직사각형 1"/>
          <p:cNvSpPr/>
          <p:nvPr/>
        </p:nvSpPr>
        <p:spPr>
          <a:xfrm>
            <a:off x="1667508" y="1772834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메인 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1"/>
          <p:cNvSpPr/>
          <p:nvPr/>
        </p:nvSpPr>
        <p:spPr>
          <a:xfrm>
            <a:off x="3863768" y="1772816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직사각형 14"/>
          <p:cNvSpPr/>
          <p:nvPr/>
        </p:nvSpPr>
        <p:spPr>
          <a:xfrm>
            <a:off x="3863768" y="3825044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3863752" y="4869151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고객센터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6"/>
          <p:cNvSpPr/>
          <p:nvPr/>
        </p:nvSpPr>
        <p:spPr>
          <a:xfrm>
            <a:off x="3863768" y="5877263"/>
            <a:ext cx="2124220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관리자 전용 페이지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26"/>
          <p:cNvSpPr/>
          <p:nvPr/>
        </p:nvSpPr>
        <p:spPr>
          <a:xfrm>
            <a:off x="6420052" y="3825057"/>
            <a:ext cx="1584176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구매 및 결제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직사각형 36"/>
          <p:cNvSpPr/>
          <p:nvPr/>
        </p:nvSpPr>
        <p:spPr>
          <a:xfrm>
            <a:off x="6420052" y="5877263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상품관리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직사각형 39"/>
          <p:cNvSpPr/>
          <p:nvPr/>
        </p:nvSpPr>
        <p:spPr>
          <a:xfrm>
            <a:off x="7932220" y="5877263"/>
            <a:ext cx="1656184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고객센터관리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직사각형 12"/>
          <p:cNvSpPr/>
          <p:nvPr/>
        </p:nvSpPr>
        <p:spPr>
          <a:xfrm>
            <a:off x="3863768" y="2816923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직사각형 36"/>
          <p:cNvSpPr/>
          <p:nvPr/>
        </p:nvSpPr>
        <p:spPr>
          <a:xfrm>
            <a:off x="6420052" y="1772816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직사각형 39"/>
          <p:cNvSpPr/>
          <p:nvPr/>
        </p:nvSpPr>
        <p:spPr>
          <a:xfrm>
            <a:off x="7932220" y="1772816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하의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직사각형 39"/>
          <p:cNvSpPr/>
          <p:nvPr/>
        </p:nvSpPr>
        <p:spPr>
          <a:xfrm>
            <a:off x="9408368" y="1772825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아우터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직사각형 37"/>
          <p:cNvSpPr/>
          <p:nvPr/>
        </p:nvSpPr>
        <p:spPr>
          <a:xfrm>
            <a:off x="6420052" y="2816923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직사각형 40"/>
          <p:cNvSpPr/>
          <p:nvPr/>
        </p:nvSpPr>
        <p:spPr>
          <a:xfrm>
            <a:off x="7932220" y="2816923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관리자홈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직사각형 36"/>
          <p:cNvSpPr/>
          <p:nvPr/>
        </p:nvSpPr>
        <p:spPr>
          <a:xfrm>
            <a:off x="7932220" y="4869151"/>
            <a:ext cx="1656184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자주묻는질문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직사각형 39"/>
          <p:cNvSpPr/>
          <p:nvPr/>
        </p:nvSpPr>
        <p:spPr>
          <a:xfrm>
            <a:off x="6420052" y="4869151"/>
            <a:ext cx="1188148" cy="648081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1:1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 문의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6" name=""/>
          <p:cNvCxnSpPr>
            <a:stCxn id="14" idx="3"/>
            <a:endCxn id="15" idx="1"/>
          </p:cNvCxnSpPr>
          <p:nvPr/>
        </p:nvCxnSpPr>
        <p:spPr>
          <a:xfrm flipV="1">
            <a:off x="2855656" y="2096856"/>
            <a:ext cx="1008112" cy="1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14" idx="3"/>
            <a:endCxn id="34" idx="1"/>
          </p:cNvCxnSpPr>
          <p:nvPr/>
        </p:nvCxnSpPr>
        <p:spPr>
          <a:xfrm>
            <a:off x="2855656" y="2096874"/>
            <a:ext cx="1008112" cy="1044089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14" idx="3"/>
            <a:endCxn id="16" idx="1"/>
          </p:cNvCxnSpPr>
          <p:nvPr/>
        </p:nvCxnSpPr>
        <p:spPr>
          <a:xfrm>
            <a:off x="2855656" y="2096874"/>
            <a:ext cx="1008112" cy="20522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0" name=""/>
          <p:cNvCxnSpPr>
            <a:stCxn id="14" idx="3"/>
            <a:endCxn id="17" idx="1"/>
          </p:cNvCxnSpPr>
          <p:nvPr/>
        </p:nvCxnSpPr>
        <p:spPr>
          <a:xfrm>
            <a:off x="2855656" y="2096874"/>
            <a:ext cx="1008095" cy="30963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1" name=""/>
          <p:cNvCxnSpPr>
            <a:stCxn id="14" idx="3"/>
            <a:endCxn id="18" idx="1"/>
          </p:cNvCxnSpPr>
          <p:nvPr/>
        </p:nvCxnSpPr>
        <p:spPr>
          <a:xfrm>
            <a:off x="2855656" y="2096874"/>
            <a:ext cx="1008111" cy="410442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2" name=""/>
          <p:cNvCxnSpPr>
            <a:endCxn id="36" idx="1"/>
          </p:cNvCxnSpPr>
          <p:nvPr/>
        </p:nvCxnSpPr>
        <p:spPr>
          <a:xfrm flipV="1">
            <a:off x="4979892" y="2096856"/>
            <a:ext cx="1440160" cy="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endCxn id="44" idx="1"/>
          </p:cNvCxnSpPr>
          <p:nvPr/>
        </p:nvCxnSpPr>
        <p:spPr>
          <a:xfrm flipV="1">
            <a:off x="4907884" y="3140963"/>
            <a:ext cx="1512168" cy="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4" name=""/>
          <p:cNvCxnSpPr>
            <a:stCxn id="16" idx="3"/>
            <a:endCxn id="19" idx="1"/>
          </p:cNvCxnSpPr>
          <p:nvPr/>
        </p:nvCxnSpPr>
        <p:spPr>
          <a:xfrm>
            <a:off x="5051917" y="4149084"/>
            <a:ext cx="1368135" cy="13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5" name=""/>
          <p:cNvCxnSpPr>
            <a:stCxn id="17" idx="3"/>
            <a:endCxn id="50" idx="1"/>
          </p:cNvCxnSpPr>
          <p:nvPr/>
        </p:nvCxnSpPr>
        <p:spPr>
          <a:xfrm flipV="1">
            <a:off x="5051900" y="5193192"/>
            <a:ext cx="136815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18" idx="3"/>
            <a:endCxn id="20" idx="1"/>
          </p:cNvCxnSpPr>
          <p:nvPr/>
        </p:nvCxnSpPr>
        <p:spPr>
          <a:xfrm>
            <a:off x="5987988" y="6201303"/>
            <a:ext cx="432065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1066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1.4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2268252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배경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직사각형 11"/>
          <p:cNvSpPr/>
          <p:nvPr/>
        </p:nvSpPr>
        <p:spPr>
          <a:xfrm>
            <a:off x="263352" y="908720"/>
            <a:ext cx="68263" cy="5048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18"/>
          <p:cNvSpPr txBox="1"/>
          <p:nvPr/>
        </p:nvSpPr>
        <p:spPr>
          <a:xfrm>
            <a:off x="551384" y="981497"/>
            <a:ext cx="4175473" cy="1004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</a:rPr>
              <a:t>프로젝트 기대효과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091443" y="1714681"/>
            <a:ext cx="9721081" cy="392221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실무에서 적극적으로 활용할 수 있는 기술들을 활용하여 구현한 웹 페이지이다.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프로젝트 진행에 발생하는 문제점에 대하여 즉각적으로 대응하는 </a:t>
            </a:r>
            <a:r>
              <a:rPr lang="ko-KR" altLang="en-US" sz="1800" b="1" baseline="0">
                <a:solidFill>
                  <a:srgbClr val="000000"/>
                </a:solidFill>
              </a:rPr>
              <a:t>문제해결 능력</a:t>
            </a:r>
            <a:r>
              <a:rPr lang="ko-KR" altLang="en-US" sz="1800" baseline="0">
                <a:solidFill>
                  <a:srgbClr val="000000"/>
                </a:solidFill>
              </a:rPr>
              <a:t>과 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 </a:t>
            </a:r>
            <a:r>
              <a:rPr lang="ko-KR" altLang="en-US" sz="1800" b="1" baseline="0">
                <a:solidFill>
                  <a:srgbClr val="000000"/>
                </a:solidFill>
              </a:rPr>
              <a:t>협업</a:t>
            </a:r>
            <a:r>
              <a:rPr lang="ko-KR" altLang="en-US" sz="1800" baseline="0">
                <a:solidFill>
                  <a:srgbClr val="000000"/>
                </a:solidFill>
              </a:rPr>
              <a:t> 기술을 갖출 수 있다.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우리는 개발자로서 웹페이지를 제작할 때에 필요한 역량이 사용자의 입장으로서 생각하였고, 위와 같은 경험과 능력을 토대로 </a:t>
            </a:r>
            <a:r>
              <a:rPr lang="ko-KR" altLang="en-US" sz="1800" b="1" baseline="0">
                <a:solidFill>
                  <a:srgbClr val="000000"/>
                </a:solidFill>
              </a:rPr>
              <a:t>사용자에게 친화적</a:t>
            </a:r>
            <a:r>
              <a:rPr lang="ko-KR" altLang="en-US" sz="1800" baseline="0">
                <a:solidFill>
                  <a:srgbClr val="000000"/>
                </a:solidFill>
              </a:rPr>
              <a:t>인 웹페이지를 제공하고 싶다.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따라서, 사용자 관점 편리한 서비스를 구현한 로직을 응용하여 여러가지 기술들과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1800" baseline="0">
                <a:solidFill>
                  <a:srgbClr val="000000"/>
                </a:solidFill>
              </a:rPr>
              <a:t>     </a:t>
            </a:r>
            <a:r>
              <a:rPr lang="ko-KR" altLang="en-US" sz="1800" b="1" baseline="0">
                <a:solidFill>
                  <a:srgbClr val="000000"/>
                </a:solidFill>
              </a:rPr>
              <a:t>시맨틱 태그</a:t>
            </a:r>
            <a:r>
              <a:rPr lang="ko-KR" altLang="en-US" sz="1800" baseline="0">
                <a:solidFill>
                  <a:srgbClr val="000000"/>
                </a:solidFill>
              </a:rPr>
              <a:t>를 적용해보고 더욱 완성도 있는 웹페이지를 제작할 수 있다.</a:t>
            </a:r>
            <a:endParaRPr lang="ko-KR" altLang="en-US" sz="1800" baseline="0">
              <a:solidFill>
                <a:srgbClr val="000000"/>
              </a:solidFill>
            </a:endParaRPr>
          </a:p>
          <a:p>
            <a:pPr marL="257040" indent="-25704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587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02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팀 구성 및 역할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5" name="표 7"/>
          <p:cNvGraphicFramePr>
            <a:graphicFrameLocks noGrp="1"/>
          </p:cNvGraphicFramePr>
          <p:nvPr/>
        </p:nvGraphicFramePr>
        <p:xfrm>
          <a:off x="1811524" y="1339576"/>
          <a:ext cx="8568952" cy="4825728"/>
        </p:xfrm>
        <a:graphic>
          <a:graphicData uri="http://schemas.openxmlformats.org/drawingml/2006/table">
            <a:tbl>
              <a:tblPr firstRow="1" bandRow="1">
                <a:tableStyle styleId="{8EC20E35-A176-4012-BC5E-935CFFF8708E}" styleName="보통 스타일 3">
                  <a:wholeTbl>
                    <a:tcTxStyle>
                      <a:fontRef idx="minor">
                        <a:schemeClr val="tx1"/>
                      </a:fontRef>
                      <a:schemeClr val="dk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25400" cmpd="sng">
                            <a:solidFill>
                              <a:schemeClr val="dk1"/>
                            </a:solidFill>
                          </a:ln>
                        </a:top>
                        <a:bottom>
                          <a:ln w="25400" cmpd="sng">
                            <a:solidFill>
                              <a:schemeClr val="dk1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solidFill>
                          <a:schemeClr val="lt1"/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band1V>
                  <a:lastCol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dk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dk1"/>
                        </a:solidFill>
                      </a:fill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dk1"/>
                            </a:solidFill>
                          </a:ln>
                        </a:top>
                      </a:tcBdr>
                      <a:fill>
                        <a:solidFill>
                          <a:schemeClr val="lt1"/>
                        </a:solidFill>
                      </a:fill>
                    </a:tcStyle>
                  </a:lastRow>
                  <a:seCell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/>
                    </a:tcStyle>
                  </a:seCell>
                  <a:swCell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/>
                    </a:tcStyle>
                  </a:swCell>
                  <a:firstRow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bottom>
                          <a:ln w="25400" cmpd="sng">
                            <a:solidFill>
                              <a:schemeClr val="dk1"/>
                            </a:solidFill>
                          </a:ln>
                        </a:bottom>
                      </a:tcBdr>
                      <a:fill>
                        <a:solidFill>
                          <a:schemeClr val="dk1"/>
                        </a:solidFill>
                      </a:fill>
                    </a:tcStyle>
                  </a:firstRow>
                </a:tableStyle>
              </a:tblPr>
              <a:tblGrid>
                <a:gridCol w="1665413"/>
                <a:gridCol w="6903538"/>
              </a:tblGrid>
              <a:tr h="414493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accent4"/>
                          </a:solidFill>
                        </a:rPr>
                        <a:t>훈련생</a:t>
                      </a:r>
                      <a:endParaRPr lang="ko-KR" altLang="en-US" sz="2000">
                        <a:solidFill>
                          <a:schemeClr val="accent4"/>
                        </a:solidFill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accent4"/>
                          </a:solidFill>
                        </a:rPr>
                        <a:t>역할</a:t>
                      </a:r>
                      <a:endParaRPr lang="ko-KR" altLang="en-US" sz="2000">
                        <a:solidFill>
                          <a:schemeClr val="accent4"/>
                        </a:solidFill>
                      </a:endParaRPr>
                    </a:p>
                  </a:txBody>
                  <a:tcPr marL="91440" marR="91440" marT="45741" marB="45741" anchor="ctr"/>
                </a:tc>
              </a:tr>
              <a:tr h="882247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이예은</a:t>
                      </a:r>
                      <a:endParaRPr kumimoji="0" lang="ko-KR" altLang="en-US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>
                        <a:defRPr/>
                      </a:pP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b="0" u="non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41" marB="457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285750" indent="-285750" latinLnBrk="1"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목록 페이지 설계 및 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상세 페이지 설계 및 구현</a:t>
                      </a:r>
                      <a:endParaRPr kumimoji="0" lang="ko-KR" altLang="en-US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발표</a:t>
                      </a:r>
                      <a:endParaRPr kumimoji="0" lang="ko-KR" altLang="en-US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247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최은택</a:t>
                      </a:r>
                      <a:endParaRPr kumimoji="0" lang="ko-KR" altLang="en-US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b="0" u="non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41" marB="457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메인 홈페이지 설계 및 구현 </a:t>
                      </a:r>
                      <a:endParaRPr kumimoji="0" lang="en-US" altLang="ko-KR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페이지 공통 부분 설계 및 구현</a:t>
                      </a:r>
                      <a:r>
                        <a:rPr kumimoji="0" lang="en-US" altLang="ko-KR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(Header/Footer)</a:t>
                      </a:r>
                      <a:endParaRPr kumimoji="0" lang="ko-KR" altLang="en-US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전체 프로젝트 통합</a:t>
                      </a:r>
                      <a:endParaRPr kumimoji="0" lang="ko-KR" altLang="en-US" sz="160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1440" marR="91440"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247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이윤석</a:t>
                      </a:r>
                      <a:endParaRPr kumimoji="0" lang="ko-KR" altLang="en-US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en-US" altLang="ko-KR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페이지 설계 및 구현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en-US" altLang="ko-KR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회원가입 서비스 설계 및 구현</a:t>
                      </a:r>
                      <a:endParaRPr kumimoji="0" lang="en-US" altLang="ko-KR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전체 프로젝트 통합 어시스트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247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김정년</a:t>
                      </a:r>
                      <a:endParaRPr kumimoji="0" lang="ko-KR" altLang="en-US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고객센터 페이지 설계 및 구현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1:1 문의 페이지 설계 및 구현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장바구니 주문 페이지 설계 및 구현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247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양정민</a:t>
                      </a:r>
                      <a:endParaRPr kumimoji="0" lang="ko-KR" altLang="en-US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관리자 상품관리 페이지 설계 및 구현 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관리자 고객 센터 관리 페이지 설계 및 구현 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§"/>
                        <a:defRPr/>
                      </a:pPr>
                      <a:r>
                        <a:rPr kumimoji="0" lang="ko-KR" altLang="en-US" sz="1600" b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전체 프로젝트 통합 어시스트</a:t>
                      </a:r>
                      <a:endParaRPr kumimoji="0" lang="ko-KR" altLang="en-US" sz="1600" b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03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절차 및 방법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6" name="표 7"/>
          <p:cNvGraphicFramePr>
            <a:graphicFrameLocks noGrp="1"/>
          </p:cNvGraphicFramePr>
          <p:nvPr/>
        </p:nvGraphicFramePr>
        <p:xfrm>
          <a:off x="155338" y="1196752"/>
          <a:ext cx="11881322" cy="4896544"/>
        </p:xfrm>
        <a:graphic>
          <a:graphicData uri="http://schemas.openxmlformats.org/drawingml/2006/table">
            <a:tbl>
              <a:tblPr firstRow="1" bandRow="1">
                <a:tableStyle styleId="{8EC20E35-A176-4012-BC5E-935CFFF8708E}" styleName="보통 스타일 3">
                  <a:wholeTbl>
                    <a:tcTxStyle>
                      <a:fontRef idx="minor">
                        <a:schemeClr val="tx1"/>
                      </a:fontRef>
                      <a:schemeClr val="dk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25400" cmpd="sng">
                            <a:solidFill>
                              <a:schemeClr val="dk1"/>
                            </a:solidFill>
                          </a:ln>
                        </a:top>
                        <a:bottom>
                          <a:ln w="25400" cmpd="sng">
                            <a:solidFill>
                              <a:schemeClr val="dk1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solidFill>
                          <a:schemeClr val="lt1"/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band1V>
                  <a:lastCol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dk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dk1"/>
                        </a:solidFill>
                      </a:fill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dk1"/>
                            </a:solidFill>
                          </a:ln>
                        </a:top>
                      </a:tcBdr>
                      <a:fill>
                        <a:solidFill>
                          <a:schemeClr val="lt1"/>
                        </a:solidFill>
                      </a:fill>
                    </a:tcStyle>
                  </a:lastRow>
                  <a:seCell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/>
                    </a:tcStyle>
                  </a:seCell>
                  <a:swCell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/>
                    </a:tcStyle>
                  </a:swCell>
                  <a:firstRow>
                    <a:tcTxStyle b="on"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bottom>
                          <a:ln w="25400" cmpd="sng">
                            <a:solidFill>
                              <a:schemeClr val="dk1"/>
                            </a:solidFill>
                          </a:ln>
                        </a:bottom>
                      </a:tcBdr>
                      <a:fill>
                        <a:solidFill>
                          <a:schemeClr val="dk1"/>
                        </a:solidFill>
                      </a:fill>
                    </a:tcStyle>
                  </a:firstRow>
                </a:tableStyle>
              </a:tblPr>
              <a:tblGrid>
                <a:gridCol w="1908213"/>
                <a:gridCol w="2088232"/>
                <a:gridCol w="3960440"/>
                <a:gridCol w="3924436"/>
              </a:tblGrid>
              <a:tr h="458561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700">
                          <a:solidFill>
                            <a:schemeClr val="accent4"/>
                          </a:solidFill>
                        </a:rPr>
                        <a:t>구분</a:t>
                      </a:r>
                      <a:endParaRPr lang="ko-KR" altLang="en-US" sz="1700" b="1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700">
                          <a:solidFill>
                            <a:schemeClr val="accent4"/>
                          </a:solidFill>
                        </a:rPr>
                        <a:t>기간</a:t>
                      </a:r>
                      <a:endParaRPr lang="ko-KR" altLang="en-US" sz="1700" b="1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700">
                          <a:solidFill>
                            <a:schemeClr val="accent4"/>
                          </a:solidFill>
                        </a:rPr>
                        <a:t>활동</a:t>
                      </a:r>
                      <a:endParaRPr lang="ko-KR" altLang="en-US" sz="1700" b="1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700">
                          <a:solidFill>
                            <a:schemeClr val="accent4"/>
                          </a:solidFill>
                        </a:rPr>
                        <a:t>비고</a:t>
                      </a:r>
                      <a:endParaRPr lang="ko-KR" altLang="en-US" sz="1700" b="1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</a:tr>
              <a:tr h="1551919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kumimoji="0" lang="ko-KR" altLang="en-US" sz="1700" b="1" u="none" strike="noStrike" kern="1200" cap="none" spc="0" normalizeH="0" baseline="0">
                          <a:effectLst/>
                          <a:uLnTx/>
                          <a:uFillTx/>
                        </a:rPr>
                        <a:t>사전 기획 및 설계</a:t>
                      </a:r>
                      <a:endParaRPr kumimoji="0" lang="ko-KR" altLang="en-US" sz="1700" b="1" u="none" strike="noStrike" kern="1200" cap="none" spc="0" normalizeH="0" baseline="0"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0" lvl="0" indent="0" algn="l" defTabSz="91440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2022/2/21(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u="none"/>
                        <a:t>프로젝트 기획 및 주제 선정</a:t>
                      </a:r>
                      <a:endParaRPr lang="ko-KR" altLang="en-US" sz="1700" u="none"/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u="none"/>
                        <a:t>기획안 작성</a:t>
                      </a:r>
                      <a:endParaRPr lang="ko-KR" altLang="en-US" sz="1700" u="none"/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u="none"/>
                        <a:t>분석</a:t>
                      </a:r>
                      <a:endParaRPr lang="ko-KR" altLang="en-US" sz="1700" u="none"/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아이디어 선정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화면 구성 및 구현 기능선정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기능 도출에 따른</a:t>
                      </a:r>
                      <a:r>
                        <a:rPr lang="ko-KR" altLang="en-US" sz="1700" b="0" u="none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화면 구성과 흐름도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</a:tr>
              <a:tr h="1009410">
                <a:tc>
                  <a:txBody>
                    <a:bodyPr vert="horz" lIns="91440" tIns="45741" rIns="91440" bIns="45741" anchor="ctr" anchorCtr="0"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kumimoji="0" lang="ko-KR" altLang="en-US" sz="1700" b="1" u="none" strike="noStrike" kern="1200" cap="none" spc="0" normalizeH="0" baseline="0"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환경 설정</a:t>
                      </a:r>
                      <a:endParaRPr kumimoji="0" lang="ko-KR" altLang="en-US" sz="1700" b="1" u="none" strike="noStrike" kern="1200" cap="none" spc="0" normalizeH="0" baseline="0"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0" lvl="0" indent="0" algn="l" defTabSz="91440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2/21(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협업을 위한 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Git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repository setting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팀원별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branch 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생성</a:t>
                      </a:r>
                      <a:endParaRPr lang="ko-KR" altLang="en-US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Git Hub push</a:t>
                      </a:r>
                      <a:endParaRPr lang="ko-KR" altLang="en-US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</a:tr>
              <a:tr h="625551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700" b="1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700" b="1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0" lvl="0" indent="0" algn="l" defTabSz="91440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2/21(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2/23(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700" u="none" strike="noStrike">
                          <a:effectLst/>
                        </a:rPr>
                        <a:t>서비스  기능 구현</a:t>
                      </a:r>
                      <a:r>
                        <a:rPr lang="en-US" altLang="ko-KR" sz="1700" u="none" strike="noStrike">
                          <a:effectLst/>
                        </a:rPr>
                        <a:t> </a:t>
                      </a:r>
                      <a:r>
                        <a:rPr lang="ko-KR" altLang="en-US" sz="1700" u="none" strike="noStrike">
                          <a:effectLst/>
                        </a:rPr>
                        <a:t> 및 가상 테스트</a:t>
                      </a:r>
                      <a:endParaRPr lang="ko-KR" altLang="en-US" sz="1700" u="none" strike="noStrike">
                        <a:effectLst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700" b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개인별 구현</a:t>
                      </a:r>
                      <a:endParaRPr lang="ko-KR" altLang="en-US" sz="1700" b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</a:tr>
              <a:tr h="625551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700" b="1" u="none" strike="noStrike" kern="1200" cap="none" spc="0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ko-KR" altLang="en-US" sz="1700" b="1" u="none" strike="noStrike" kern="1200" cap="none" spc="0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0" lvl="0" indent="0" algn="l" defTabSz="91440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/>
                      </a:pP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2/23(</a:t>
                      </a:r>
                      <a:r>
                        <a:rPr lang="ko-KR" altLang="en-US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700" b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700" b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700" b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통합 테스트</a:t>
                      </a:r>
                      <a:endParaRPr lang="ko-KR" altLang="en-US" sz="1700" b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 vert="horz" lIns="36000" tIns="4215" rIns="4215" bIns="0" anchor="ctr" anchorCtr="0"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700" u="none" strike="noStrike">
                          <a:effectLst/>
                        </a:rPr>
                        <a:t>팀별 통합</a:t>
                      </a:r>
                      <a:endParaRPr lang="ko-KR" altLang="en-US" sz="1700" b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</a:tr>
              <a:tr h="625551">
                <a:tc>
                  <a:txBody>
                    <a:bodyPr vert="horz" lIns="91440" tIns="45741" rIns="91440" bIns="45741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700" b="1" u="none" strike="noStrike" kern="1200" cap="none" spc="0" normalizeH="0" baseline="0"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700" b="1" u="none" strike="noStrike" kern="1200" cap="none" spc="0" normalizeH="0" baseline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marT="45741" marB="45741" anchor="ctr"/>
                </a:tc>
                <a:tc gridSpan="3">
                  <a:txBody>
                    <a:bodyPr vert="horz" lIns="36000" tIns="4215" rIns="4215" bIns="0" anchor="ctr" anchorCtr="0"/>
                    <a:lstStyle/>
                    <a:p>
                      <a:pPr marL="0" lvl="0" indent="0" algn="l" defTabSz="91440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/>
                      </a:pPr>
                      <a:r>
                        <a:rPr lang="en-US" altLang="ko-KR" sz="1700" u="none"/>
                        <a:t>2/21(</a:t>
                      </a:r>
                      <a:r>
                        <a:rPr lang="ko-KR" altLang="en-US" sz="1700" u="none"/>
                        <a:t>월</a:t>
                      </a:r>
                      <a:r>
                        <a:rPr lang="en-US" altLang="ko-KR" sz="1700" u="none"/>
                        <a:t>) ~ 2/23(</a:t>
                      </a:r>
                      <a:r>
                        <a:rPr lang="ko-KR" altLang="en-US" sz="1700" u="none"/>
                        <a:t>수</a:t>
                      </a:r>
                      <a:r>
                        <a:rPr lang="en-US" altLang="ko-KR" sz="1700" u="none"/>
                        <a:t>)(</a:t>
                      </a:r>
                      <a:r>
                        <a:rPr lang="ko-KR" altLang="en-US" sz="1700" u="none"/>
                        <a:t>총 </a:t>
                      </a:r>
                      <a:r>
                        <a:rPr lang="en-US" altLang="ko-KR" sz="1700" u="none"/>
                        <a:t>3</a:t>
                      </a:r>
                      <a:r>
                        <a:rPr lang="ko-KR" altLang="en-US" sz="1700" u="none"/>
                        <a:t>일</a:t>
                      </a:r>
                      <a:r>
                        <a:rPr lang="en-US" altLang="ko-KR" sz="1700" u="none"/>
                        <a:t>)</a:t>
                      </a:r>
                      <a:endParaRPr lang="ko-KR" altLang="en-US" sz="1700" b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 hMerge="1">
                  <a:txBody>
                    <a:bodyPr vert="horz" lIns="36000" tIns="4215" rIns="4215" bIns="0" anchor="ctr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4215" marT="4215" marB="0" anchor="ctr"/>
                </a:tc>
                <a:tc hMerge="1">
                  <a:txBody>
                    <a:bodyPr vert="horz" lIns="36000" tIns="4215" rIns="4215" bIns="0" anchor="ctr" anchorCtr="0"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36000" marR="4215" marT="421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4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>
          <a:xfrm>
            <a:off x="17463" y="467"/>
            <a:ext cx="1160462" cy="6929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휴먼둥근헤드라인"/>
                <a:ea typeface="휴먼둥근헤드라인"/>
              </a:rPr>
              <a:t>04 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accent4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5460" y="120099"/>
            <a:ext cx="4176464" cy="4685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+mn-cs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51384" y="1104999"/>
            <a:ext cx="4932548" cy="3885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결과 제시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</a:rPr>
              <a:t>웹 페이지 계층 구조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</a:endParaRPr>
          </a:p>
        </p:txBody>
      </p:sp>
      <p:sp>
        <p:nvSpPr>
          <p:cNvPr id="19" name="직사각형 11"/>
          <p:cNvSpPr/>
          <p:nvPr/>
        </p:nvSpPr>
        <p:spPr>
          <a:xfrm>
            <a:off x="263352" y="1015963"/>
            <a:ext cx="68263" cy="504825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44556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4475820" y="1610726"/>
            <a:ext cx="2437828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멀티몰 메인 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1271464" y="314096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6096000" y="3140968"/>
            <a:ext cx="1116124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직사각형 15"/>
          <p:cNvSpPr/>
          <p:nvPr/>
        </p:nvSpPr>
        <p:spPr>
          <a:xfrm>
            <a:off x="7763448" y="3140968"/>
            <a:ext cx="1176868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고객센터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직사각형 16"/>
          <p:cNvSpPr/>
          <p:nvPr/>
        </p:nvSpPr>
        <p:spPr>
          <a:xfrm>
            <a:off x="9732404" y="3140968"/>
            <a:ext cx="208823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관리자 전용 페이지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직사각형 26"/>
          <p:cNvSpPr/>
          <p:nvPr/>
        </p:nvSpPr>
        <p:spPr>
          <a:xfrm>
            <a:off x="6150006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구매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직사각형 27"/>
          <p:cNvSpPr/>
          <p:nvPr/>
        </p:nvSpPr>
        <p:spPr>
          <a:xfrm>
            <a:off x="6150006" y="5589240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결제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직사각형 36"/>
          <p:cNvSpPr/>
          <p:nvPr/>
        </p:nvSpPr>
        <p:spPr>
          <a:xfrm>
            <a:off x="9648394" y="4401108"/>
            <a:ext cx="984110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상품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직사각형 39"/>
          <p:cNvSpPr/>
          <p:nvPr/>
        </p:nvSpPr>
        <p:spPr>
          <a:xfrm>
            <a:off x="10812532" y="4401108"/>
            <a:ext cx="1116124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고객센터관리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직사각형 40"/>
          <p:cNvSpPr/>
          <p:nvPr/>
        </p:nvSpPr>
        <p:spPr>
          <a:xfrm>
            <a:off x="10812524" y="5409220"/>
            <a:ext cx="1116139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답변달기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직사각형 12"/>
          <p:cNvSpPr/>
          <p:nvPr/>
        </p:nvSpPr>
        <p:spPr>
          <a:xfrm>
            <a:off x="4331804" y="314096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직사각형 36"/>
          <p:cNvSpPr/>
          <p:nvPr/>
        </p:nvSpPr>
        <p:spPr>
          <a:xfrm>
            <a:off x="119336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상의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직사각형 37"/>
          <p:cNvSpPr/>
          <p:nvPr/>
        </p:nvSpPr>
        <p:spPr>
          <a:xfrm>
            <a:off x="47328" y="5589240"/>
            <a:ext cx="1080135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제품상세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직사각형 39"/>
          <p:cNvSpPr/>
          <p:nvPr/>
        </p:nvSpPr>
        <p:spPr>
          <a:xfrm>
            <a:off x="1271464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하의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직사각형 40"/>
          <p:cNvSpPr/>
          <p:nvPr/>
        </p:nvSpPr>
        <p:spPr>
          <a:xfrm>
            <a:off x="1235445" y="5589240"/>
            <a:ext cx="1080135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제품상세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0" name="직사각형 39"/>
          <p:cNvSpPr/>
          <p:nvPr/>
        </p:nvSpPr>
        <p:spPr>
          <a:xfrm>
            <a:off x="2447594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아우터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직사각형 40"/>
          <p:cNvSpPr/>
          <p:nvPr/>
        </p:nvSpPr>
        <p:spPr>
          <a:xfrm>
            <a:off x="2423577" y="5589240"/>
            <a:ext cx="1080135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제품상세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직사각형 36"/>
          <p:cNvSpPr/>
          <p:nvPr/>
        </p:nvSpPr>
        <p:spPr>
          <a:xfrm>
            <a:off x="3719735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회원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직사각형 37"/>
          <p:cNvSpPr/>
          <p:nvPr/>
        </p:nvSpPr>
        <p:spPr>
          <a:xfrm>
            <a:off x="3647728" y="5589240"/>
            <a:ext cx="1080120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직사각형 39"/>
          <p:cNvSpPr/>
          <p:nvPr/>
        </p:nvSpPr>
        <p:spPr>
          <a:xfrm>
            <a:off x="4883865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관리자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직사각형 40"/>
          <p:cNvSpPr/>
          <p:nvPr/>
        </p:nvSpPr>
        <p:spPr>
          <a:xfrm>
            <a:off x="4822397" y="5589240"/>
            <a:ext cx="1165591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관리자홈</a:t>
            </a: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직사각형 36"/>
          <p:cNvSpPr/>
          <p:nvPr/>
        </p:nvSpPr>
        <p:spPr>
          <a:xfrm>
            <a:off x="7320136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FAQ</a:t>
            </a:r>
            <a:endPara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3" name="직사각형 39"/>
          <p:cNvSpPr/>
          <p:nvPr/>
        </p:nvSpPr>
        <p:spPr>
          <a:xfrm>
            <a:off x="8484266" y="4401108"/>
            <a:ext cx="1008112" cy="648072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1:1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chemeClr val="accent4"/>
                </a:solidFill>
                <a:latin typeface="Calibri"/>
                <a:ea typeface="맑은 고딕"/>
                <a:cs typeface="맑은 고딕"/>
              </a:rPr>
              <a:t>문의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chemeClr val="accent4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4" name=""/>
          <p:cNvCxnSpPr>
            <a:stCxn id="21" idx="2"/>
            <a:endCxn id="22" idx="0"/>
          </p:cNvCxnSpPr>
          <p:nvPr/>
        </p:nvCxnSpPr>
        <p:spPr>
          <a:xfrm rot="5400000">
            <a:off x="3294042" y="740276"/>
            <a:ext cx="882170" cy="391921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21" idx="2"/>
            <a:endCxn id="47" idx="0"/>
          </p:cNvCxnSpPr>
          <p:nvPr/>
        </p:nvCxnSpPr>
        <p:spPr>
          <a:xfrm rot="5400000">
            <a:off x="4824212" y="2270446"/>
            <a:ext cx="882170" cy="85887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21" idx="2"/>
            <a:endCxn id="23" idx="0"/>
          </p:cNvCxnSpPr>
          <p:nvPr/>
        </p:nvCxnSpPr>
        <p:spPr>
          <a:xfrm rot="5400000" flipV="1">
            <a:off x="5733313" y="2220219"/>
            <a:ext cx="882170" cy="95932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"/>
          <p:cNvCxnSpPr>
            <a:stCxn id="21" idx="2"/>
            <a:endCxn id="24" idx="0"/>
          </p:cNvCxnSpPr>
          <p:nvPr/>
        </p:nvCxnSpPr>
        <p:spPr>
          <a:xfrm rot="5400000" flipV="1">
            <a:off x="6582223" y="1371309"/>
            <a:ext cx="882170" cy="265714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21" idx="2"/>
            <a:endCxn id="25" idx="0"/>
          </p:cNvCxnSpPr>
          <p:nvPr/>
        </p:nvCxnSpPr>
        <p:spPr>
          <a:xfrm rot="5400000" flipV="1">
            <a:off x="7794542" y="158990"/>
            <a:ext cx="882170" cy="508178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22" idx="2"/>
            <a:endCxn id="49" idx="0"/>
          </p:cNvCxnSpPr>
          <p:nvPr/>
        </p:nvCxnSpPr>
        <p:spPr>
          <a:xfrm rot="5400000">
            <a:off x="893422" y="3519010"/>
            <a:ext cx="612068" cy="115212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22" idx="2"/>
            <a:endCxn id="51" idx="0"/>
          </p:cNvCxnSpPr>
          <p:nvPr/>
        </p:nvCxnSpPr>
        <p:spPr>
          <a:xfrm rot="5400000" flipV="1">
            <a:off x="1470280" y="4094280"/>
            <a:ext cx="612068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>
            <a:stCxn id="22" idx="2"/>
            <a:endCxn id="60" idx="0"/>
          </p:cNvCxnSpPr>
          <p:nvPr/>
        </p:nvCxnSpPr>
        <p:spPr>
          <a:xfrm rot="5400000" flipV="1">
            <a:off x="2057551" y="3507008"/>
            <a:ext cx="612068" cy="117613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>
            <a:stCxn id="47" idx="2"/>
            <a:endCxn id="63" idx="0"/>
          </p:cNvCxnSpPr>
          <p:nvPr/>
        </p:nvCxnSpPr>
        <p:spPr>
          <a:xfrm rot="5400000">
            <a:off x="4223792" y="3789040"/>
            <a:ext cx="612068" cy="6120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>
            <a:stCxn id="47" idx="2"/>
            <a:endCxn id="65" idx="0"/>
          </p:cNvCxnSpPr>
          <p:nvPr/>
        </p:nvCxnSpPr>
        <p:spPr>
          <a:xfrm rot="5400000" flipV="1">
            <a:off x="4805857" y="3819043"/>
            <a:ext cx="612067" cy="55206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>
            <a:stCxn id="24" idx="2"/>
            <a:endCxn id="72" idx="0"/>
          </p:cNvCxnSpPr>
          <p:nvPr/>
        </p:nvCxnSpPr>
        <p:spPr>
          <a:xfrm rot="5400000">
            <a:off x="7782003" y="3831229"/>
            <a:ext cx="612068" cy="52769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>
            <a:stCxn id="24" idx="2"/>
            <a:endCxn id="73" idx="0"/>
          </p:cNvCxnSpPr>
          <p:nvPr/>
        </p:nvCxnSpPr>
        <p:spPr>
          <a:xfrm rot="5400000" flipV="1">
            <a:off x="8364068" y="3776854"/>
            <a:ext cx="612068" cy="63644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>
            <a:stCxn id="25" idx="2"/>
            <a:endCxn id="28" idx="0"/>
          </p:cNvCxnSpPr>
          <p:nvPr/>
        </p:nvCxnSpPr>
        <p:spPr>
          <a:xfrm rot="5400000">
            <a:off x="10152450" y="3777038"/>
            <a:ext cx="612068" cy="63607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>
            <a:stCxn id="25" idx="2"/>
            <a:endCxn id="29" idx="0"/>
          </p:cNvCxnSpPr>
          <p:nvPr/>
        </p:nvCxnSpPr>
        <p:spPr>
          <a:xfrm rot="5400000" flipV="1">
            <a:off x="10767523" y="3798037"/>
            <a:ext cx="612068" cy="59407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"/>
          <p:cNvCxnSpPr>
            <a:stCxn id="51" idx="2"/>
            <a:endCxn id="52" idx="0"/>
          </p:cNvCxnSpPr>
          <p:nvPr/>
        </p:nvCxnSpPr>
        <p:spPr>
          <a:xfrm rot="16200000" flipH="1" flipV="1">
            <a:off x="1505486" y="5319206"/>
            <a:ext cx="540060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/>
          <p:nvPr/>
        </p:nvCxnSpPr>
        <p:spPr>
          <a:xfrm rot="16200000" flipH="1" flipV="1">
            <a:off x="317354" y="5355210"/>
            <a:ext cx="540060" cy="7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8" name=""/>
          <p:cNvCxnSpPr/>
          <p:nvPr/>
        </p:nvCxnSpPr>
        <p:spPr>
          <a:xfrm rot="16200000" flipH="1" flipV="1">
            <a:off x="2693618" y="5319206"/>
            <a:ext cx="540060" cy="7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/>
          <p:nvPr/>
        </p:nvCxnSpPr>
        <p:spPr>
          <a:xfrm rot="16200000" flipH="1" flipV="1">
            <a:off x="3953758" y="5319206"/>
            <a:ext cx="540060" cy="7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>
            <a:stCxn id="65" idx="2"/>
          </p:cNvCxnSpPr>
          <p:nvPr/>
        </p:nvCxnSpPr>
        <p:spPr>
          <a:xfrm rot="5400000">
            <a:off x="5057885" y="5367215"/>
            <a:ext cx="648072" cy="1200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"/>
          <p:cNvCxnSpPr>
            <a:stCxn id="23" idx="2"/>
            <a:endCxn id="26" idx="0"/>
          </p:cNvCxnSpPr>
          <p:nvPr/>
        </p:nvCxnSpPr>
        <p:spPr>
          <a:xfrm rot="16200000" flipH="1">
            <a:off x="6348028" y="4095074"/>
            <a:ext cx="6120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"/>
          <p:cNvCxnSpPr>
            <a:stCxn id="26" idx="2"/>
          </p:cNvCxnSpPr>
          <p:nvPr/>
        </p:nvCxnSpPr>
        <p:spPr>
          <a:xfrm rot="5400000">
            <a:off x="6285021" y="5400219"/>
            <a:ext cx="720080" cy="1800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>
            <a:stCxn id="29" idx="2"/>
          </p:cNvCxnSpPr>
          <p:nvPr/>
        </p:nvCxnSpPr>
        <p:spPr>
          <a:xfrm rot="5400000">
            <a:off x="11055555" y="5346209"/>
            <a:ext cx="612068" cy="180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722</ep:Words>
  <ep:PresentationFormat>와이드스크린</ep:PresentationFormat>
  <ep:Paragraphs>236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2014-04-29T00:37:20.000</dcterms:created>
  <dc:creator>김다은</dc:creator>
  <cp:lastModifiedBy>jeong</cp:lastModifiedBy>
  <dcterms:modified xsi:type="dcterms:W3CDTF">2022-02-23T23:59:58.205</dcterms:modified>
  <cp:revision>315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