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6" r:id="rId1"/>
  </p:sldMasterIdLst>
  <p:notesMasterIdLst>
    <p:notesMasterId r:id="rId6"/>
  </p:notesMasterIdLst>
  <p:handoutMasterIdLst>
    <p:handoutMasterId r:id="rId7"/>
  </p:handoutMasterIdLst>
  <p:sldIdLst>
    <p:sldId id="256" r:id="rId2"/>
    <p:sldId id="258" r:id="rId3"/>
    <p:sldId id="263" r:id="rId4"/>
    <p:sldId id="26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B05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>
        <p:scale>
          <a:sx n="125" d="100"/>
          <a:sy n="125" d="100"/>
        </p:scale>
        <p:origin x="3906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8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271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683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3105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89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5253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804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021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185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775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74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342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33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165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982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522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380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7312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640CC5FD-3D96-5D24-923B-9E4A21E809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51" b="13717"/>
          <a:stretch/>
        </p:blipFill>
        <p:spPr bwMode="auto">
          <a:xfrm>
            <a:off x="0" y="1"/>
            <a:ext cx="12191980" cy="6855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392679"/>
            <a:ext cx="9448800" cy="1235821"/>
          </a:xfrm>
          <a:solidFill>
            <a:srgbClr val="000000">
              <a:alpha val="60000"/>
            </a:srgbClr>
          </a:solidFill>
          <a:effectLst>
            <a:outerShdw blurRad="50800" dist="38100" algn="l" rotWithShape="0">
              <a:prstClr val="black">
                <a:alpha val="40000"/>
              </a:prstClr>
            </a:outerShdw>
            <a:softEdge rad="63500"/>
          </a:effectLst>
        </p:spPr>
        <p:txBody>
          <a:bodyPr anchor="ctr">
            <a:normAutofit/>
          </a:bodyPr>
          <a:lstStyle/>
          <a:p>
            <a:pPr algn="ctr"/>
            <a:r>
              <a:rPr lang="en-US" dirty="0"/>
              <a:t>Project “Wingspan”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5740" y="3712320"/>
            <a:ext cx="3566160" cy="685800"/>
          </a:xfrm>
          <a:solidFill>
            <a:srgbClr val="000000">
              <a:alpha val="60000"/>
            </a:srgbClr>
          </a:solidFill>
          <a:effectLst>
            <a:outerShdw blurRad="50800" dist="38100" algn="l" rotWithShape="0">
              <a:prstClr val="black">
                <a:alpha val="40000"/>
              </a:prstClr>
            </a:outerShdw>
            <a:softEdge rad="63500"/>
          </a:effectLst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TFS LiDAR Processing in VR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D9F684D1-14FE-3A29-92B0-054D5B3FAD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9438" y1="48333" x2="29586" y2="50208"/>
                        <a14:foregroundMark x1="48077" y1="26250" x2="62278" y2="26250"/>
                        <a14:foregroundMark x1="71302" y1="56250" x2="71006" y2="5937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51820" y="26234"/>
            <a:ext cx="653017" cy="463681"/>
          </a:xfrm>
          <a:prstGeom prst="rect">
            <a:avLst/>
          </a:prstGeom>
        </p:spPr>
      </p:pic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DAE0EDB-B661-15AD-F095-47D1F8910A8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7846"/>
          <a:stretch/>
        </p:blipFill>
        <p:spPr>
          <a:xfrm>
            <a:off x="11333956" y="-2009"/>
            <a:ext cx="858043" cy="52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enorite" panose="00000500000000000000" pitchFamily="2" charset="0"/>
              </a:rPr>
              <a:t>Project “Wingspan”?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1D410-39A0-F09F-2649-2D98D89593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4" y="2088319"/>
            <a:ext cx="10485726" cy="370288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WHAT:</a:t>
            </a:r>
            <a:r>
              <a:rPr lang="en-US" dirty="0"/>
              <a:t> An Optimal LiDAR point cloud data pipeline for:</a:t>
            </a:r>
          </a:p>
          <a:p>
            <a:pPr marL="457200" indent="-457200">
              <a:buAutoNum type="arabicPeriod"/>
            </a:pPr>
            <a:r>
              <a:rPr lang="en-US" dirty="0"/>
              <a:t>3D Visualization (Core)</a:t>
            </a:r>
          </a:p>
          <a:p>
            <a:pPr marL="457200" indent="-457200">
              <a:buAutoNum type="arabicPeriod"/>
            </a:pPr>
            <a:r>
              <a:rPr lang="en-US" dirty="0"/>
              <a:t>VR-based Interaction and Data Labeling</a:t>
            </a:r>
          </a:p>
          <a:p>
            <a:pPr marL="457200" indent="-457200">
              <a:buAutoNum type="arabicPeriod"/>
            </a:pPr>
            <a:r>
              <a:rPr lang="en-US" dirty="0"/>
              <a:t>Processing and Derivative Data Products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HOW: </a:t>
            </a:r>
            <a:r>
              <a:rPr lang="en-US" dirty="0"/>
              <a:t>Through the use of the Unity Game Engine’s DOTS (Data-Oriented Technology Stack)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WHY: </a:t>
            </a:r>
            <a:r>
              <a:rPr lang="en-US" dirty="0"/>
              <a:t>To optimize our interaction and agency with LiDAR Data, by making it:</a:t>
            </a:r>
          </a:p>
          <a:p>
            <a:pPr marL="457200" indent="-457200">
              <a:buAutoNum type="arabicPeriod"/>
            </a:pPr>
            <a:r>
              <a:rPr lang="en-US" dirty="0"/>
              <a:t>Widely accessible</a:t>
            </a:r>
          </a:p>
          <a:p>
            <a:pPr marL="457200" indent="-457200">
              <a:buAutoNum type="arabicPeriod"/>
            </a:pPr>
            <a:r>
              <a:rPr lang="en-US" dirty="0"/>
              <a:t>Visually performant</a:t>
            </a:r>
          </a:p>
          <a:p>
            <a:pPr marL="457200" indent="-457200">
              <a:buAutoNum type="arabicPeriod"/>
            </a:pPr>
            <a:r>
              <a:rPr lang="en-US" dirty="0"/>
              <a:t>More intuitive to our specific needs	</a:t>
            </a: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34A-D163-9884-4054-6C69701A0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0740" y="764373"/>
            <a:ext cx="9395460" cy="1293028"/>
          </a:xfrm>
        </p:spPr>
        <p:txBody>
          <a:bodyPr/>
          <a:lstStyle/>
          <a:p>
            <a:r>
              <a:rPr lang="en-US" dirty="0"/>
              <a:t>Data Pipeline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D2D58-8352-7AA3-4A07-DA4048D34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65960" y="2941432"/>
            <a:ext cx="2369820" cy="772758"/>
          </a:xfr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>
            <a:normAutofit lnSpcReduction="1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Existing LiDAR Projects Drive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11716498-4551-5B4E-429B-C57D045AE134}"/>
              </a:ext>
            </a:extLst>
          </p:cNvPr>
          <p:cNvSpPr txBox="1">
            <a:spLocks/>
          </p:cNvSpPr>
          <p:nvPr/>
        </p:nvSpPr>
        <p:spPr>
          <a:xfrm>
            <a:off x="5206365" y="3571671"/>
            <a:ext cx="2369820" cy="772758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>
                <a:solidFill>
                  <a:srgbClr val="00B0F0"/>
                </a:solidFill>
              </a:rPr>
              <a:t>Project “WingSpan”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C99DBC0-F94E-2FC0-E44B-A42432299AD8}"/>
              </a:ext>
            </a:extLst>
          </p:cNvPr>
          <p:cNvSpPr txBox="1">
            <a:spLocks/>
          </p:cNvSpPr>
          <p:nvPr/>
        </p:nvSpPr>
        <p:spPr>
          <a:xfrm>
            <a:off x="9136380" y="2182815"/>
            <a:ext cx="2369820" cy="2324864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>
                <a:solidFill>
                  <a:srgbClr val="00B050"/>
                </a:solidFill>
              </a:rPr>
              <a:t>AEP GIS 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EF37E0F3-7C6A-954B-9EB1-2B701132276B}"/>
              </a:ext>
            </a:extLst>
          </p:cNvPr>
          <p:cNvSpPr txBox="1">
            <a:spLocks/>
          </p:cNvSpPr>
          <p:nvPr/>
        </p:nvSpPr>
        <p:spPr>
          <a:xfrm>
            <a:off x="9974580" y="2897191"/>
            <a:ext cx="1257300" cy="286422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B050"/>
                </a:solidFill>
              </a:rPr>
              <a:t>Telecom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87B4D4C-51B0-2A41-BC98-B439B72A8FDC}"/>
              </a:ext>
            </a:extLst>
          </p:cNvPr>
          <p:cNvSpPr txBox="1">
            <a:spLocks/>
          </p:cNvSpPr>
          <p:nvPr/>
        </p:nvSpPr>
        <p:spPr>
          <a:xfrm>
            <a:off x="9974580" y="3183613"/>
            <a:ext cx="1257300" cy="286422"/>
          </a:xfrm>
          <a:prstGeom prst="rect">
            <a:avLst/>
          </a:prstGeom>
          <a:solidFill>
            <a:srgbClr val="00B050">
              <a:alpha val="30196"/>
            </a:srgbClr>
          </a:solidFill>
          <a:ln>
            <a:solidFill>
              <a:srgbClr val="00B050"/>
            </a:solidFill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B050"/>
                </a:solidFill>
              </a:rPr>
              <a:t>TGIS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C9ED009F-228B-66AB-434D-E399DAAD5996}"/>
              </a:ext>
            </a:extLst>
          </p:cNvPr>
          <p:cNvSpPr txBox="1">
            <a:spLocks/>
          </p:cNvSpPr>
          <p:nvPr/>
        </p:nvSpPr>
        <p:spPr>
          <a:xfrm>
            <a:off x="9974580" y="3470035"/>
            <a:ext cx="1257300" cy="286422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B050"/>
                </a:solidFill>
              </a:rPr>
              <a:t>DGIS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AF77E66-3BD8-F88A-795F-A0AFF3C6E60F}"/>
              </a:ext>
            </a:extLst>
          </p:cNvPr>
          <p:cNvSpPr txBox="1">
            <a:spLocks/>
          </p:cNvSpPr>
          <p:nvPr/>
        </p:nvSpPr>
        <p:spPr>
          <a:xfrm>
            <a:off x="9974580" y="3756457"/>
            <a:ext cx="1257300" cy="286422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B050"/>
                </a:solidFill>
              </a:rPr>
              <a:t>Real-Estate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0FBD3BE4-AB81-E594-470C-838042D77C81}"/>
              </a:ext>
            </a:extLst>
          </p:cNvPr>
          <p:cNvSpPr txBox="1">
            <a:spLocks/>
          </p:cNvSpPr>
          <p:nvPr/>
        </p:nvSpPr>
        <p:spPr>
          <a:xfrm>
            <a:off x="9974580" y="4042879"/>
            <a:ext cx="1257300" cy="286422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B050"/>
                </a:solidFill>
              </a:rPr>
              <a:t>Generation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0069DA6A-8591-0444-F803-F3EDC580821C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7576185" y="3326824"/>
            <a:ext cx="2398395" cy="6312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E4BFA6F7-6EEB-1D03-8343-9507F56E5131}"/>
              </a:ext>
            </a:extLst>
          </p:cNvPr>
          <p:cNvSpPr txBox="1">
            <a:spLocks/>
          </p:cNvSpPr>
          <p:nvPr/>
        </p:nvSpPr>
        <p:spPr>
          <a:xfrm>
            <a:off x="1508760" y="2182814"/>
            <a:ext cx="6301738" cy="2324863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>
                <a:solidFill>
                  <a:srgbClr val="FFFF00"/>
                </a:solidFill>
              </a:rPr>
              <a:t>AEP Engineering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245DBE07-88BE-49B1-1330-0169192029CF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335780" y="3327811"/>
            <a:ext cx="870585" cy="6302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981EAA7-348D-0575-D5E3-CD5FA5BFFCF0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4335780" y="3326824"/>
            <a:ext cx="5638800" cy="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962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BAF21-8599-7024-DC9A-A6AF23C93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in Unity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C3D59EF-A973-F865-57DA-880744D282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193925"/>
            <a:ext cx="5334000" cy="4024313"/>
          </a:xfrm>
        </p:spPr>
        <p:txBody>
          <a:bodyPr>
            <a:normAutofit/>
          </a:bodyPr>
          <a:lstStyle/>
          <a:p>
            <a:r>
              <a:rPr lang="en-US" dirty="0"/>
              <a:t>Able to instantiate cubes procedurally using ECS system, and designate their starting location</a:t>
            </a:r>
          </a:p>
          <a:p>
            <a:r>
              <a:rPr lang="en-US" dirty="0"/>
              <a:t>Exploring options to parse initial LiDAR point cloud files </a:t>
            </a:r>
          </a:p>
          <a:p>
            <a:pPr lvl="1"/>
            <a:r>
              <a:rPr lang="en-US" dirty="0"/>
              <a:t>LAZ most common format in LiDAR folder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20272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110</TotalTime>
  <Words>135</Words>
  <Application>Microsoft Office PowerPoint</Application>
  <PresentationFormat>Widescreen</PresentationFormat>
  <Paragraphs>29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Tenorite</vt:lpstr>
      <vt:lpstr>Vapor Trail</vt:lpstr>
      <vt:lpstr>Project “Wingspan”</vt:lpstr>
      <vt:lpstr>Project “Wingspan”?</vt:lpstr>
      <vt:lpstr>Data Pipeline</vt:lpstr>
      <vt:lpstr>Progress in Unity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“Wingspan”</dc:title>
  <dc:creator>Adam Sauerr</dc:creator>
  <cp:lastModifiedBy>Adam Sauerr</cp:lastModifiedBy>
  <cp:revision>1</cp:revision>
  <dcterms:created xsi:type="dcterms:W3CDTF">2023-02-16T22:53:42Z</dcterms:created>
  <dcterms:modified xsi:type="dcterms:W3CDTF">2023-02-17T00:43:49Z</dcterms:modified>
</cp:coreProperties>
</file>