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Source Sans Pro" panose="020B0604020202020204" charset="0"/>
      <p:regular r:id="rId33"/>
      <p:bold r:id="rId34"/>
      <p:italic r:id="rId35"/>
      <p:boldItalic r:id="rId36"/>
    </p:embeddedFont>
    <p:embeddedFont>
      <p:font typeface="Roboto Slab" panose="020B0604020202020204" charset="0"/>
      <p:regular r:id="rId37"/>
      <p:bold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verwatch Unit" userId="8cd2bdb14c64700b" providerId="LiveId" clId="{FD875B7B-B2BC-4641-BAC7-3E8925009A5A}"/>
    <pc:docChg chg="modSld">
      <pc:chgData name="Overwatch Unit" userId="8cd2bdb14c64700b" providerId="LiveId" clId="{FD875B7B-B2BC-4641-BAC7-3E8925009A5A}" dt="2017-11-27T04:29:10.922" v="11" actId="1076"/>
      <pc:docMkLst>
        <pc:docMk/>
      </pc:docMkLst>
      <pc:sldChg chg="modSp">
        <pc:chgData name="Overwatch Unit" userId="8cd2bdb14c64700b" providerId="LiveId" clId="{FD875B7B-B2BC-4641-BAC7-3E8925009A5A}" dt="2017-11-27T04:21:29.242" v="9" actId="1076"/>
        <pc:sldMkLst>
          <pc:docMk/>
          <pc:sldMk cId="0" sldId="259"/>
        </pc:sldMkLst>
        <pc:spChg chg="mod">
          <ac:chgData name="Overwatch Unit" userId="8cd2bdb14c64700b" providerId="LiveId" clId="{FD875B7B-B2BC-4641-BAC7-3E8925009A5A}" dt="2017-11-27T04:21:13.541" v="8" actId="20577"/>
          <ac:spMkLst>
            <pc:docMk/>
            <pc:sldMk cId="0" sldId="259"/>
            <ac:spMk id="85" creationId="{00000000-0000-0000-0000-000000000000}"/>
          </ac:spMkLst>
        </pc:spChg>
        <pc:spChg chg="mod">
          <ac:chgData name="Overwatch Unit" userId="8cd2bdb14c64700b" providerId="LiveId" clId="{FD875B7B-B2BC-4641-BAC7-3E8925009A5A}" dt="2017-11-27T04:21:29.242" v="9" actId="1076"/>
          <ac:spMkLst>
            <pc:docMk/>
            <pc:sldMk cId="0" sldId="259"/>
            <ac:spMk id="86" creationId="{00000000-0000-0000-0000-000000000000}"/>
          </ac:spMkLst>
        </pc:spChg>
      </pc:sldChg>
      <pc:sldChg chg="modSp">
        <pc:chgData name="Overwatch Unit" userId="8cd2bdb14c64700b" providerId="LiveId" clId="{FD875B7B-B2BC-4641-BAC7-3E8925009A5A}" dt="2017-11-27T04:29:10.922" v="11" actId="1076"/>
        <pc:sldMkLst>
          <pc:docMk/>
          <pc:sldMk cId="0" sldId="268"/>
        </pc:sldMkLst>
        <pc:picChg chg="mod">
          <ac:chgData name="Overwatch Unit" userId="8cd2bdb14c64700b" providerId="LiveId" clId="{FD875B7B-B2BC-4641-BAC7-3E8925009A5A}" dt="2017-11-27T04:29:10.922" v="11" actId="1076"/>
          <ac:picMkLst>
            <pc:docMk/>
            <pc:sldMk cId="0" sldId="268"/>
            <ac:picMk id="14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6"/>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lim="8000"/>
            <a:headEnd type="none" w="med" len="med"/>
            <a:tailEnd type="none" w="med" len="med"/>
          </a:ln>
        </p:spPr>
      </p:sp>
      <p:sp>
        <p:nvSpPr>
          <p:cNvPr id="11" name="Shape 11"/>
          <p:cNvSpPr/>
          <p:nvPr/>
        </p:nvSpPr>
        <p:spPr>
          <a:xfrm rot="10800000">
            <a:off x="6537563"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lim="8000"/>
            <a:headEnd type="none" w="med" len="med"/>
            <a:tailEnd type="none" w="med" len="med"/>
          </a:ln>
        </p:spPr>
      </p:sp>
      <p:cxnSp>
        <p:nvCxnSpPr>
          <p:cNvPr id="12" name="Shape 12"/>
          <p:cNvCxnSpPr/>
          <p:nvPr/>
        </p:nvCxnSpPr>
        <p:spPr>
          <a:xfrm>
            <a:off x="4359602" y="2817464"/>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2" y="1188925"/>
            <a:ext cx="5783400" cy="1457400"/>
          </a:xfrm>
          <a:prstGeom prst="rect">
            <a:avLst/>
          </a:prstGeom>
        </p:spPr>
        <p:txBody>
          <a:bodyPr wrap="square"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2" y="3049450"/>
            <a:ext cx="5783400" cy="9090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wrap="square"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wrap="square"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w="38100" cap="flat" cmpd="sng">
            <a:solidFill>
              <a:schemeClr val="accent4"/>
            </a:solidFill>
            <a:prstDash val="solid"/>
            <a:round/>
            <a:headEnd type="none" w="med" len="med"/>
            <a:tailEnd type="none" w="med" len="med"/>
          </a:ln>
        </p:spPr>
      </p:cxnSp>
      <p:sp>
        <p:nvSpPr>
          <p:cNvPr id="27" name="Shape 27"/>
          <p:cNvSpPr txBox="1">
            <a:spLocks noGrp="1"/>
          </p:cNvSpPr>
          <p:nvPr>
            <p:ph type="title"/>
          </p:nvPr>
        </p:nvSpPr>
        <p:spPr>
          <a:xfrm>
            <a:off x="387900" y="458025"/>
            <a:ext cx="8368200" cy="6861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wrap="square"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wrap="square"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100"/>
          </a:xfrm>
          <a:prstGeom prst="rect">
            <a:avLst/>
          </a:prstGeom>
          <a:noFill/>
          <a:ln>
            <a:noFill/>
          </a:ln>
        </p:spPr>
        <p:txBody>
          <a:bodyPr wrap="square" lIns="91425" tIns="91425" rIns="91425" bIns="91425" anchor="b" anchorCtr="0"/>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9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endParaRPr lang="en" sz="1000">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680302" y="1188925"/>
            <a:ext cx="5783400" cy="1457400"/>
          </a:xfrm>
          <a:prstGeom prst="rect">
            <a:avLst/>
          </a:prstGeom>
        </p:spPr>
        <p:txBody>
          <a:bodyPr wrap="square" lIns="91425" tIns="91425" rIns="91425" bIns="91425" anchor="b" anchorCtr="0">
            <a:noAutofit/>
          </a:bodyPr>
          <a:lstStyle/>
          <a:p>
            <a:pPr lvl="0">
              <a:spcBef>
                <a:spcPts val="0"/>
              </a:spcBef>
              <a:buNone/>
            </a:pPr>
            <a:r>
              <a:rPr lang="en"/>
              <a:t>CIA 3203 - Pong Project</a:t>
            </a:r>
          </a:p>
        </p:txBody>
      </p:sp>
      <p:sp>
        <p:nvSpPr>
          <p:cNvPr id="64" name="Shape 64"/>
          <p:cNvSpPr txBox="1">
            <a:spLocks noGrp="1"/>
          </p:cNvSpPr>
          <p:nvPr>
            <p:ph type="subTitle" idx="1"/>
          </p:nvPr>
        </p:nvSpPr>
        <p:spPr>
          <a:xfrm>
            <a:off x="1680300" y="3049450"/>
            <a:ext cx="5783400" cy="1279800"/>
          </a:xfrm>
          <a:prstGeom prst="rect">
            <a:avLst/>
          </a:prstGeom>
        </p:spPr>
        <p:txBody>
          <a:bodyPr wrap="square" lIns="91425" tIns="91425" rIns="91425" bIns="91425" anchor="t" anchorCtr="0">
            <a:noAutofit/>
          </a:bodyPr>
          <a:lstStyle/>
          <a:p>
            <a:pPr lvl="0">
              <a:spcBef>
                <a:spcPts val="0"/>
              </a:spcBef>
              <a:buNone/>
            </a:pPr>
            <a:r>
              <a:rPr lang="en"/>
              <a:t>Faisal Abdullah H00293910</a:t>
            </a:r>
          </a:p>
          <a:p>
            <a:pPr lvl="0">
              <a:spcBef>
                <a:spcPts val="0"/>
              </a:spcBef>
              <a:buNone/>
            </a:pPr>
            <a:r>
              <a:rPr lang="en"/>
              <a:t>Ahmed Osama H00277820</a:t>
            </a:r>
          </a:p>
          <a:p>
            <a:pPr lvl="0" rtl="0">
              <a:spcBef>
                <a:spcPts val="0"/>
              </a:spcBef>
              <a:buNone/>
            </a:pPr>
            <a:r>
              <a:rPr lang="en"/>
              <a:t>Abdullah Obaid H00329285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Score Attributes</a:t>
            </a:r>
          </a:p>
        </p:txBody>
      </p:sp>
      <p:pic>
        <p:nvPicPr>
          <p:cNvPr id="125" name="Shape 125"/>
          <p:cNvPicPr preferRelativeResize="0"/>
          <p:nvPr/>
        </p:nvPicPr>
        <p:blipFill>
          <a:blip r:embed="rId3">
            <a:alphaModFix/>
          </a:blip>
          <a:stretch>
            <a:fillRect/>
          </a:stretch>
        </p:blipFill>
        <p:spPr>
          <a:xfrm>
            <a:off x="2581275" y="609600"/>
            <a:ext cx="3981450" cy="3924300"/>
          </a:xfrm>
          <a:prstGeom prst="rect">
            <a:avLst/>
          </a:prstGeom>
          <a:noFill/>
          <a:ln>
            <a:noFill/>
          </a:ln>
        </p:spPr>
      </p:pic>
      <p:pic>
        <p:nvPicPr>
          <p:cNvPr id="126" name="Shape 126"/>
          <p:cNvPicPr preferRelativeResize="0"/>
          <p:nvPr/>
        </p:nvPicPr>
        <p:blipFill>
          <a:blip r:embed="rId4">
            <a:alphaModFix/>
          </a:blip>
          <a:stretch>
            <a:fillRect/>
          </a:stretch>
        </p:blipFill>
        <p:spPr>
          <a:xfrm>
            <a:off x="6638925" y="2266950"/>
            <a:ext cx="173355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Ball Attributes</a:t>
            </a:r>
          </a:p>
        </p:txBody>
      </p:sp>
      <p:pic>
        <p:nvPicPr>
          <p:cNvPr id="132" name="Shape 132"/>
          <p:cNvPicPr preferRelativeResize="0"/>
          <p:nvPr/>
        </p:nvPicPr>
        <p:blipFill>
          <a:blip r:embed="rId3">
            <a:alphaModFix/>
          </a:blip>
          <a:stretch>
            <a:fillRect/>
          </a:stretch>
        </p:blipFill>
        <p:spPr>
          <a:xfrm>
            <a:off x="2714625" y="990600"/>
            <a:ext cx="3714750" cy="3162300"/>
          </a:xfrm>
          <a:prstGeom prst="rect">
            <a:avLst/>
          </a:prstGeom>
          <a:noFill/>
          <a:ln>
            <a:noFill/>
          </a:ln>
        </p:spPr>
      </p:pic>
      <p:pic>
        <p:nvPicPr>
          <p:cNvPr id="133" name="Shape 133"/>
          <p:cNvPicPr preferRelativeResize="0"/>
          <p:nvPr/>
        </p:nvPicPr>
        <p:blipFill>
          <a:blip r:embed="rId4">
            <a:alphaModFix/>
          </a:blip>
          <a:stretch>
            <a:fillRect/>
          </a:stretch>
        </p:blipFill>
        <p:spPr>
          <a:xfrm>
            <a:off x="6505575" y="2266950"/>
            <a:ext cx="1219200" cy="60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Other Attributes</a:t>
            </a:r>
          </a:p>
        </p:txBody>
      </p:sp>
      <p:pic>
        <p:nvPicPr>
          <p:cNvPr id="139" name="Shape 139"/>
          <p:cNvPicPr preferRelativeResize="0"/>
          <p:nvPr/>
        </p:nvPicPr>
        <p:blipFill>
          <a:blip r:embed="rId3">
            <a:alphaModFix/>
          </a:blip>
          <a:stretch>
            <a:fillRect/>
          </a:stretch>
        </p:blipFill>
        <p:spPr>
          <a:xfrm>
            <a:off x="647700" y="1914525"/>
            <a:ext cx="7848600" cy="131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Event Listener - New vs. Old</a:t>
            </a:r>
          </a:p>
        </p:txBody>
      </p:sp>
      <p:pic>
        <p:nvPicPr>
          <p:cNvPr id="145" name="Shape 145"/>
          <p:cNvPicPr preferRelativeResize="0"/>
          <p:nvPr/>
        </p:nvPicPr>
        <p:blipFill>
          <a:blip r:embed="rId3">
            <a:alphaModFix/>
          </a:blip>
          <a:stretch>
            <a:fillRect/>
          </a:stretch>
        </p:blipFill>
        <p:spPr>
          <a:xfrm>
            <a:off x="647700" y="923925"/>
            <a:ext cx="7848600" cy="2609850"/>
          </a:xfrm>
          <a:prstGeom prst="rect">
            <a:avLst/>
          </a:prstGeom>
          <a:noFill/>
          <a:ln w="19050" cap="flat" cmpd="sng">
            <a:solidFill>
              <a:srgbClr val="00FF00"/>
            </a:solidFill>
            <a:prstDash val="solid"/>
            <a:round/>
            <a:headEnd type="none" w="med" len="med"/>
            <a:tailEnd type="none" w="med" len="med"/>
          </a:ln>
        </p:spPr>
      </p:pic>
      <p:pic>
        <p:nvPicPr>
          <p:cNvPr id="146" name="Shape 146"/>
          <p:cNvPicPr preferRelativeResize="0"/>
          <p:nvPr/>
        </p:nvPicPr>
        <p:blipFill>
          <a:blip r:embed="rId4">
            <a:alphaModFix/>
          </a:blip>
          <a:stretch>
            <a:fillRect/>
          </a:stretch>
        </p:blipFill>
        <p:spPr>
          <a:xfrm>
            <a:off x="1381125" y="3914775"/>
            <a:ext cx="6381750" cy="609600"/>
          </a:xfrm>
          <a:prstGeom prst="rect">
            <a:avLst/>
          </a:prstGeom>
          <a:noFill/>
          <a:ln w="19050" cap="flat" cmpd="sng">
            <a:solidFill>
              <a:srgbClr val="FF0000"/>
            </a:solidFill>
            <a:prstDash val="solid"/>
            <a:round/>
            <a:headEnd type="none" w="med" len="med"/>
            <a:tailEnd type="none" w="med" len="me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A.I Movement</a:t>
            </a:r>
          </a:p>
        </p:txBody>
      </p:sp>
      <p:pic>
        <p:nvPicPr>
          <p:cNvPr id="152" name="Shape 152"/>
          <p:cNvPicPr preferRelativeResize="0"/>
          <p:nvPr/>
        </p:nvPicPr>
        <p:blipFill>
          <a:blip r:embed="rId3">
            <a:alphaModFix/>
          </a:blip>
          <a:stretch>
            <a:fillRect/>
          </a:stretch>
        </p:blipFill>
        <p:spPr>
          <a:xfrm>
            <a:off x="1923850" y="660900"/>
            <a:ext cx="5296301" cy="4330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Calculating Distance</a:t>
            </a:r>
          </a:p>
        </p:txBody>
      </p:sp>
      <p:pic>
        <p:nvPicPr>
          <p:cNvPr id="158" name="Shape 158"/>
          <p:cNvPicPr preferRelativeResize="0"/>
          <p:nvPr/>
        </p:nvPicPr>
        <p:blipFill>
          <a:blip r:embed="rId3">
            <a:alphaModFix/>
          </a:blip>
          <a:stretch>
            <a:fillRect/>
          </a:stretch>
        </p:blipFill>
        <p:spPr>
          <a:xfrm>
            <a:off x="152400" y="660900"/>
            <a:ext cx="8839201" cy="1778959"/>
          </a:xfrm>
          <a:prstGeom prst="rect">
            <a:avLst/>
          </a:prstGeom>
          <a:noFill/>
          <a:ln w="19050" cap="flat" cmpd="sng">
            <a:solidFill>
              <a:srgbClr val="FF0000"/>
            </a:solidFill>
            <a:prstDash val="solid"/>
            <a:round/>
            <a:headEnd type="none" w="med" len="med"/>
            <a:tailEnd type="none" w="med" len="med"/>
          </a:ln>
        </p:spPr>
      </p:pic>
      <p:pic>
        <p:nvPicPr>
          <p:cNvPr id="159" name="Shape 159"/>
          <p:cNvPicPr preferRelativeResize="0"/>
          <p:nvPr/>
        </p:nvPicPr>
        <p:blipFill>
          <a:blip r:embed="rId4">
            <a:alphaModFix/>
          </a:blip>
          <a:stretch>
            <a:fillRect/>
          </a:stretch>
        </p:blipFill>
        <p:spPr>
          <a:xfrm>
            <a:off x="2746575" y="2534834"/>
            <a:ext cx="3519353" cy="2398841"/>
          </a:xfrm>
          <a:prstGeom prst="rect">
            <a:avLst/>
          </a:prstGeom>
          <a:noFill/>
          <a:ln w="19050" cap="flat" cmpd="sng">
            <a:solidFill>
              <a:srgbClr val="00FF00"/>
            </a:solidFill>
            <a:prstDash val="solid"/>
            <a:round/>
            <a:headEnd type="none" w="med" len="med"/>
            <a:tailEnd type="none" w="med" len="me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Bar Movement</a:t>
            </a:r>
          </a:p>
        </p:txBody>
      </p:sp>
      <p:pic>
        <p:nvPicPr>
          <p:cNvPr id="165" name="Shape 165"/>
          <p:cNvPicPr preferRelativeResize="0"/>
          <p:nvPr/>
        </p:nvPicPr>
        <p:blipFill>
          <a:blip r:embed="rId3">
            <a:alphaModFix/>
          </a:blip>
          <a:stretch>
            <a:fillRect/>
          </a:stretch>
        </p:blipFill>
        <p:spPr>
          <a:xfrm>
            <a:off x="3099950" y="660900"/>
            <a:ext cx="2944105" cy="4330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Check If Bar Hit Canvas Limit</a:t>
            </a:r>
          </a:p>
        </p:txBody>
      </p:sp>
      <p:pic>
        <p:nvPicPr>
          <p:cNvPr id="171" name="Shape 171"/>
          <p:cNvPicPr preferRelativeResize="0"/>
          <p:nvPr/>
        </p:nvPicPr>
        <p:blipFill>
          <a:blip r:embed="rId3">
            <a:alphaModFix/>
          </a:blip>
          <a:stretch>
            <a:fillRect/>
          </a:stretch>
        </p:blipFill>
        <p:spPr>
          <a:xfrm>
            <a:off x="152400" y="748275"/>
            <a:ext cx="8839202" cy="36469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Draw Rectangles, Circles and Texts</a:t>
            </a:r>
          </a:p>
        </p:txBody>
      </p:sp>
      <p:pic>
        <p:nvPicPr>
          <p:cNvPr id="177" name="Shape 177"/>
          <p:cNvPicPr preferRelativeResize="0"/>
          <p:nvPr/>
        </p:nvPicPr>
        <p:blipFill>
          <a:blip r:embed="rId3">
            <a:alphaModFix/>
          </a:blip>
          <a:stretch>
            <a:fillRect/>
          </a:stretch>
        </p:blipFill>
        <p:spPr>
          <a:xfrm>
            <a:off x="1718000" y="660900"/>
            <a:ext cx="5707992" cy="4330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Draw Separator</a:t>
            </a:r>
          </a:p>
        </p:txBody>
      </p:sp>
      <p:pic>
        <p:nvPicPr>
          <p:cNvPr id="183" name="Shape 183"/>
          <p:cNvPicPr preferRelativeResize="0"/>
          <p:nvPr/>
        </p:nvPicPr>
        <p:blipFill>
          <a:blip r:embed="rId3">
            <a:alphaModFix/>
          </a:blip>
          <a:stretch>
            <a:fillRect/>
          </a:stretch>
        </p:blipFill>
        <p:spPr>
          <a:xfrm>
            <a:off x="152400" y="1510825"/>
            <a:ext cx="8839200" cy="21218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About the Game</a:t>
            </a:r>
          </a:p>
        </p:txBody>
      </p:sp>
      <p:pic>
        <p:nvPicPr>
          <p:cNvPr id="70" name="Shape 70"/>
          <p:cNvPicPr preferRelativeResize="0"/>
          <p:nvPr/>
        </p:nvPicPr>
        <p:blipFill>
          <a:blip r:embed="rId3">
            <a:alphaModFix/>
          </a:blip>
          <a:stretch>
            <a:fillRect/>
          </a:stretch>
        </p:blipFill>
        <p:spPr>
          <a:xfrm>
            <a:off x="2102938" y="660900"/>
            <a:ext cx="4938125" cy="2465975"/>
          </a:xfrm>
          <a:prstGeom prst="rect">
            <a:avLst/>
          </a:prstGeom>
          <a:noFill/>
          <a:ln>
            <a:noFill/>
          </a:ln>
        </p:spPr>
      </p:pic>
      <p:sp>
        <p:nvSpPr>
          <p:cNvPr id="71" name="Shape 71"/>
          <p:cNvSpPr txBox="1"/>
          <p:nvPr/>
        </p:nvSpPr>
        <p:spPr>
          <a:xfrm>
            <a:off x="238075" y="3172300"/>
            <a:ext cx="8667900" cy="1745100"/>
          </a:xfrm>
          <a:prstGeom prst="rect">
            <a:avLst/>
          </a:prstGeom>
          <a:noFill/>
          <a:ln>
            <a:noFill/>
          </a:ln>
        </p:spPr>
        <p:txBody>
          <a:bodyPr wrap="square" lIns="91425" tIns="91425" rIns="91425" bIns="91425" anchor="t" anchorCtr="0">
            <a:noAutofit/>
          </a:bodyPr>
          <a:lstStyle/>
          <a:p>
            <a:pPr lvl="0" algn="just" rtl="0">
              <a:spcBef>
                <a:spcPts val="0"/>
              </a:spcBef>
              <a:buNone/>
            </a:pPr>
            <a:r>
              <a:rPr lang="en">
                <a:solidFill>
                  <a:srgbClr val="FFFFFF"/>
                </a:solidFill>
              </a:rPr>
              <a:t>Pong is a game similar to tennis, where two players compete to get the ball hit the other’s player side. The first player controls the first bar by pressing W to go up, and S to go down, while the second player controls the second bar by pressing up arrow to go up and down arrow to go down. It can also be played in single player. If the second player does not press up arrow or down arrow, then the second bar will be controlled by an A.I.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Reset Ball</a:t>
            </a:r>
          </a:p>
        </p:txBody>
      </p:sp>
      <p:pic>
        <p:nvPicPr>
          <p:cNvPr id="189" name="Shape 189"/>
          <p:cNvPicPr preferRelativeResize="0"/>
          <p:nvPr/>
        </p:nvPicPr>
        <p:blipFill>
          <a:blip r:embed="rId3">
            <a:alphaModFix/>
          </a:blip>
          <a:stretch>
            <a:fillRect/>
          </a:stretch>
        </p:blipFill>
        <p:spPr>
          <a:xfrm>
            <a:off x="2714625" y="1933575"/>
            <a:ext cx="3714750" cy="1276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Ball Movement</a:t>
            </a:r>
          </a:p>
        </p:txBody>
      </p:sp>
      <p:pic>
        <p:nvPicPr>
          <p:cNvPr id="195" name="Shape 195"/>
          <p:cNvPicPr preferRelativeResize="0"/>
          <p:nvPr/>
        </p:nvPicPr>
        <p:blipFill>
          <a:blip r:embed="rId3">
            <a:alphaModFix/>
          </a:blip>
          <a:stretch>
            <a:fillRect/>
          </a:stretch>
        </p:blipFill>
        <p:spPr>
          <a:xfrm>
            <a:off x="3491963" y="660900"/>
            <a:ext cx="2160077" cy="4330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Hit Reaction</a:t>
            </a:r>
          </a:p>
        </p:txBody>
      </p:sp>
      <p:pic>
        <p:nvPicPr>
          <p:cNvPr id="201" name="Shape 201"/>
          <p:cNvPicPr preferRelativeResize="0"/>
          <p:nvPr/>
        </p:nvPicPr>
        <p:blipFill>
          <a:blip r:embed="rId3">
            <a:alphaModFix/>
          </a:blip>
          <a:stretch>
            <a:fillRect/>
          </a:stretch>
        </p:blipFill>
        <p:spPr>
          <a:xfrm>
            <a:off x="3354138" y="660900"/>
            <a:ext cx="2435737" cy="433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Goal Detection</a:t>
            </a:r>
          </a:p>
        </p:txBody>
      </p:sp>
      <p:pic>
        <p:nvPicPr>
          <p:cNvPr id="207" name="Shape 207"/>
          <p:cNvPicPr preferRelativeResize="0"/>
          <p:nvPr/>
        </p:nvPicPr>
        <p:blipFill>
          <a:blip r:embed="rId3">
            <a:alphaModFix/>
          </a:blip>
          <a:stretch>
            <a:fillRect/>
          </a:stretch>
        </p:blipFill>
        <p:spPr>
          <a:xfrm>
            <a:off x="2952075" y="660900"/>
            <a:ext cx="3239862" cy="433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Win Level</a:t>
            </a:r>
          </a:p>
        </p:txBody>
      </p:sp>
      <p:pic>
        <p:nvPicPr>
          <p:cNvPr id="213" name="Shape 213"/>
          <p:cNvPicPr preferRelativeResize="0"/>
          <p:nvPr/>
        </p:nvPicPr>
        <p:blipFill>
          <a:blip r:embed="rId3">
            <a:alphaModFix/>
          </a:blip>
          <a:stretch>
            <a:fillRect/>
          </a:stretch>
        </p:blipFill>
        <p:spPr>
          <a:xfrm>
            <a:off x="3162300" y="1123950"/>
            <a:ext cx="2819400" cy="2895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Lose Level</a:t>
            </a:r>
          </a:p>
        </p:txBody>
      </p:sp>
      <p:pic>
        <p:nvPicPr>
          <p:cNvPr id="219" name="Shape 219"/>
          <p:cNvPicPr preferRelativeResize="0"/>
          <p:nvPr/>
        </p:nvPicPr>
        <p:blipFill>
          <a:blip r:embed="rId3">
            <a:alphaModFix/>
          </a:blip>
          <a:stretch>
            <a:fillRect/>
          </a:stretch>
        </p:blipFill>
        <p:spPr>
          <a:xfrm>
            <a:off x="2300763" y="660900"/>
            <a:ext cx="4542465" cy="4330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Check Score</a:t>
            </a:r>
          </a:p>
        </p:txBody>
      </p:sp>
      <p:pic>
        <p:nvPicPr>
          <p:cNvPr id="225" name="Shape 225"/>
          <p:cNvPicPr preferRelativeResize="0"/>
          <p:nvPr/>
        </p:nvPicPr>
        <p:blipFill>
          <a:blip r:embed="rId3">
            <a:alphaModFix/>
          </a:blip>
          <a:stretch>
            <a:fillRect/>
          </a:stretch>
        </p:blipFill>
        <p:spPr>
          <a:xfrm>
            <a:off x="2084913" y="660900"/>
            <a:ext cx="4974178" cy="43301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Call Functions (1)</a:t>
            </a:r>
          </a:p>
        </p:txBody>
      </p:sp>
      <p:pic>
        <p:nvPicPr>
          <p:cNvPr id="231" name="Shape 231"/>
          <p:cNvPicPr preferRelativeResize="0"/>
          <p:nvPr/>
        </p:nvPicPr>
        <p:blipFill>
          <a:blip r:embed="rId3">
            <a:alphaModFix/>
          </a:blip>
          <a:stretch>
            <a:fillRect/>
          </a:stretch>
        </p:blipFill>
        <p:spPr>
          <a:xfrm>
            <a:off x="1843438" y="660900"/>
            <a:ext cx="5457116" cy="433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Call Functions (2)</a:t>
            </a:r>
          </a:p>
        </p:txBody>
      </p:sp>
      <p:pic>
        <p:nvPicPr>
          <p:cNvPr id="237" name="Shape 237"/>
          <p:cNvPicPr preferRelativeResize="0"/>
          <p:nvPr/>
        </p:nvPicPr>
        <p:blipFill>
          <a:blip r:embed="rId3">
            <a:alphaModFix/>
          </a:blip>
          <a:stretch>
            <a:fillRect/>
          </a:stretch>
        </p:blipFill>
        <p:spPr>
          <a:xfrm>
            <a:off x="1622538" y="660900"/>
            <a:ext cx="5898925" cy="4330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References</a:t>
            </a:r>
          </a:p>
        </p:txBody>
      </p:sp>
      <p:sp>
        <p:nvSpPr>
          <p:cNvPr id="243" name="Shape 243"/>
          <p:cNvSpPr txBox="1"/>
          <p:nvPr/>
        </p:nvSpPr>
        <p:spPr>
          <a:xfrm>
            <a:off x="238125" y="863000"/>
            <a:ext cx="8667900" cy="3900600"/>
          </a:xfrm>
          <a:prstGeom prst="rect">
            <a:avLst/>
          </a:prstGeom>
          <a:noFill/>
          <a:ln>
            <a:noFill/>
          </a:ln>
        </p:spPr>
        <p:txBody>
          <a:bodyPr wrap="square" lIns="91425" tIns="91425" rIns="91425" bIns="91425" anchor="t" anchorCtr="0">
            <a:noAutofit/>
          </a:bodyPr>
          <a:lstStyle/>
          <a:p>
            <a:pPr lvl="0">
              <a:spcBef>
                <a:spcPts val="0"/>
              </a:spcBef>
              <a:buNone/>
            </a:pPr>
            <a:r>
              <a:rPr lang="en" sz="1800">
                <a:solidFill>
                  <a:srgbClr val="FFFFFF"/>
                </a:solidFill>
              </a:rPr>
              <a:t>"And Then There Was Pong". </a:t>
            </a:r>
            <a:r>
              <a:rPr lang="en" sz="1800" i="1">
                <a:solidFill>
                  <a:srgbClr val="FFFFFF"/>
                </a:solidFill>
              </a:rPr>
              <a:t>Ultimate History of Video Games</a:t>
            </a:r>
            <a:r>
              <a:rPr lang="en" sz="1800">
                <a:solidFill>
                  <a:srgbClr val="FFFFFF"/>
                </a:solidFill>
              </a:rPr>
              <a:t>. Three Rivers Press. pp. 38–39. ISBN 0-7615-3643-4.</a:t>
            </a:r>
          </a:p>
          <a:p>
            <a:pPr lvl="0">
              <a:spcBef>
                <a:spcPts val="0"/>
              </a:spcBef>
              <a:buNone/>
            </a:pPr>
            <a:endParaRPr sz="1800">
              <a:solidFill>
                <a:srgbClr val="FFFFFF"/>
              </a:solidFill>
            </a:endParaRPr>
          </a:p>
          <a:p>
            <a:pPr lvl="0">
              <a:spcBef>
                <a:spcPts val="0"/>
              </a:spcBef>
              <a:buNone/>
            </a:pPr>
            <a:r>
              <a:rPr lang="en" sz="1800">
                <a:solidFill>
                  <a:srgbClr val="FFFFFF"/>
                </a:solidFill>
              </a:rPr>
              <a:t>Shea, Cam (10 March 2008). "Al Alcorn Interview". IGN. Retrieved 13 October 2008.</a:t>
            </a:r>
          </a:p>
          <a:p>
            <a:pPr lvl="0">
              <a:spcBef>
                <a:spcPts val="0"/>
              </a:spcBef>
              <a:buNone/>
            </a:pPr>
            <a:endParaRPr sz="1800">
              <a:solidFill>
                <a:srgbClr val="FFFFFF"/>
              </a:solidFill>
            </a:endParaRPr>
          </a:p>
          <a:p>
            <a:pPr lvl="0">
              <a:spcBef>
                <a:spcPts val="0"/>
              </a:spcBef>
              <a:buNone/>
            </a:pPr>
            <a:r>
              <a:rPr lang="en" sz="1800">
                <a:solidFill>
                  <a:srgbClr val="FFFFFF"/>
                </a:solidFill>
              </a:rPr>
              <a:t>"This Day in History: November 29". Computer History Museum. Retrieved 28 November 2011.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History of the Game</a:t>
            </a:r>
          </a:p>
        </p:txBody>
      </p:sp>
      <p:sp>
        <p:nvSpPr>
          <p:cNvPr id="77" name="Shape 77"/>
          <p:cNvSpPr txBox="1"/>
          <p:nvPr/>
        </p:nvSpPr>
        <p:spPr>
          <a:xfrm>
            <a:off x="238075" y="3172300"/>
            <a:ext cx="8667900" cy="1745100"/>
          </a:xfrm>
          <a:prstGeom prst="rect">
            <a:avLst/>
          </a:prstGeom>
          <a:noFill/>
          <a:ln>
            <a:noFill/>
          </a:ln>
        </p:spPr>
        <p:txBody>
          <a:bodyPr wrap="square" lIns="91425" tIns="91425" rIns="91425" bIns="91425" anchor="t" anchorCtr="0">
            <a:noAutofit/>
          </a:bodyPr>
          <a:lstStyle/>
          <a:p>
            <a:pPr lvl="0" algn="just" rtl="0">
              <a:spcBef>
                <a:spcPts val="0"/>
              </a:spcBef>
              <a:buNone/>
            </a:pPr>
            <a:r>
              <a:rPr lang="en">
                <a:solidFill>
                  <a:srgbClr val="FFFFFF"/>
                </a:solidFill>
              </a:rPr>
              <a:t>Pong is a game that was released in 29 November, 1972. It was developed by Allan Alcorn who was working in Atari. It was the first game developed by Atari. The idea behind Pong video game belongs to Nolan Bushnell, who assigned Allan Alcorn to the Pong project.</a:t>
            </a:r>
          </a:p>
        </p:txBody>
      </p:sp>
      <p:pic>
        <p:nvPicPr>
          <p:cNvPr id="78" name="Shape 78"/>
          <p:cNvPicPr preferRelativeResize="0"/>
          <p:nvPr/>
        </p:nvPicPr>
        <p:blipFill>
          <a:blip r:embed="rId3">
            <a:alphaModFix/>
          </a:blip>
          <a:stretch>
            <a:fillRect/>
          </a:stretch>
        </p:blipFill>
        <p:spPr>
          <a:xfrm>
            <a:off x="1878013" y="660900"/>
            <a:ext cx="1890014" cy="2359000"/>
          </a:xfrm>
          <a:prstGeom prst="rect">
            <a:avLst/>
          </a:prstGeom>
          <a:noFill/>
          <a:ln>
            <a:noFill/>
          </a:ln>
        </p:spPr>
      </p:pic>
      <p:pic>
        <p:nvPicPr>
          <p:cNvPr id="79" name="Shape 79"/>
          <p:cNvPicPr preferRelativeResize="0"/>
          <p:nvPr/>
        </p:nvPicPr>
        <p:blipFill>
          <a:blip r:embed="rId4">
            <a:alphaModFix/>
          </a:blip>
          <a:stretch>
            <a:fillRect/>
          </a:stretch>
        </p:blipFill>
        <p:spPr>
          <a:xfrm>
            <a:off x="4195725" y="660900"/>
            <a:ext cx="3145334" cy="2359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p:nvPr>
        </p:nvSpPr>
        <p:spPr>
          <a:xfrm>
            <a:off x="1680302" y="1188925"/>
            <a:ext cx="5783400" cy="1457400"/>
          </a:xfrm>
          <a:prstGeom prst="rect">
            <a:avLst/>
          </a:prstGeom>
        </p:spPr>
        <p:txBody>
          <a:bodyPr wrap="square" lIns="91425" tIns="91425" rIns="91425" bIns="91425" anchor="b" anchorCtr="0">
            <a:noAutofit/>
          </a:bodyPr>
          <a:lstStyle/>
          <a:p>
            <a:pPr lvl="0" rtl="0">
              <a:spcBef>
                <a:spcPts val="0"/>
              </a:spcBef>
              <a:buNone/>
            </a:pPr>
            <a:r>
              <a:rPr lang="en"/>
              <a:t>Thank you for Listening</a:t>
            </a:r>
          </a:p>
        </p:txBody>
      </p:sp>
      <p:sp>
        <p:nvSpPr>
          <p:cNvPr id="249" name="Shape 249"/>
          <p:cNvSpPr txBox="1">
            <a:spLocks noGrp="1"/>
          </p:cNvSpPr>
          <p:nvPr>
            <p:ph type="subTitle" idx="1"/>
          </p:nvPr>
        </p:nvSpPr>
        <p:spPr>
          <a:xfrm>
            <a:off x="1680300" y="3049450"/>
            <a:ext cx="5783400" cy="1279800"/>
          </a:xfrm>
          <a:prstGeom prst="rect">
            <a:avLst/>
          </a:prstGeom>
        </p:spPr>
        <p:txBody>
          <a:bodyPr wrap="square" lIns="91425" tIns="91425" rIns="91425" bIns="91425" anchor="t" anchorCtr="0">
            <a:noAutofit/>
          </a:bodyPr>
          <a:lstStyle/>
          <a:p>
            <a:pPr lvl="0" rtl="0">
              <a:spcBef>
                <a:spcPts val="0"/>
              </a:spcBef>
              <a:buNone/>
            </a:pPr>
            <a:r>
              <a:rPr lang="en"/>
              <a:t>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Levels and Level Progression</a:t>
            </a:r>
          </a:p>
        </p:txBody>
      </p:sp>
      <p:sp>
        <p:nvSpPr>
          <p:cNvPr id="85" name="Shape 85"/>
          <p:cNvSpPr txBox="1"/>
          <p:nvPr/>
        </p:nvSpPr>
        <p:spPr>
          <a:xfrm>
            <a:off x="238075" y="869025"/>
            <a:ext cx="5312120" cy="3772800"/>
          </a:xfrm>
          <a:prstGeom prst="rect">
            <a:avLst/>
          </a:prstGeom>
          <a:noFill/>
          <a:ln>
            <a:noFill/>
          </a:ln>
        </p:spPr>
        <p:txBody>
          <a:bodyPr wrap="square" lIns="91425" tIns="91425" rIns="91425" bIns="91425" anchor="t" anchorCtr="0">
            <a:noAutofit/>
          </a:bodyPr>
          <a:lstStyle/>
          <a:p>
            <a:pPr lvl="0" rtl="0">
              <a:spcBef>
                <a:spcPts val="0"/>
              </a:spcBef>
              <a:buNone/>
            </a:pPr>
            <a:r>
              <a:rPr lang="en" b="1" dirty="0">
                <a:solidFill>
                  <a:srgbClr val="FFFFFF"/>
                </a:solidFill>
              </a:rPr>
              <a:t>Level 1:</a:t>
            </a:r>
            <a:br>
              <a:rPr lang="en" dirty="0">
                <a:solidFill>
                  <a:srgbClr val="FFFFFF"/>
                </a:solidFill>
              </a:rPr>
            </a:br>
            <a:r>
              <a:rPr lang="en" dirty="0">
                <a:solidFill>
                  <a:srgbClr val="FFFFFF"/>
                </a:solidFill>
              </a:rPr>
              <a:t>	Score required to win level: 3</a:t>
            </a:r>
            <a:br>
              <a:rPr lang="en" dirty="0">
                <a:solidFill>
                  <a:srgbClr val="FFFFFF"/>
                </a:solidFill>
              </a:rPr>
            </a:br>
            <a:r>
              <a:rPr lang="en" dirty="0">
                <a:solidFill>
                  <a:srgbClr val="FFFFFF"/>
                </a:solidFill>
              </a:rPr>
              <a:t>	Ball speed: 1.5 pixel per second.</a:t>
            </a:r>
            <a:br>
              <a:rPr lang="en" dirty="0">
                <a:solidFill>
                  <a:srgbClr val="FFFFFF"/>
                </a:solidFill>
              </a:rPr>
            </a:br>
            <a:r>
              <a:rPr lang="en" dirty="0">
                <a:solidFill>
                  <a:srgbClr val="FFFFFF"/>
                </a:solidFill>
              </a:rPr>
              <a:t>	Score against the player to make him lose: 3</a:t>
            </a:r>
            <a:br>
              <a:rPr lang="en" dirty="0">
                <a:solidFill>
                  <a:srgbClr val="FFFFFF"/>
                </a:solidFill>
              </a:rPr>
            </a:br>
            <a:r>
              <a:rPr lang="en" dirty="0">
                <a:solidFill>
                  <a:srgbClr val="FFFFFF"/>
                </a:solidFill>
              </a:rPr>
              <a:t>	Bar height: 100</a:t>
            </a:r>
          </a:p>
          <a:p>
            <a:pPr lvl="0" rtl="0">
              <a:spcBef>
                <a:spcPts val="0"/>
              </a:spcBef>
              <a:buNone/>
            </a:pPr>
            <a:endParaRPr dirty="0">
              <a:solidFill>
                <a:srgbClr val="FFFFFF"/>
              </a:solidFill>
            </a:endParaRPr>
          </a:p>
          <a:p>
            <a:pPr lvl="0" rtl="0">
              <a:spcBef>
                <a:spcPts val="0"/>
              </a:spcBef>
              <a:buNone/>
            </a:pPr>
            <a:r>
              <a:rPr lang="en" b="1" dirty="0">
                <a:solidFill>
                  <a:srgbClr val="FFFFFF"/>
                </a:solidFill>
              </a:rPr>
              <a:t>Level 2:</a:t>
            </a:r>
            <a:br>
              <a:rPr lang="en" dirty="0">
                <a:solidFill>
                  <a:srgbClr val="FFFFFF"/>
                </a:solidFill>
              </a:rPr>
            </a:br>
            <a:r>
              <a:rPr lang="en" dirty="0">
                <a:solidFill>
                  <a:srgbClr val="FFFFFF"/>
                </a:solidFill>
              </a:rPr>
              <a:t>	Score required to win level: 4</a:t>
            </a:r>
            <a:br>
              <a:rPr lang="en" dirty="0">
                <a:solidFill>
                  <a:srgbClr val="FFFFFF"/>
                </a:solidFill>
              </a:rPr>
            </a:br>
            <a:r>
              <a:rPr lang="en" dirty="0">
                <a:solidFill>
                  <a:srgbClr val="FFFFFF"/>
                </a:solidFill>
              </a:rPr>
              <a:t>	Ball speed: 2.5 pixels per second.</a:t>
            </a:r>
            <a:br>
              <a:rPr lang="en" dirty="0">
                <a:solidFill>
                  <a:srgbClr val="FFFFFF"/>
                </a:solidFill>
              </a:rPr>
            </a:br>
            <a:r>
              <a:rPr lang="en" dirty="0">
                <a:solidFill>
                  <a:srgbClr val="FFFFFF"/>
                </a:solidFill>
              </a:rPr>
              <a:t>	Score against the player to make him lose: 2</a:t>
            </a:r>
            <a:br>
              <a:rPr lang="en" dirty="0">
                <a:solidFill>
                  <a:srgbClr val="FFFFFF"/>
                </a:solidFill>
              </a:rPr>
            </a:br>
            <a:r>
              <a:rPr lang="en" dirty="0">
                <a:solidFill>
                  <a:srgbClr val="FFFFFF"/>
                </a:solidFill>
              </a:rPr>
              <a:t>	Bar height: 80</a:t>
            </a:r>
          </a:p>
          <a:p>
            <a:pPr lvl="0" rtl="0">
              <a:spcBef>
                <a:spcPts val="0"/>
              </a:spcBef>
              <a:buNone/>
            </a:pPr>
            <a:endParaRPr b="1" dirty="0">
              <a:solidFill>
                <a:srgbClr val="FFFFFF"/>
              </a:solidFill>
            </a:endParaRPr>
          </a:p>
          <a:p>
            <a:pPr lvl="0" rtl="0">
              <a:spcBef>
                <a:spcPts val="0"/>
              </a:spcBef>
              <a:buNone/>
            </a:pPr>
            <a:r>
              <a:rPr lang="en" b="1" dirty="0">
                <a:solidFill>
                  <a:srgbClr val="FFFFFF"/>
                </a:solidFill>
              </a:rPr>
              <a:t>Level 3:</a:t>
            </a:r>
          </a:p>
          <a:p>
            <a:pPr lvl="0" rtl="0">
              <a:spcBef>
                <a:spcPts val="0"/>
              </a:spcBef>
              <a:buNone/>
            </a:pPr>
            <a:r>
              <a:rPr lang="en" dirty="0">
                <a:solidFill>
                  <a:srgbClr val="FFFFFF"/>
                </a:solidFill>
              </a:rPr>
              <a:t>	Score required to win level: 5</a:t>
            </a:r>
            <a:br>
              <a:rPr lang="en" dirty="0">
                <a:solidFill>
                  <a:srgbClr val="FFFFFF"/>
                </a:solidFill>
              </a:rPr>
            </a:br>
            <a:r>
              <a:rPr lang="en" dirty="0">
                <a:solidFill>
                  <a:srgbClr val="FFFFFF"/>
                </a:solidFill>
              </a:rPr>
              <a:t>	Ball speed: 3.5 pixels per second.</a:t>
            </a:r>
            <a:br>
              <a:rPr lang="en" dirty="0">
                <a:solidFill>
                  <a:srgbClr val="FFFFFF"/>
                </a:solidFill>
              </a:rPr>
            </a:br>
            <a:r>
              <a:rPr lang="en" dirty="0">
                <a:solidFill>
                  <a:srgbClr val="FFFFFF"/>
                </a:solidFill>
              </a:rPr>
              <a:t>	Score against the player to make him lose: 1</a:t>
            </a:r>
            <a:br>
              <a:rPr lang="en" dirty="0">
                <a:solidFill>
                  <a:srgbClr val="FFFFFF"/>
                </a:solidFill>
              </a:rPr>
            </a:br>
            <a:r>
              <a:rPr lang="en" dirty="0">
                <a:solidFill>
                  <a:srgbClr val="FFFFFF"/>
                </a:solidFill>
              </a:rPr>
              <a:t>	Bar height: 60</a:t>
            </a:r>
          </a:p>
        </p:txBody>
      </p:sp>
      <p:sp>
        <p:nvSpPr>
          <p:cNvPr id="86" name="Shape 86"/>
          <p:cNvSpPr txBox="1"/>
          <p:nvPr/>
        </p:nvSpPr>
        <p:spPr>
          <a:xfrm>
            <a:off x="4836425" y="1483725"/>
            <a:ext cx="4069500" cy="2543400"/>
          </a:xfrm>
          <a:prstGeom prst="rect">
            <a:avLst/>
          </a:prstGeom>
          <a:noFill/>
          <a:ln>
            <a:noFill/>
          </a:ln>
        </p:spPr>
        <p:txBody>
          <a:bodyPr wrap="square" lIns="91425" tIns="91425" rIns="91425" bIns="91425" anchor="t" anchorCtr="0">
            <a:noAutofit/>
          </a:bodyPr>
          <a:lstStyle/>
          <a:p>
            <a:pPr marL="457200" lvl="0" indent="-317500" rtl="0">
              <a:spcBef>
                <a:spcPts val="0"/>
              </a:spcBef>
              <a:buClr>
                <a:srgbClr val="FFFFFF"/>
              </a:buClr>
              <a:buSzPct val="100000"/>
              <a:buChar char="●"/>
            </a:pPr>
            <a:r>
              <a:rPr lang="en" dirty="0">
                <a:solidFill>
                  <a:srgbClr val="FFFFFF"/>
                </a:solidFill>
              </a:rPr>
              <a:t>If the player scores 3 balls in level 1 without losing, then the player moves from level 1 to level 2.</a:t>
            </a:r>
          </a:p>
          <a:p>
            <a:pPr lvl="0" rtl="0">
              <a:spcBef>
                <a:spcPts val="0"/>
              </a:spcBef>
              <a:buNone/>
            </a:pPr>
            <a:endParaRPr dirty="0">
              <a:solidFill>
                <a:srgbClr val="FFFFFF"/>
              </a:solidFill>
            </a:endParaRPr>
          </a:p>
          <a:p>
            <a:pPr marL="457200" lvl="0" indent="-317500" rtl="0">
              <a:spcBef>
                <a:spcPts val="0"/>
              </a:spcBef>
              <a:buClr>
                <a:srgbClr val="FFFFFF"/>
              </a:buClr>
              <a:buSzPct val="100000"/>
              <a:buChar char="●"/>
            </a:pPr>
            <a:r>
              <a:rPr lang="en" dirty="0">
                <a:solidFill>
                  <a:srgbClr val="FFFFFF"/>
                </a:solidFill>
              </a:rPr>
              <a:t>If the player scores 4 balls in level 2 without losing, then the player moves from level 2 to level 3.</a:t>
            </a:r>
          </a:p>
          <a:p>
            <a:pPr lvl="0" rtl="0">
              <a:spcBef>
                <a:spcPts val="0"/>
              </a:spcBef>
              <a:buNone/>
            </a:pPr>
            <a:endParaRPr dirty="0">
              <a:solidFill>
                <a:srgbClr val="FFFFFF"/>
              </a:solidFill>
            </a:endParaRPr>
          </a:p>
          <a:p>
            <a:pPr marL="457200" lvl="0" indent="-317500" rtl="0">
              <a:spcBef>
                <a:spcPts val="0"/>
              </a:spcBef>
              <a:buClr>
                <a:srgbClr val="FFFFFF"/>
              </a:buClr>
              <a:buSzPct val="100000"/>
              <a:buChar char="●"/>
            </a:pPr>
            <a:r>
              <a:rPr lang="en" dirty="0">
                <a:solidFill>
                  <a:srgbClr val="FFFFFF"/>
                </a:solidFill>
              </a:rPr>
              <a:t>If the player scores 5 balls in level 3 without losing, then the player wins the game.</a:t>
            </a:r>
            <a:br>
              <a:rPr lang="en" dirty="0">
                <a:solidFill>
                  <a:srgbClr val="FFFFFF"/>
                </a:solidFill>
              </a:rPr>
            </a:br>
            <a:endParaRPr lang="en"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238125" y="1662113"/>
            <a:ext cx="8667750" cy="1819275"/>
          </a:xfrm>
          <a:prstGeom prst="rect">
            <a:avLst/>
          </a:prstGeom>
          <a:noFill/>
          <a:ln>
            <a:noFill/>
          </a:ln>
        </p:spPr>
      </p:pic>
      <p:sp>
        <p:nvSpPr>
          <p:cNvPr id="92" name="Shape 92"/>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Default Canvas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Audio Declaration</a:t>
            </a:r>
          </a:p>
        </p:txBody>
      </p:sp>
      <p:pic>
        <p:nvPicPr>
          <p:cNvPr id="98" name="Shape 98"/>
          <p:cNvPicPr preferRelativeResize="0"/>
          <p:nvPr/>
        </p:nvPicPr>
        <p:blipFill>
          <a:blip r:embed="rId3">
            <a:alphaModFix/>
          </a:blip>
          <a:stretch>
            <a:fillRect/>
          </a:stretch>
        </p:blipFill>
        <p:spPr>
          <a:xfrm>
            <a:off x="152400" y="660900"/>
            <a:ext cx="8667750" cy="1819275"/>
          </a:xfrm>
          <a:prstGeom prst="rect">
            <a:avLst/>
          </a:prstGeom>
          <a:noFill/>
          <a:ln>
            <a:noFill/>
          </a:ln>
        </p:spPr>
      </p:pic>
      <p:pic>
        <p:nvPicPr>
          <p:cNvPr id="99" name="Shape 99"/>
          <p:cNvPicPr preferRelativeResize="0"/>
          <p:nvPr/>
        </p:nvPicPr>
        <p:blipFill>
          <a:blip r:embed="rId4">
            <a:alphaModFix/>
          </a:blip>
          <a:stretch>
            <a:fillRect/>
          </a:stretch>
        </p:blipFill>
        <p:spPr>
          <a:xfrm>
            <a:off x="3476625" y="2556375"/>
            <a:ext cx="2190750" cy="181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Separator Attributes</a:t>
            </a:r>
          </a:p>
        </p:txBody>
      </p:sp>
      <p:pic>
        <p:nvPicPr>
          <p:cNvPr id="105" name="Shape 105"/>
          <p:cNvPicPr preferRelativeResize="0"/>
          <p:nvPr/>
        </p:nvPicPr>
        <p:blipFill>
          <a:blip r:embed="rId3">
            <a:alphaModFix/>
          </a:blip>
          <a:stretch>
            <a:fillRect/>
          </a:stretch>
        </p:blipFill>
        <p:spPr>
          <a:xfrm>
            <a:off x="1700213" y="962025"/>
            <a:ext cx="5743575" cy="1581150"/>
          </a:xfrm>
          <a:prstGeom prst="rect">
            <a:avLst/>
          </a:prstGeom>
          <a:noFill/>
          <a:ln>
            <a:noFill/>
          </a:ln>
        </p:spPr>
      </p:pic>
      <p:pic>
        <p:nvPicPr>
          <p:cNvPr id="106" name="Shape 106"/>
          <p:cNvPicPr preferRelativeResize="0"/>
          <p:nvPr/>
        </p:nvPicPr>
        <p:blipFill>
          <a:blip r:embed="rId4">
            <a:alphaModFix/>
          </a:blip>
          <a:stretch>
            <a:fillRect/>
          </a:stretch>
        </p:blipFill>
        <p:spPr>
          <a:xfrm>
            <a:off x="3962400" y="2619375"/>
            <a:ext cx="1219200" cy="2365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Bar Attributes</a:t>
            </a:r>
          </a:p>
        </p:txBody>
      </p:sp>
      <p:pic>
        <p:nvPicPr>
          <p:cNvPr id="112" name="Shape 112"/>
          <p:cNvPicPr preferRelativeResize="0"/>
          <p:nvPr/>
        </p:nvPicPr>
        <p:blipFill>
          <a:blip r:embed="rId3">
            <a:alphaModFix/>
          </a:blip>
          <a:stretch>
            <a:fillRect/>
          </a:stretch>
        </p:blipFill>
        <p:spPr>
          <a:xfrm>
            <a:off x="800100" y="857250"/>
            <a:ext cx="75438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p:nvPr/>
        </p:nvSpPr>
        <p:spPr>
          <a:xfrm>
            <a:off x="238050" y="0"/>
            <a:ext cx="8667900" cy="508500"/>
          </a:xfrm>
          <a:prstGeom prst="rect">
            <a:avLst/>
          </a:prstGeom>
          <a:noFill/>
          <a:ln w="19050" cap="flat" cmpd="sng">
            <a:solidFill>
              <a:srgbClr val="000000"/>
            </a:solidFill>
            <a:prstDash val="solid"/>
            <a:round/>
            <a:headEnd type="none" w="med" len="med"/>
            <a:tailEnd type="none" w="med" len="med"/>
          </a:ln>
        </p:spPr>
        <p:txBody>
          <a:bodyPr wrap="square" lIns="91425" tIns="45700" rIns="91425" bIns="45700" anchor="t" anchorCtr="0">
            <a:noAutofit/>
          </a:bodyPr>
          <a:lstStyle/>
          <a:p>
            <a:pPr lvl="0" algn="ctr" rtl="0">
              <a:lnSpc>
                <a:spcPct val="89000"/>
              </a:lnSpc>
              <a:spcBef>
                <a:spcPts val="0"/>
              </a:spcBef>
              <a:buNone/>
            </a:pPr>
            <a:r>
              <a:rPr lang="en" sz="3000" b="1">
                <a:solidFill>
                  <a:srgbClr val="FFFFFF"/>
                </a:solidFill>
                <a:latin typeface="Source Sans Pro"/>
                <a:ea typeface="Source Sans Pro"/>
                <a:cs typeface="Source Sans Pro"/>
                <a:sym typeface="Source Sans Pro"/>
              </a:rPr>
              <a:t>Level Attributes</a:t>
            </a:r>
          </a:p>
        </p:txBody>
      </p:sp>
      <p:pic>
        <p:nvPicPr>
          <p:cNvPr id="118" name="Shape 118"/>
          <p:cNvPicPr preferRelativeResize="0"/>
          <p:nvPr/>
        </p:nvPicPr>
        <p:blipFill>
          <a:blip r:embed="rId3">
            <a:alphaModFix/>
          </a:blip>
          <a:stretch>
            <a:fillRect/>
          </a:stretch>
        </p:blipFill>
        <p:spPr>
          <a:xfrm>
            <a:off x="2638425" y="1314450"/>
            <a:ext cx="3867150" cy="1295400"/>
          </a:xfrm>
          <a:prstGeom prst="rect">
            <a:avLst/>
          </a:prstGeom>
          <a:noFill/>
          <a:ln>
            <a:noFill/>
          </a:ln>
        </p:spPr>
      </p:pic>
      <p:pic>
        <p:nvPicPr>
          <p:cNvPr id="119" name="Shape 119"/>
          <p:cNvPicPr preferRelativeResize="0"/>
          <p:nvPr/>
        </p:nvPicPr>
        <p:blipFill>
          <a:blip r:embed="rId4">
            <a:alphaModFix/>
          </a:blip>
          <a:stretch>
            <a:fillRect/>
          </a:stretch>
        </p:blipFill>
        <p:spPr>
          <a:xfrm>
            <a:off x="3962400" y="2686050"/>
            <a:ext cx="1219200" cy="6096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386</Words>
  <Application>Microsoft Office PowerPoint</Application>
  <PresentationFormat>On-screen Show (16:9)</PresentationFormat>
  <Paragraphs>52</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Source Sans Pro</vt:lpstr>
      <vt:lpstr>Roboto Slab</vt:lpstr>
      <vt:lpstr>Roboto</vt:lpstr>
      <vt:lpstr>Arial</vt:lpstr>
      <vt:lpstr>Marina</vt:lpstr>
      <vt:lpstr>CIA 3203 - Pong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CIA 3203 - Pong Project</dc:title>
  <cp:lastModifiedBy>Overwatch Unit</cp:lastModifiedBy>
  <cp:revision>1</cp:revision>
  <dcterms:modified xsi:type="dcterms:W3CDTF">2017-11-27T05:48:34Z</dcterms:modified>
</cp:coreProperties>
</file>