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57" r:id="rId4"/>
    <p:sldId id="259" r:id="rId5"/>
    <p:sldId id="260" r:id="rId6"/>
    <p:sldId id="258" r:id="rId7"/>
    <p:sldId id="261" r:id="rId8"/>
    <p:sldId id="262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96BA11AA-F0C3-4176-8AF3-8504004705E7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ED363D5-1B7E-40C3-BAE4-7571393B70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352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11AA-F0C3-4176-8AF3-8504004705E7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363D5-1B7E-40C3-BAE4-7571393B70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503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11AA-F0C3-4176-8AF3-8504004705E7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363D5-1B7E-40C3-BAE4-7571393B70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018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11AA-F0C3-4176-8AF3-8504004705E7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363D5-1B7E-40C3-BAE4-7571393B7027}" type="slidenum">
              <a:rPr lang="en-US" smtClean="0"/>
              <a:t>‹nº›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025040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11AA-F0C3-4176-8AF3-8504004705E7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363D5-1B7E-40C3-BAE4-7571393B70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7791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11AA-F0C3-4176-8AF3-8504004705E7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363D5-1B7E-40C3-BAE4-7571393B70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0734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11AA-F0C3-4176-8AF3-8504004705E7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363D5-1B7E-40C3-BAE4-7571393B70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4185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11AA-F0C3-4176-8AF3-8504004705E7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363D5-1B7E-40C3-BAE4-7571393B70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4532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11AA-F0C3-4176-8AF3-8504004705E7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363D5-1B7E-40C3-BAE4-7571393B70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147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11AA-F0C3-4176-8AF3-8504004705E7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363D5-1B7E-40C3-BAE4-7571393B70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63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11AA-F0C3-4176-8AF3-8504004705E7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363D5-1B7E-40C3-BAE4-7571393B70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292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11AA-F0C3-4176-8AF3-8504004705E7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363D5-1B7E-40C3-BAE4-7571393B70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46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11AA-F0C3-4176-8AF3-8504004705E7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363D5-1B7E-40C3-BAE4-7571393B70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234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11AA-F0C3-4176-8AF3-8504004705E7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363D5-1B7E-40C3-BAE4-7571393B70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560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11AA-F0C3-4176-8AF3-8504004705E7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363D5-1B7E-40C3-BAE4-7571393B70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048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11AA-F0C3-4176-8AF3-8504004705E7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363D5-1B7E-40C3-BAE4-7571393B70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288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11AA-F0C3-4176-8AF3-8504004705E7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363D5-1B7E-40C3-BAE4-7571393B70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832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BA11AA-F0C3-4176-8AF3-8504004705E7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D363D5-1B7E-40C3-BAE4-7571393B70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3349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Interfaces do </a:t>
            </a:r>
            <a:r>
              <a:rPr lang="en-US" dirty="0" err="1"/>
              <a:t>grupo</a:t>
            </a:r>
            <a:r>
              <a:rPr lang="en-US" dirty="0"/>
              <a:t> de </a:t>
            </a:r>
            <a:r>
              <a:rPr lang="en-US" dirty="0" err="1"/>
              <a:t>Desenvolvimento</a:t>
            </a:r>
            <a:r>
              <a:rPr lang="en-US" dirty="0"/>
              <a:t> Mobile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903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Interface 0 (home)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960264" y="1854725"/>
            <a:ext cx="3715921" cy="4784613"/>
          </a:xfrm>
        </p:spPr>
        <p:txBody>
          <a:bodyPr>
            <a:normAutofit fontScale="62500" lnSpcReduction="20000"/>
          </a:bodyPr>
          <a:lstStyle/>
          <a:p>
            <a:r>
              <a:rPr lang="pt-BR" dirty="0"/>
              <a:t>O botão “solicitar sugestões” gerará a grade sugerida pelo </a:t>
            </a:r>
            <a:r>
              <a:rPr lang="pt-BR" dirty="0" err="1"/>
              <a:t>App</a:t>
            </a:r>
            <a:r>
              <a:rPr lang="pt-BR" dirty="0"/>
              <a:t>, encaminhando o usuário para a Interface 1.</a:t>
            </a:r>
          </a:p>
          <a:p>
            <a:r>
              <a:rPr lang="pt-BR" dirty="0"/>
              <a:t>O botão “simular sugestões” tem o intuito de adaptar a pessoa ao longo do semestre  ao modo de uso do </a:t>
            </a:r>
            <a:r>
              <a:rPr lang="pt-BR" dirty="0" err="1"/>
              <a:t>App</a:t>
            </a:r>
            <a:r>
              <a:rPr lang="pt-BR" dirty="0"/>
              <a:t>, bem como ajudar a antecipar suas escolhas antes mesmo de iniciar o próximo período de matrícula, simulando casos em que o usuário assume que reprovará determinada matéria que está cursando, ou fixando as que considere primordiais...</a:t>
            </a:r>
          </a:p>
          <a:p>
            <a:r>
              <a:rPr lang="pt-BR" dirty="0"/>
              <a:t>O botão “Ajuda” guiará o usuário a uma interface de tutorial (explicação de como se deve utilizar o </a:t>
            </a:r>
            <a:r>
              <a:rPr lang="pt-BR" dirty="0" err="1"/>
              <a:t>App</a:t>
            </a:r>
            <a:r>
              <a:rPr lang="pt-BR" dirty="0"/>
              <a:t>).</a:t>
            </a:r>
          </a:p>
          <a:p>
            <a:r>
              <a:rPr lang="pt-BR" dirty="0"/>
              <a:t>O botão “Sair” </a:t>
            </a:r>
            <a:r>
              <a:rPr lang="pt-BR" dirty="0" err="1"/>
              <a:t>desloga</a:t>
            </a:r>
            <a:r>
              <a:rPr lang="pt-BR" dirty="0"/>
              <a:t> o usuário, encaminhando-o de volta à interface de </a:t>
            </a:r>
            <a:r>
              <a:rPr lang="pt-BR" dirty="0" err="1"/>
              <a:t>login</a:t>
            </a:r>
            <a:r>
              <a:rPr lang="pt-BR" dirty="0"/>
              <a:t>.</a:t>
            </a:r>
          </a:p>
          <a:p>
            <a:endParaRPr lang="en-US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1854726"/>
            <a:ext cx="6818851" cy="3808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149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Interface 1 (</a:t>
            </a:r>
            <a:r>
              <a:rPr lang="en-US" dirty="0" err="1"/>
              <a:t>apresentação</a:t>
            </a:r>
            <a:r>
              <a:rPr lang="en-US" dirty="0"/>
              <a:t> das </a:t>
            </a:r>
            <a:r>
              <a:rPr lang="en-US" dirty="0" err="1"/>
              <a:t>sugestões</a:t>
            </a:r>
            <a:r>
              <a:rPr lang="en-US" dirty="0"/>
              <a:t>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960264" y="1854726"/>
            <a:ext cx="3715921" cy="3808144"/>
          </a:xfrm>
        </p:spPr>
        <p:txBody>
          <a:bodyPr>
            <a:normAutofit fontScale="85000" lnSpcReduction="10000"/>
          </a:bodyPr>
          <a:lstStyle/>
          <a:p>
            <a:r>
              <a:rPr lang="pt-BR" dirty="0"/>
              <a:t>Clicando</a:t>
            </a:r>
            <a:r>
              <a:rPr lang="en-US" dirty="0"/>
              <a:t>-se </a:t>
            </a:r>
            <a:r>
              <a:rPr lang="en-US" dirty="0" err="1"/>
              <a:t>num</a:t>
            </a:r>
            <a:r>
              <a:rPr lang="en-US" dirty="0"/>
              <a:t> slot de </a:t>
            </a:r>
            <a:r>
              <a:rPr lang="en-US" dirty="0" err="1"/>
              <a:t>horário</a:t>
            </a:r>
            <a:r>
              <a:rPr lang="en-US" dirty="0"/>
              <a:t>, </a:t>
            </a:r>
            <a:r>
              <a:rPr lang="en-US" dirty="0" err="1"/>
              <a:t>encaminhar</a:t>
            </a:r>
            <a:r>
              <a:rPr lang="en-US" dirty="0"/>
              <a:t>-se-á o </a:t>
            </a:r>
            <a:r>
              <a:rPr lang="en-US" dirty="0" err="1"/>
              <a:t>usuário</a:t>
            </a:r>
            <a:r>
              <a:rPr lang="en-US" dirty="0"/>
              <a:t> à interface 2;</a:t>
            </a:r>
          </a:p>
          <a:p>
            <a:r>
              <a:rPr lang="en-US" dirty="0" err="1"/>
              <a:t>Clicando</a:t>
            </a:r>
            <a:r>
              <a:rPr lang="en-US" dirty="0"/>
              <a:t>-se no </a:t>
            </a:r>
            <a:r>
              <a:rPr lang="en-US" dirty="0" err="1"/>
              <a:t>botão</a:t>
            </a:r>
            <a:r>
              <a:rPr lang="en-US" dirty="0"/>
              <a:t> com </a:t>
            </a:r>
            <a:r>
              <a:rPr lang="en-US" dirty="0" err="1"/>
              <a:t>ícone</a:t>
            </a:r>
            <a:r>
              <a:rPr lang="en-US" dirty="0"/>
              <a:t> de “v”, o </a:t>
            </a:r>
            <a:r>
              <a:rPr lang="en-US" dirty="0" err="1"/>
              <a:t>usuário</a:t>
            </a:r>
            <a:r>
              <a:rPr lang="en-US" dirty="0"/>
              <a:t> é </a:t>
            </a:r>
            <a:r>
              <a:rPr lang="en-US" dirty="0" err="1"/>
              <a:t>encaminhado</a:t>
            </a:r>
            <a:r>
              <a:rPr lang="en-US" dirty="0"/>
              <a:t> para a interface 3;</a:t>
            </a:r>
          </a:p>
          <a:p>
            <a:r>
              <a:rPr lang="en-US" dirty="0" err="1"/>
              <a:t>Clicando</a:t>
            </a:r>
            <a:r>
              <a:rPr lang="en-US" dirty="0"/>
              <a:t>-se no </a:t>
            </a:r>
            <a:r>
              <a:rPr lang="en-US" dirty="0" err="1"/>
              <a:t>botão</a:t>
            </a:r>
            <a:r>
              <a:rPr lang="en-US" dirty="0"/>
              <a:t> com </a:t>
            </a:r>
            <a:r>
              <a:rPr lang="en-US" dirty="0" err="1"/>
              <a:t>ícone</a:t>
            </a:r>
            <a:r>
              <a:rPr lang="en-US" dirty="0"/>
              <a:t> de </a:t>
            </a:r>
            <a:r>
              <a:rPr lang="en-US" dirty="0" err="1"/>
              <a:t>três</a:t>
            </a:r>
            <a:r>
              <a:rPr lang="en-US" dirty="0"/>
              <a:t> </a:t>
            </a:r>
            <a:r>
              <a:rPr lang="en-US" dirty="0" err="1"/>
              <a:t>linhas</a:t>
            </a:r>
            <a:r>
              <a:rPr lang="en-US" dirty="0"/>
              <a:t>, o </a:t>
            </a:r>
            <a:r>
              <a:rPr lang="en-US" dirty="0" err="1"/>
              <a:t>usuário</a:t>
            </a:r>
            <a:r>
              <a:rPr lang="en-US" dirty="0"/>
              <a:t> é </a:t>
            </a:r>
            <a:r>
              <a:rPr lang="en-US" dirty="0" err="1"/>
              <a:t>encaminhado</a:t>
            </a:r>
            <a:r>
              <a:rPr lang="en-US" dirty="0"/>
              <a:t> para a interface 4.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727335" y="5657671"/>
            <a:ext cx="10948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A </a:t>
            </a:r>
            <a:r>
              <a:rPr lang="en-US" dirty="0" err="1"/>
              <a:t>posição</a:t>
            </a:r>
            <a:r>
              <a:rPr lang="en-US" dirty="0"/>
              <a:t> da </a:t>
            </a:r>
            <a:r>
              <a:rPr lang="en-US" dirty="0" err="1"/>
              <a:t>tela</a:t>
            </a:r>
            <a:r>
              <a:rPr lang="en-US" dirty="0"/>
              <a:t> </a:t>
            </a:r>
            <a:r>
              <a:rPr lang="en-US" dirty="0" err="1"/>
              <a:t>precisa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“</a:t>
            </a:r>
            <a:r>
              <a:rPr lang="en-US" dirty="0" err="1"/>
              <a:t>deitada</a:t>
            </a:r>
            <a:r>
              <a:rPr lang="en-US" dirty="0"/>
              <a:t>”/horizontal, para </a:t>
            </a:r>
            <a:r>
              <a:rPr lang="en-US" dirty="0" err="1"/>
              <a:t>maximizar</a:t>
            </a:r>
            <a:r>
              <a:rPr lang="en-US" dirty="0"/>
              <a:t> </a:t>
            </a:r>
            <a:r>
              <a:rPr lang="en-US" dirty="0" err="1"/>
              <a:t>conforto</a:t>
            </a:r>
            <a:r>
              <a:rPr lang="en-US" dirty="0"/>
              <a:t> visual (</a:t>
            </a:r>
            <a:r>
              <a:rPr lang="en-US" dirty="0" err="1"/>
              <a:t>tamanho</a:t>
            </a:r>
            <a:r>
              <a:rPr lang="en-US" dirty="0"/>
              <a:t> do </a:t>
            </a:r>
            <a:r>
              <a:rPr lang="en-US" dirty="0" err="1"/>
              <a:t>conteúdo</a:t>
            </a:r>
            <a:r>
              <a:rPr lang="en-US" dirty="0"/>
              <a:t>).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335" y="1854725"/>
            <a:ext cx="6996258" cy="3802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063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Interface 2 (</a:t>
            </a:r>
            <a:r>
              <a:rPr lang="en-US" dirty="0" err="1"/>
              <a:t>turmas</a:t>
            </a:r>
            <a:r>
              <a:rPr lang="en-US" dirty="0"/>
              <a:t> de dado slot de </a:t>
            </a:r>
            <a:r>
              <a:rPr lang="en-US" dirty="0" err="1"/>
              <a:t>horário</a:t>
            </a:r>
            <a:r>
              <a:rPr lang="en-US" dirty="0"/>
              <a:t>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960264" y="1854726"/>
            <a:ext cx="3715921" cy="3808144"/>
          </a:xfrm>
        </p:spPr>
        <p:txBody>
          <a:bodyPr>
            <a:normAutofit fontScale="62500" lnSpcReduction="20000"/>
          </a:bodyPr>
          <a:lstStyle/>
          <a:p>
            <a:r>
              <a:rPr lang="pt-BR" dirty="0"/>
              <a:t>Clicando</a:t>
            </a:r>
            <a:r>
              <a:rPr lang="en-US" dirty="0"/>
              <a:t>-se no </a:t>
            </a:r>
            <a:r>
              <a:rPr lang="en-US" dirty="0" err="1"/>
              <a:t>símbolo</a:t>
            </a:r>
            <a:r>
              <a:rPr lang="en-US" dirty="0"/>
              <a:t> de “x”, </a:t>
            </a:r>
            <a:r>
              <a:rPr lang="en-US" dirty="0" err="1"/>
              <a:t>exclui</a:t>
            </a:r>
            <a:r>
              <a:rPr lang="en-US" dirty="0"/>
              <a:t>-se a </a:t>
            </a:r>
            <a:r>
              <a:rPr lang="en-US" dirty="0" err="1"/>
              <a:t>disciplina</a:t>
            </a:r>
            <a:r>
              <a:rPr lang="en-US" dirty="0"/>
              <a:t> que </a:t>
            </a:r>
            <a:r>
              <a:rPr lang="en-US" dirty="0" err="1"/>
              <a:t>está</a:t>
            </a:r>
            <a:r>
              <a:rPr lang="en-US" dirty="0"/>
              <a:t> </a:t>
            </a:r>
            <a:r>
              <a:rPr lang="en-US" dirty="0" err="1"/>
              <a:t>naquele</a:t>
            </a:r>
            <a:r>
              <a:rPr lang="en-US" dirty="0"/>
              <a:t> slot de </a:t>
            </a:r>
            <a:r>
              <a:rPr lang="en-US" dirty="0" err="1"/>
              <a:t>horário</a:t>
            </a:r>
            <a:r>
              <a:rPr lang="en-US" dirty="0"/>
              <a:t> (a </a:t>
            </a:r>
            <a:r>
              <a:rPr lang="en-US" dirty="0" err="1"/>
              <a:t>mais</a:t>
            </a:r>
            <a:r>
              <a:rPr lang="en-US" dirty="0"/>
              <a:t> de </a:t>
            </a:r>
            <a:r>
              <a:rPr lang="en-US" dirty="0" err="1"/>
              <a:t>cima</a:t>
            </a:r>
            <a:r>
              <a:rPr lang="en-US" dirty="0"/>
              <a:t>, </a:t>
            </a:r>
            <a:r>
              <a:rPr lang="en-US" dirty="0" err="1"/>
              <a:t>destacada</a:t>
            </a:r>
            <a:r>
              <a:rPr lang="en-US" dirty="0"/>
              <a:t>, é a que </a:t>
            </a:r>
            <a:r>
              <a:rPr lang="en-US" dirty="0" err="1"/>
              <a:t>está</a:t>
            </a:r>
            <a:r>
              <a:rPr lang="en-US" dirty="0"/>
              <a:t> </a:t>
            </a:r>
            <a:r>
              <a:rPr lang="en-US" dirty="0" err="1"/>
              <a:t>lá</a:t>
            </a:r>
            <a:r>
              <a:rPr lang="en-US" dirty="0"/>
              <a:t> </a:t>
            </a:r>
            <a:r>
              <a:rPr lang="en-US" dirty="0" err="1"/>
              <a:t>atualmente</a:t>
            </a:r>
            <a:r>
              <a:rPr lang="en-US" dirty="0"/>
              <a:t>).</a:t>
            </a:r>
          </a:p>
          <a:p>
            <a:r>
              <a:rPr lang="en-US" dirty="0" err="1"/>
              <a:t>Clicando</a:t>
            </a:r>
            <a:r>
              <a:rPr lang="en-US" dirty="0"/>
              <a:t>-se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qualquer</a:t>
            </a:r>
            <a:r>
              <a:rPr lang="en-US" dirty="0"/>
              <a:t> </a:t>
            </a:r>
            <a:r>
              <a:rPr lang="en-US" dirty="0" err="1"/>
              <a:t>outra</a:t>
            </a:r>
            <a:r>
              <a:rPr lang="en-US" dirty="0"/>
              <a:t> </a:t>
            </a:r>
            <a:r>
              <a:rPr lang="en-US" dirty="0" err="1"/>
              <a:t>disciplina</a:t>
            </a:r>
            <a:r>
              <a:rPr lang="en-US" dirty="0"/>
              <a:t>, </a:t>
            </a:r>
            <a:r>
              <a:rPr lang="en-US" dirty="0" err="1"/>
              <a:t>esta</a:t>
            </a:r>
            <a:r>
              <a:rPr lang="en-US" dirty="0"/>
              <a:t> se </a:t>
            </a:r>
            <a:r>
              <a:rPr lang="en-US" dirty="0" err="1"/>
              <a:t>posicionará</a:t>
            </a:r>
            <a:r>
              <a:rPr lang="en-US" dirty="0"/>
              <a:t> no slot de </a:t>
            </a:r>
            <a:r>
              <a:rPr lang="en-US" dirty="0" err="1"/>
              <a:t>horário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questão</a:t>
            </a:r>
            <a:r>
              <a:rPr lang="en-US" dirty="0"/>
              <a:t>.</a:t>
            </a:r>
          </a:p>
          <a:p>
            <a:r>
              <a:rPr lang="en-US" dirty="0" err="1"/>
              <a:t>Clicando</a:t>
            </a:r>
            <a:r>
              <a:rPr lang="en-US" dirty="0"/>
              <a:t>-se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vazio</a:t>
            </a:r>
            <a:r>
              <a:rPr lang="en-US" dirty="0"/>
              <a:t>, o slot </a:t>
            </a:r>
            <a:r>
              <a:rPr lang="en-US" dirty="0" err="1"/>
              <a:t>será</a:t>
            </a:r>
            <a:r>
              <a:rPr lang="en-US" dirty="0"/>
              <a:t> </a:t>
            </a:r>
            <a:r>
              <a:rPr lang="en-US" dirty="0" err="1"/>
              <a:t>deixado</a:t>
            </a:r>
            <a:r>
              <a:rPr lang="en-US" dirty="0"/>
              <a:t> </a:t>
            </a:r>
            <a:r>
              <a:rPr lang="en-US" dirty="0" err="1"/>
              <a:t>vago</a:t>
            </a:r>
            <a:r>
              <a:rPr lang="en-US" dirty="0"/>
              <a:t>.</a:t>
            </a:r>
          </a:p>
          <a:p>
            <a:r>
              <a:rPr lang="en-US" dirty="0"/>
              <a:t>O </a:t>
            </a:r>
            <a:r>
              <a:rPr lang="en-US" dirty="0" err="1"/>
              <a:t>botão</a:t>
            </a:r>
            <a:r>
              <a:rPr lang="en-US" dirty="0"/>
              <a:t> inferior </a:t>
            </a:r>
            <a:r>
              <a:rPr lang="en-US" dirty="0" err="1"/>
              <a:t>esquerdo</a:t>
            </a:r>
            <a:r>
              <a:rPr lang="en-US" dirty="0"/>
              <a:t> </a:t>
            </a:r>
            <a:r>
              <a:rPr lang="en-US" dirty="0" err="1"/>
              <a:t>encaminha</a:t>
            </a:r>
            <a:r>
              <a:rPr lang="en-US" dirty="0"/>
              <a:t> o </a:t>
            </a:r>
            <a:r>
              <a:rPr lang="en-US" dirty="0" err="1"/>
              <a:t>usuário</a:t>
            </a:r>
            <a:r>
              <a:rPr lang="en-US" dirty="0"/>
              <a:t> de </a:t>
            </a:r>
            <a:r>
              <a:rPr lang="en-US" dirty="0" err="1"/>
              <a:t>volta</a:t>
            </a:r>
            <a:r>
              <a:rPr lang="en-US" dirty="0"/>
              <a:t> à interface 1.</a:t>
            </a:r>
          </a:p>
          <a:p>
            <a:r>
              <a:rPr lang="en-US" dirty="0"/>
              <a:t>O </a:t>
            </a:r>
            <a:r>
              <a:rPr lang="en-US" dirty="0" err="1"/>
              <a:t>ícone</a:t>
            </a:r>
            <a:r>
              <a:rPr lang="en-US" dirty="0"/>
              <a:t> de </a:t>
            </a:r>
            <a:r>
              <a:rPr lang="en-US" dirty="0" err="1"/>
              <a:t>informação</a:t>
            </a:r>
            <a:r>
              <a:rPr lang="en-US" dirty="0"/>
              <a:t> </a:t>
            </a:r>
            <a:r>
              <a:rPr lang="en-US" dirty="0" err="1"/>
              <a:t>informar</a:t>
            </a:r>
            <a:r>
              <a:rPr lang="en-US" dirty="0"/>
              <a:t> o </a:t>
            </a:r>
            <a:r>
              <a:rPr lang="en-US" dirty="0" err="1"/>
              <a:t>usuário</a:t>
            </a:r>
            <a:r>
              <a:rPr lang="en-US" dirty="0"/>
              <a:t> o motive </a:t>
            </a:r>
            <a:r>
              <a:rPr lang="en-US" dirty="0" err="1"/>
              <a:t>pelo</a:t>
            </a:r>
            <a:r>
              <a:rPr lang="en-US" dirty="0"/>
              <a:t> </a:t>
            </a:r>
            <a:r>
              <a:rPr lang="en-US" dirty="0" err="1"/>
              <a:t>qual</a:t>
            </a:r>
            <a:r>
              <a:rPr lang="en-US" dirty="0"/>
              <a:t> </a:t>
            </a:r>
            <a:r>
              <a:rPr lang="en-US" dirty="0" err="1"/>
              <a:t>tal</a:t>
            </a:r>
            <a:r>
              <a:rPr lang="en-US" dirty="0"/>
              <a:t> </a:t>
            </a:r>
            <a:r>
              <a:rPr lang="en-US" dirty="0" err="1"/>
              <a:t>matéria</a:t>
            </a:r>
            <a:r>
              <a:rPr lang="en-US" dirty="0"/>
              <a:t> </a:t>
            </a:r>
            <a:r>
              <a:rPr lang="en-US" dirty="0" err="1"/>
              <a:t>lhe</a:t>
            </a:r>
            <a:r>
              <a:rPr lang="en-US" dirty="0"/>
              <a:t> </a:t>
            </a:r>
            <a:r>
              <a:rPr lang="en-US" dirty="0" err="1"/>
              <a:t>foi</a:t>
            </a:r>
            <a:r>
              <a:rPr lang="en-US" dirty="0"/>
              <a:t> </a:t>
            </a:r>
            <a:r>
              <a:rPr lang="en-US" dirty="0" err="1"/>
              <a:t>recomendada</a:t>
            </a:r>
            <a:r>
              <a:rPr lang="en-US" dirty="0"/>
              <a:t>.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838200" y="5662870"/>
            <a:ext cx="108379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Se </a:t>
            </a:r>
            <a:r>
              <a:rPr lang="en-US" dirty="0" err="1"/>
              <a:t>se</a:t>
            </a:r>
            <a:r>
              <a:rPr lang="en-US" dirty="0"/>
              <a:t> </a:t>
            </a:r>
            <a:r>
              <a:rPr lang="en-US" dirty="0" err="1"/>
              <a:t>escolher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disciplina</a:t>
            </a:r>
            <a:r>
              <a:rPr lang="en-US" dirty="0"/>
              <a:t> que </a:t>
            </a:r>
            <a:r>
              <a:rPr lang="en-US" dirty="0" err="1"/>
              <a:t>tenha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de 2 </a:t>
            </a:r>
            <a:r>
              <a:rPr lang="en-US" dirty="0" err="1"/>
              <a:t>créditos</a:t>
            </a:r>
            <a:r>
              <a:rPr lang="en-US" dirty="0"/>
              <a:t> e que </a:t>
            </a:r>
            <a:r>
              <a:rPr lang="en-US" dirty="0" err="1"/>
              <a:t>colida</a:t>
            </a:r>
            <a:r>
              <a:rPr lang="en-US" dirty="0"/>
              <a:t> com </a:t>
            </a:r>
            <a:r>
              <a:rPr lang="en-US" dirty="0" err="1"/>
              <a:t>outra</a:t>
            </a:r>
            <a:r>
              <a:rPr lang="en-US" dirty="0"/>
              <a:t> que </a:t>
            </a:r>
            <a:r>
              <a:rPr lang="en-US" dirty="0" err="1"/>
              <a:t>já</a:t>
            </a:r>
            <a:r>
              <a:rPr lang="en-US" dirty="0"/>
              <a:t> </a:t>
            </a:r>
            <a:r>
              <a:rPr lang="en-US" dirty="0" err="1"/>
              <a:t>esteja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grade,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janela</a:t>
            </a:r>
            <a:r>
              <a:rPr lang="en-US" dirty="0"/>
              <a:t> de aviso </a:t>
            </a:r>
            <a:r>
              <a:rPr lang="en-US" dirty="0" err="1"/>
              <a:t>aparecerá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tela</a:t>
            </a:r>
            <a:r>
              <a:rPr lang="en-US" dirty="0"/>
              <a:t> </a:t>
            </a:r>
            <a:r>
              <a:rPr lang="en-US" dirty="0" err="1"/>
              <a:t>perguntando</a:t>
            </a:r>
            <a:r>
              <a:rPr lang="en-US" dirty="0"/>
              <a:t> se o </a:t>
            </a:r>
            <a:r>
              <a:rPr lang="en-US" dirty="0" err="1"/>
              <a:t>usuário</a:t>
            </a:r>
            <a:r>
              <a:rPr lang="en-US" dirty="0"/>
              <a:t> </a:t>
            </a:r>
            <a:r>
              <a:rPr lang="en-US" dirty="0" err="1"/>
              <a:t>deseja</a:t>
            </a:r>
            <a:r>
              <a:rPr lang="en-US" dirty="0"/>
              <a:t> </a:t>
            </a:r>
            <a:r>
              <a:rPr lang="en-US" dirty="0" err="1"/>
              <a:t>incluir</a:t>
            </a:r>
            <a:r>
              <a:rPr lang="en-US" dirty="0"/>
              <a:t> </a:t>
            </a:r>
            <a:r>
              <a:rPr lang="en-US" dirty="0" err="1"/>
              <a:t>tal</a:t>
            </a:r>
            <a:r>
              <a:rPr lang="en-US" dirty="0"/>
              <a:t> </a:t>
            </a:r>
            <a:r>
              <a:rPr lang="en-US" dirty="0" err="1"/>
              <a:t>matéria</a:t>
            </a:r>
            <a:r>
              <a:rPr lang="en-US" dirty="0"/>
              <a:t> a </a:t>
            </a:r>
            <a:r>
              <a:rPr lang="en-US" dirty="0" err="1"/>
              <a:t>custo</a:t>
            </a:r>
            <a:r>
              <a:rPr lang="en-US" dirty="0"/>
              <a:t> da que </a:t>
            </a:r>
            <a:r>
              <a:rPr lang="en-US" dirty="0" err="1"/>
              <a:t>já</a:t>
            </a:r>
            <a:r>
              <a:rPr lang="en-US" dirty="0"/>
              <a:t> </a:t>
            </a:r>
            <a:r>
              <a:rPr lang="en-US" dirty="0" err="1"/>
              <a:t>estava</a:t>
            </a:r>
            <a:r>
              <a:rPr lang="en-US" dirty="0"/>
              <a:t> </a:t>
            </a:r>
            <a:r>
              <a:rPr lang="en-US" dirty="0" err="1"/>
              <a:t>lá</a:t>
            </a:r>
            <a:r>
              <a:rPr lang="en-US" dirty="0"/>
              <a:t>.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54726"/>
            <a:ext cx="6993664" cy="3808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348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Interface 3 (</a:t>
            </a:r>
            <a:r>
              <a:rPr lang="en-US" dirty="0" err="1"/>
              <a:t>resumo</a:t>
            </a:r>
            <a:r>
              <a:rPr lang="en-US" dirty="0"/>
              <a:t> das </a:t>
            </a:r>
            <a:r>
              <a:rPr lang="en-US" dirty="0" err="1"/>
              <a:t>decisões</a:t>
            </a:r>
            <a:r>
              <a:rPr lang="en-US" dirty="0"/>
              <a:t> do </a:t>
            </a:r>
            <a:r>
              <a:rPr lang="en-US" dirty="0" err="1"/>
              <a:t>usuário</a:t>
            </a:r>
            <a:r>
              <a:rPr lang="en-US" dirty="0"/>
              <a:t>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960264" y="1854726"/>
            <a:ext cx="3715921" cy="3808144"/>
          </a:xfrm>
        </p:spPr>
        <p:txBody>
          <a:bodyPr>
            <a:normAutofit/>
          </a:bodyPr>
          <a:lstStyle/>
          <a:p>
            <a:r>
              <a:rPr lang="pt-BR" dirty="0"/>
              <a:t>Clicando</a:t>
            </a:r>
            <a:r>
              <a:rPr lang="en-US" dirty="0"/>
              <a:t>-se no </a:t>
            </a:r>
            <a:r>
              <a:rPr lang="en-US" dirty="0" err="1"/>
              <a:t>botão</a:t>
            </a:r>
            <a:r>
              <a:rPr lang="en-US" dirty="0"/>
              <a:t> inferior </a:t>
            </a:r>
            <a:r>
              <a:rPr lang="en-US" dirty="0" err="1"/>
              <a:t>esquerdo</a:t>
            </a:r>
            <a:r>
              <a:rPr lang="en-US" dirty="0"/>
              <a:t>, o </a:t>
            </a:r>
            <a:r>
              <a:rPr lang="en-US" dirty="0" err="1"/>
              <a:t>usuário</a:t>
            </a:r>
            <a:r>
              <a:rPr lang="en-US" dirty="0"/>
              <a:t> </a:t>
            </a:r>
            <a:r>
              <a:rPr lang="en-US" dirty="0" err="1"/>
              <a:t>retorna</a:t>
            </a:r>
            <a:r>
              <a:rPr lang="en-US" dirty="0"/>
              <a:t> à interface 1.</a:t>
            </a:r>
          </a:p>
          <a:p>
            <a:r>
              <a:rPr lang="en-US" dirty="0" err="1"/>
              <a:t>Clicando</a:t>
            </a:r>
            <a:r>
              <a:rPr lang="en-US" dirty="0"/>
              <a:t>-se no </a:t>
            </a:r>
            <a:r>
              <a:rPr lang="en-US" dirty="0" err="1"/>
              <a:t>botão</a:t>
            </a:r>
            <a:r>
              <a:rPr lang="en-US" dirty="0"/>
              <a:t> inferior </a:t>
            </a:r>
            <a:r>
              <a:rPr lang="en-US" dirty="0" err="1"/>
              <a:t>direito</a:t>
            </a:r>
            <a:r>
              <a:rPr lang="en-US" dirty="0"/>
              <a:t>, o </a:t>
            </a:r>
            <a:r>
              <a:rPr lang="en-US" dirty="0" err="1"/>
              <a:t>usuário</a:t>
            </a:r>
            <a:r>
              <a:rPr lang="en-US" dirty="0"/>
              <a:t> é </a:t>
            </a:r>
            <a:r>
              <a:rPr lang="en-US" dirty="0" err="1"/>
              <a:t>encaminhado</a:t>
            </a:r>
            <a:r>
              <a:rPr lang="en-US" dirty="0"/>
              <a:t> para o site do MW.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1854726"/>
            <a:ext cx="6818851" cy="3808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302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Interface 4 (</a:t>
            </a:r>
            <a:r>
              <a:rPr lang="en-US" dirty="0" err="1"/>
              <a:t>lista</a:t>
            </a:r>
            <a:r>
              <a:rPr lang="en-US" dirty="0"/>
              <a:t> de </a:t>
            </a:r>
            <a:r>
              <a:rPr lang="en-US" dirty="0" err="1"/>
              <a:t>disciplinas</a:t>
            </a:r>
            <a:r>
              <a:rPr lang="en-US" dirty="0"/>
              <a:t> </a:t>
            </a:r>
            <a:r>
              <a:rPr lang="en-US" dirty="0" err="1"/>
              <a:t>sugeridas</a:t>
            </a:r>
            <a:r>
              <a:rPr lang="en-US" dirty="0"/>
              <a:t>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960264" y="1854726"/>
            <a:ext cx="3826785" cy="3802945"/>
          </a:xfrm>
        </p:spPr>
        <p:txBody>
          <a:bodyPr>
            <a:normAutofit fontScale="70000" lnSpcReduction="20000"/>
          </a:bodyPr>
          <a:lstStyle/>
          <a:p>
            <a:r>
              <a:rPr lang="pt-BR" dirty="0"/>
              <a:t>O ícone em formato de “v”, além de confirmar a disciplina, atribui preferência de usuário (máxima) à disciplina marcada, fazendo-a aparecer na grade da interface 1.</a:t>
            </a:r>
          </a:p>
          <a:p>
            <a:r>
              <a:rPr lang="pt-BR" dirty="0"/>
              <a:t>O ícone em formato de “x” exclui a disciplina sugerida da grade da interface 1 (e de todo o resto)</a:t>
            </a:r>
          </a:p>
          <a:p>
            <a:r>
              <a:rPr lang="pt-BR" dirty="0"/>
              <a:t>Clicar no “nome” da disciplina encaminha o usuário à interface 5.</a:t>
            </a:r>
          </a:p>
          <a:p>
            <a:r>
              <a:rPr lang="pt-BR" dirty="0"/>
              <a:t>Clicando-se no botão inferior esquerdo, retorna-se à interface 1.</a:t>
            </a:r>
            <a:endParaRPr lang="en-US" dirty="0"/>
          </a:p>
        </p:txBody>
      </p:sp>
      <p:sp>
        <p:nvSpPr>
          <p:cNvPr id="5" name="CaixaDeTexto 4"/>
          <p:cNvSpPr txBox="1"/>
          <p:nvPr/>
        </p:nvSpPr>
        <p:spPr>
          <a:xfrm>
            <a:off x="727335" y="5657671"/>
            <a:ext cx="10948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Pequenas</a:t>
            </a:r>
            <a:r>
              <a:rPr lang="en-US" dirty="0"/>
              <a:t> </a:t>
            </a:r>
            <a:r>
              <a:rPr lang="en-US" dirty="0" err="1"/>
              <a:t>janelas</a:t>
            </a:r>
            <a:r>
              <a:rPr lang="en-US" dirty="0"/>
              <a:t> de </a:t>
            </a:r>
            <a:r>
              <a:rPr lang="en-US" dirty="0" err="1"/>
              <a:t>confirmação</a:t>
            </a:r>
            <a:r>
              <a:rPr lang="en-US" dirty="0"/>
              <a:t> de </a:t>
            </a:r>
            <a:r>
              <a:rPr lang="en-US" dirty="0" err="1"/>
              <a:t>decisão</a:t>
            </a:r>
            <a:r>
              <a:rPr lang="en-US" dirty="0"/>
              <a:t> </a:t>
            </a:r>
            <a:r>
              <a:rPr lang="en-US" dirty="0" err="1"/>
              <a:t>aparecerão</a:t>
            </a:r>
            <a:r>
              <a:rPr lang="en-US" dirty="0"/>
              <a:t> para </a:t>
            </a:r>
            <a:r>
              <a:rPr lang="en-US" dirty="0" err="1"/>
              <a:t>evitar</a:t>
            </a:r>
            <a:r>
              <a:rPr lang="en-US" dirty="0"/>
              <a:t> </a:t>
            </a:r>
            <a:r>
              <a:rPr lang="en-US" dirty="0" err="1"/>
              <a:t>casos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que se </a:t>
            </a:r>
            <a:r>
              <a:rPr lang="en-US" dirty="0" err="1"/>
              <a:t>esbarrar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querer</a:t>
            </a:r>
            <a:r>
              <a:rPr lang="en-US" dirty="0"/>
              <a:t>.</a:t>
            </a: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1854726"/>
            <a:ext cx="6931405" cy="3802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14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Interface 5 (</a:t>
            </a:r>
            <a:r>
              <a:rPr lang="en-US" dirty="0" err="1"/>
              <a:t>turmas</a:t>
            </a:r>
            <a:r>
              <a:rPr lang="en-US" dirty="0"/>
              <a:t> de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determinada</a:t>
            </a:r>
            <a:r>
              <a:rPr lang="en-US" dirty="0"/>
              <a:t> </a:t>
            </a:r>
            <a:r>
              <a:rPr lang="en-US" dirty="0" err="1"/>
              <a:t>disciplina</a:t>
            </a:r>
            <a:r>
              <a:rPr lang="en-US" dirty="0"/>
              <a:t>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960264" y="1854726"/>
            <a:ext cx="3715921" cy="3808144"/>
          </a:xfrm>
        </p:spPr>
        <p:txBody>
          <a:bodyPr>
            <a:normAutofit/>
          </a:bodyPr>
          <a:lstStyle/>
          <a:p>
            <a:r>
              <a:rPr lang="en-US" dirty="0" err="1"/>
              <a:t>Tocar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turma</a:t>
            </a:r>
            <a:r>
              <a:rPr lang="en-US" dirty="0"/>
              <a:t> </a:t>
            </a:r>
            <a:r>
              <a:rPr lang="en-US" dirty="0" err="1"/>
              <a:t>fará</a:t>
            </a:r>
            <a:r>
              <a:rPr lang="en-US" dirty="0"/>
              <a:t> com que </a:t>
            </a:r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apareça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grade da interface 1.</a:t>
            </a:r>
          </a:p>
          <a:p>
            <a:r>
              <a:rPr lang="en-US" dirty="0" err="1"/>
              <a:t>Clicando</a:t>
            </a:r>
            <a:r>
              <a:rPr lang="en-US" dirty="0"/>
              <a:t>-se no </a:t>
            </a:r>
            <a:r>
              <a:rPr lang="en-US" dirty="0" err="1"/>
              <a:t>botão</a:t>
            </a:r>
            <a:r>
              <a:rPr lang="en-US" dirty="0"/>
              <a:t> inferior </a:t>
            </a:r>
            <a:r>
              <a:rPr lang="en-US" dirty="0" err="1"/>
              <a:t>esquerdo</a:t>
            </a:r>
            <a:r>
              <a:rPr lang="en-US" dirty="0"/>
              <a:t>, o </a:t>
            </a:r>
            <a:r>
              <a:rPr lang="en-US" dirty="0" err="1"/>
              <a:t>usuário</a:t>
            </a:r>
            <a:r>
              <a:rPr lang="en-US" dirty="0"/>
              <a:t> é </a:t>
            </a:r>
            <a:r>
              <a:rPr lang="en-US" dirty="0" err="1"/>
              <a:t>encaminhado</a:t>
            </a:r>
            <a:r>
              <a:rPr lang="en-US" dirty="0"/>
              <a:t> de </a:t>
            </a:r>
            <a:r>
              <a:rPr lang="en-US" dirty="0" err="1"/>
              <a:t>volta</a:t>
            </a:r>
            <a:r>
              <a:rPr lang="en-US" dirty="0"/>
              <a:t> para a interface 4.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727335" y="5657671"/>
            <a:ext cx="109488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</a:t>
            </a:r>
            <a:r>
              <a:rPr lang="en-US" dirty="0" err="1"/>
              <a:t>Havendo</a:t>
            </a:r>
            <a:r>
              <a:rPr lang="en-US" dirty="0"/>
              <a:t> </a:t>
            </a:r>
            <a:r>
              <a:rPr lang="en-US" dirty="0" err="1"/>
              <a:t>colisão</a:t>
            </a:r>
            <a:r>
              <a:rPr lang="en-US" dirty="0"/>
              <a:t> com </a:t>
            </a:r>
            <a:r>
              <a:rPr lang="en-US" dirty="0" err="1"/>
              <a:t>alguma</a:t>
            </a:r>
            <a:r>
              <a:rPr lang="en-US" dirty="0"/>
              <a:t> </a:t>
            </a:r>
            <a:r>
              <a:rPr lang="en-US" dirty="0" err="1"/>
              <a:t>matéria</a:t>
            </a:r>
            <a:r>
              <a:rPr lang="en-US" dirty="0"/>
              <a:t> que </a:t>
            </a:r>
            <a:r>
              <a:rPr lang="en-US" dirty="0" err="1"/>
              <a:t>já</a:t>
            </a:r>
            <a:r>
              <a:rPr lang="en-US" dirty="0"/>
              <a:t> </a:t>
            </a:r>
            <a:r>
              <a:rPr lang="en-US" dirty="0" err="1"/>
              <a:t>esteja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grade, </a:t>
            </a:r>
            <a:r>
              <a:rPr lang="en-US" dirty="0" err="1"/>
              <a:t>semelhante</a:t>
            </a:r>
            <a:r>
              <a:rPr lang="en-US" dirty="0"/>
              <a:t> </a:t>
            </a:r>
            <a:r>
              <a:rPr lang="en-US" dirty="0" err="1"/>
              <a:t>será</a:t>
            </a:r>
            <a:r>
              <a:rPr lang="en-US" dirty="0"/>
              <a:t> </a:t>
            </a:r>
            <a:r>
              <a:rPr lang="en-US" dirty="0" err="1"/>
              <a:t>feito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relação</a:t>
            </a:r>
            <a:r>
              <a:rPr lang="en-US" dirty="0"/>
              <a:t> a </a:t>
            </a:r>
            <a:r>
              <a:rPr lang="en-US" dirty="0" err="1"/>
              <a:t>como</a:t>
            </a:r>
            <a:r>
              <a:rPr lang="en-US" dirty="0"/>
              <a:t> a interface 2 </a:t>
            </a:r>
            <a:r>
              <a:rPr lang="en-US" dirty="0" err="1"/>
              <a:t>lida</a:t>
            </a:r>
            <a:r>
              <a:rPr lang="en-US" dirty="0"/>
              <a:t> com </a:t>
            </a:r>
            <a:r>
              <a:rPr lang="en-US" dirty="0" err="1"/>
              <a:t>isso</a:t>
            </a:r>
            <a:r>
              <a:rPr lang="en-US" dirty="0"/>
              <a:t>.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205" y="1854725"/>
            <a:ext cx="6891051" cy="3802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283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Interface 6 (</a:t>
            </a:r>
            <a:r>
              <a:rPr lang="en-US" dirty="0" err="1"/>
              <a:t>busca</a:t>
            </a:r>
            <a:r>
              <a:rPr lang="en-US" dirty="0"/>
              <a:t>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960264" y="1854726"/>
            <a:ext cx="3715921" cy="3808144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O campo à </a:t>
            </a:r>
            <a:r>
              <a:rPr lang="en-US" dirty="0" err="1"/>
              <a:t>esquerda</a:t>
            </a:r>
            <a:r>
              <a:rPr lang="en-US" dirty="0"/>
              <a:t> da </a:t>
            </a:r>
            <a:r>
              <a:rPr lang="en-US" dirty="0" err="1"/>
              <a:t>lupa</a:t>
            </a:r>
            <a:r>
              <a:rPr lang="en-US" dirty="0"/>
              <a:t> é de entrada do </a:t>
            </a:r>
            <a:r>
              <a:rPr lang="en-US" dirty="0" err="1"/>
              <a:t>usuário</a:t>
            </a:r>
            <a:r>
              <a:rPr lang="en-US" dirty="0"/>
              <a:t>; </a:t>
            </a:r>
            <a:r>
              <a:rPr lang="en-US" dirty="0" err="1"/>
              <a:t>ao</a:t>
            </a:r>
            <a:r>
              <a:rPr lang="en-US" dirty="0"/>
              <a:t> se </a:t>
            </a:r>
            <a:r>
              <a:rPr lang="en-US" dirty="0" err="1"/>
              <a:t>clicar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tal</a:t>
            </a:r>
            <a:r>
              <a:rPr lang="en-US" dirty="0"/>
              <a:t> </a:t>
            </a:r>
            <a:r>
              <a:rPr lang="en-US" dirty="0" err="1"/>
              <a:t>símbolo</a:t>
            </a:r>
            <a:r>
              <a:rPr lang="en-US" dirty="0"/>
              <a:t>, a </a:t>
            </a:r>
            <a:r>
              <a:rPr lang="en-US" dirty="0" err="1"/>
              <a:t>lista</a:t>
            </a:r>
            <a:r>
              <a:rPr lang="en-US" dirty="0"/>
              <a:t> de </a:t>
            </a:r>
            <a:r>
              <a:rPr lang="en-US" dirty="0" err="1"/>
              <a:t>todos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achados</a:t>
            </a:r>
            <a:r>
              <a:rPr lang="en-US" dirty="0"/>
              <a:t> </a:t>
            </a:r>
            <a:r>
              <a:rPr lang="en-US" dirty="0" err="1"/>
              <a:t>será</a:t>
            </a:r>
            <a:r>
              <a:rPr lang="en-US" dirty="0"/>
              <a:t> </a:t>
            </a:r>
            <a:r>
              <a:rPr lang="en-US" dirty="0" err="1"/>
              <a:t>exposta</a:t>
            </a:r>
            <a:r>
              <a:rPr lang="en-US" dirty="0"/>
              <a:t> </a:t>
            </a:r>
            <a:r>
              <a:rPr lang="en-US" dirty="0" err="1"/>
              <a:t>imediatamente</a:t>
            </a:r>
            <a:r>
              <a:rPr lang="en-US" dirty="0"/>
              <a:t> </a:t>
            </a:r>
            <a:r>
              <a:rPr lang="en-US" dirty="0" err="1"/>
              <a:t>abaixo</a:t>
            </a:r>
            <a:r>
              <a:rPr lang="en-US" dirty="0"/>
              <a:t>.</a:t>
            </a:r>
          </a:p>
          <a:p>
            <a:r>
              <a:rPr lang="en-US" dirty="0" err="1"/>
              <a:t>Clicando</a:t>
            </a:r>
            <a:r>
              <a:rPr lang="en-US" dirty="0"/>
              <a:t>-se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alguma</a:t>
            </a:r>
            <a:r>
              <a:rPr lang="en-US" dirty="0"/>
              <a:t> das </a:t>
            </a:r>
            <a:r>
              <a:rPr lang="en-US" dirty="0" err="1"/>
              <a:t>disciplinas</a:t>
            </a:r>
            <a:r>
              <a:rPr lang="en-US" dirty="0"/>
              <a:t> </a:t>
            </a:r>
            <a:r>
              <a:rPr lang="en-US" dirty="0" err="1"/>
              <a:t>listadas</a:t>
            </a:r>
            <a:r>
              <a:rPr lang="en-US" dirty="0"/>
              <a:t>, o </a:t>
            </a:r>
            <a:r>
              <a:rPr lang="en-US" dirty="0" err="1"/>
              <a:t>usuário</a:t>
            </a:r>
            <a:r>
              <a:rPr lang="en-US" dirty="0"/>
              <a:t> é </a:t>
            </a:r>
            <a:r>
              <a:rPr lang="en-US" dirty="0" err="1"/>
              <a:t>encaminhado</a:t>
            </a:r>
            <a:r>
              <a:rPr lang="en-US" dirty="0"/>
              <a:t> para a interface 5, </a:t>
            </a:r>
            <a:r>
              <a:rPr lang="en-US" dirty="0" err="1"/>
              <a:t>referente</a:t>
            </a:r>
            <a:r>
              <a:rPr lang="en-US" dirty="0"/>
              <a:t> a </a:t>
            </a:r>
            <a:r>
              <a:rPr lang="en-US" dirty="0" err="1"/>
              <a:t>essa</a:t>
            </a:r>
            <a:r>
              <a:rPr lang="en-US" dirty="0"/>
              <a:t> </a:t>
            </a:r>
            <a:r>
              <a:rPr lang="en-US" dirty="0" err="1"/>
              <a:t>disciplina</a:t>
            </a:r>
            <a:r>
              <a:rPr lang="en-US" dirty="0"/>
              <a:t>.</a:t>
            </a:r>
          </a:p>
          <a:p>
            <a:r>
              <a:rPr lang="en-US" dirty="0"/>
              <a:t>O </a:t>
            </a:r>
            <a:r>
              <a:rPr lang="en-US" dirty="0" err="1"/>
              <a:t>botão</a:t>
            </a:r>
            <a:r>
              <a:rPr lang="en-US" dirty="0"/>
              <a:t> inferior </a:t>
            </a:r>
            <a:r>
              <a:rPr lang="en-US" dirty="0" err="1"/>
              <a:t>esquerdo</a:t>
            </a:r>
            <a:r>
              <a:rPr lang="en-US" dirty="0"/>
              <a:t> </a:t>
            </a:r>
            <a:r>
              <a:rPr lang="en-US" dirty="0" err="1"/>
              <a:t>retorna</a:t>
            </a:r>
            <a:r>
              <a:rPr lang="en-US" dirty="0"/>
              <a:t> o </a:t>
            </a:r>
            <a:r>
              <a:rPr lang="en-US" dirty="0" err="1"/>
              <a:t>usuário</a:t>
            </a:r>
            <a:r>
              <a:rPr lang="en-US" dirty="0"/>
              <a:t> para a interface 1.</a:t>
            </a:r>
          </a:p>
          <a:p>
            <a:endParaRPr lang="en-US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1854726"/>
            <a:ext cx="6818851" cy="3808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99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 rot="5400000">
            <a:off x="1272210" y="3678342"/>
            <a:ext cx="728869" cy="13517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tângulo Arredondado 15"/>
          <p:cNvSpPr/>
          <p:nvPr/>
        </p:nvSpPr>
        <p:spPr>
          <a:xfrm rot="5400000">
            <a:off x="2623931" y="2426011"/>
            <a:ext cx="728869" cy="13517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tângulo Arredondado 16"/>
          <p:cNvSpPr/>
          <p:nvPr/>
        </p:nvSpPr>
        <p:spPr>
          <a:xfrm rot="5400000">
            <a:off x="2623930" y="4963803"/>
            <a:ext cx="728869" cy="13517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tângulo Arredondado 17"/>
          <p:cNvSpPr/>
          <p:nvPr/>
        </p:nvSpPr>
        <p:spPr>
          <a:xfrm rot="5400000">
            <a:off x="6529449" y="564946"/>
            <a:ext cx="728869" cy="13517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tângulo Arredondado 18"/>
          <p:cNvSpPr/>
          <p:nvPr/>
        </p:nvSpPr>
        <p:spPr>
          <a:xfrm rot="5400000">
            <a:off x="6529449" y="3200285"/>
            <a:ext cx="728869" cy="13517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tângulo Arredondado 19"/>
          <p:cNvSpPr/>
          <p:nvPr/>
        </p:nvSpPr>
        <p:spPr>
          <a:xfrm rot="5400000">
            <a:off x="4399722" y="3624468"/>
            <a:ext cx="728869" cy="13517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tângulo Arredondado 20"/>
          <p:cNvSpPr/>
          <p:nvPr/>
        </p:nvSpPr>
        <p:spPr>
          <a:xfrm rot="5400000">
            <a:off x="4399722" y="2426011"/>
            <a:ext cx="728869" cy="13517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tângulo Arredondado 21"/>
          <p:cNvSpPr/>
          <p:nvPr/>
        </p:nvSpPr>
        <p:spPr>
          <a:xfrm rot="5400000">
            <a:off x="4399722" y="1293815"/>
            <a:ext cx="728869" cy="1351721"/>
          </a:xfrm>
          <a:prstGeom prst="roundRect">
            <a:avLst/>
          </a:prstGeom>
          <a:solidFill>
            <a:schemeClr val="bg1">
              <a:lumMod val="50000"/>
              <a:lumOff val="50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tângulo Arredondado 22"/>
          <p:cNvSpPr/>
          <p:nvPr/>
        </p:nvSpPr>
        <p:spPr>
          <a:xfrm rot="5400000">
            <a:off x="6529449" y="1889497"/>
            <a:ext cx="728869" cy="13517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aixaDeTexto 23"/>
          <p:cNvSpPr txBox="1"/>
          <p:nvPr/>
        </p:nvSpPr>
        <p:spPr>
          <a:xfrm>
            <a:off x="1086679" y="4115663"/>
            <a:ext cx="1046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Login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2464903" y="2917205"/>
            <a:ext cx="1046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Home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4240696" y="1785009"/>
            <a:ext cx="10469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Simulador</a:t>
            </a:r>
            <a:endParaRPr lang="en-US" sz="1600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4240695" y="4115662"/>
            <a:ext cx="1046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Ajuda</a:t>
            </a:r>
            <a:endParaRPr lang="en-US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4240695" y="2917205"/>
            <a:ext cx="10469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Interface1</a:t>
            </a:r>
          </a:p>
        </p:txBody>
      </p:sp>
      <p:sp>
        <p:nvSpPr>
          <p:cNvPr id="29" name="CaixaDeTexto 28"/>
          <p:cNvSpPr txBox="1"/>
          <p:nvPr/>
        </p:nvSpPr>
        <p:spPr>
          <a:xfrm>
            <a:off x="2438401" y="5454997"/>
            <a:ext cx="1046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Cadastro</a:t>
            </a:r>
            <a:endParaRPr lang="en-US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6370422" y="1056140"/>
            <a:ext cx="10469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Interface2</a:t>
            </a:r>
          </a:p>
        </p:txBody>
      </p:sp>
      <p:sp>
        <p:nvSpPr>
          <p:cNvPr id="31" name="CaixaDeTexto 30"/>
          <p:cNvSpPr txBox="1"/>
          <p:nvPr/>
        </p:nvSpPr>
        <p:spPr>
          <a:xfrm>
            <a:off x="6370422" y="3691479"/>
            <a:ext cx="10469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Interface4</a:t>
            </a:r>
          </a:p>
        </p:txBody>
      </p:sp>
      <p:sp>
        <p:nvSpPr>
          <p:cNvPr id="32" name="CaixaDeTexto 31"/>
          <p:cNvSpPr txBox="1"/>
          <p:nvPr/>
        </p:nvSpPr>
        <p:spPr>
          <a:xfrm>
            <a:off x="6370422" y="2380691"/>
            <a:ext cx="10469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Interface3</a:t>
            </a:r>
          </a:p>
        </p:txBody>
      </p:sp>
      <p:cxnSp>
        <p:nvCxnSpPr>
          <p:cNvPr id="36" name="Conector Angulado 35"/>
          <p:cNvCxnSpPr>
            <a:stCxn id="16" idx="2"/>
            <a:endCxn id="4" idx="1"/>
          </p:cNvCxnSpPr>
          <p:nvPr/>
        </p:nvCxnSpPr>
        <p:spPr>
          <a:xfrm rot="10800000" flipV="1">
            <a:off x="1636645" y="3101872"/>
            <a:ext cx="675861" cy="887896"/>
          </a:xfrm>
          <a:prstGeom prst="bentConnector2">
            <a:avLst/>
          </a:prstGeom>
          <a:ln w="38100">
            <a:headEnd type="triangle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7" name="Conector Angulado 36"/>
          <p:cNvCxnSpPr>
            <a:stCxn id="22" idx="2"/>
            <a:endCxn id="16" idx="1"/>
          </p:cNvCxnSpPr>
          <p:nvPr/>
        </p:nvCxnSpPr>
        <p:spPr>
          <a:xfrm rot="10800000" flipV="1">
            <a:off x="2988366" y="1969675"/>
            <a:ext cx="1099931" cy="767761"/>
          </a:xfrm>
          <a:prstGeom prst="bentConnector2">
            <a:avLst/>
          </a:prstGeom>
          <a:ln w="38100">
            <a:headEnd type="triangle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8" name="Conector Angulado 37"/>
          <p:cNvCxnSpPr>
            <a:stCxn id="21" idx="2"/>
            <a:endCxn id="16" idx="0"/>
          </p:cNvCxnSpPr>
          <p:nvPr/>
        </p:nvCxnSpPr>
        <p:spPr>
          <a:xfrm rot="10800000">
            <a:off x="3664226" y="3101872"/>
            <a:ext cx="424070" cy="12700"/>
          </a:xfrm>
          <a:prstGeom prst="bentConnector3">
            <a:avLst>
              <a:gd name="adj1" fmla="val 50000"/>
            </a:avLst>
          </a:prstGeom>
          <a:ln w="38100">
            <a:headEnd type="triangle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9" name="Conector Angulado 38"/>
          <p:cNvCxnSpPr>
            <a:stCxn id="16" idx="3"/>
            <a:endCxn id="20" idx="2"/>
          </p:cNvCxnSpPr>
          <p:nvPr/>
        </p:nvCxnSpPr>
        <p:spPr>
          <a:xfrm rot="16200000" flipH="1">
            <a:off x="3121319" y="3333351"/>
            <a:ext cx="834023" cy="1099931"/>
          </a:xfrm>
          <a:prstGeom prst="bentConnector2">
            <a:avLst/>
          </a:prstGeom>
          <a:ln w="38100">
            <a:headEnd type="triangle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0" name="Conector Angulado 39"/>
          <p:cNvCxnSpPr>
            <a:stCxn id="4" idx="3"/>
            <a:endCxn id="17" idx="2"/>
          </p:cNvCxnSpPr>
          <p:nvPr/>
        </p:nvCxnSpPr>
        <p:spPr>
          <a:xfrm rot="16200000" flipH="1">
            <a:off x="1514061" y="4841220"/>
            <a:ext cx="921027" cy="675860"/>
          </a:xfrm>
          <a:prstGeom prst="bentConnector2">
            <a:avLst/>
          </a:prstGeom>
          <a:ln w="38100">
            <a:headEnd type="triangle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0" name="Retângulo Arredondado 49"/>
          <p:cNvSpPr/>
          <p:nvPr/>
        </p:nvSpPr>
        <p:spPr>
          <a:xfrm rot="5400000">
            <a:off x="6529449" y="4511073"/>
            <a:ext cx="728869" cy="13517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aixaDeTexto 50"/>
          <p:cNvSpPr txBox="1"/>
          <p:nvPr/>
        </p:nvSpPr>
        <p:spPr>
          <a:xfrm>
            <a:off x="6370422" y="5002267"/>
            <a:ext cx="10469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Interface6</a:t>
            </a:r>
          </a:p>
        </p:txBody>
      </p:sp>
      <p:cxnSp>
        <p:nvCxnSpPr>
          <p:cNvPr id="52" name="Conector Angulado 51"/>
          <p:cNvCxnSpPr>
            <a:stCxn id="18" idx="2"/>
            <a:endCxn id="21" idx="0"/>
          </p:cNvCxnSpPr>
          <p:nvPr/>
        </p:nvCxnSpPr>
        <p:spPr>
          <a:xfrm rot="10800000" flipV="1">
            <a:off x="5440017" y="1240806"/>
            <a:ext cx="778006" cy="1861065"/>
          </a:xfrm>
          <a:prstGeom prst="bentConnector3">
            <a:avLst>
              <a:gd name="adj1" fmla="val 50000"/>
            </a:avLst>
          </a:prstGeom>
          <a:ln w="38100">
            <a:headEnd type="triangle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3" name="Conector Angulado 52"/>
          <p:cNvCxnSpPr>
            <a:stCxn id="23" idx="2"/>
            <a:endCxn id="21" idx="0"/>
          </p:cNvCxnSpPr>
          <p:nvPr/>
        </p:nvCxnSpPr>
        <p:spPr>
          <a:xfrm rot="10800000" flipV="1">
            <a:off x="5440017" y="2565358"/>
            <a:ext cx="778006" cy="536514"/>
          </a:xfrm>
          <a:prstGeom prst="bentConnector3">
            <a:avLst>
              <a:gd name="adj1" fmla="val 50000"/>
            </a:avLst>
          </a:prstGeom>
          <a:ln w="38100">
            <a:headEnd type="triangle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4" name="Conector Angulado 53"/>
          <p:cNvCxnSpPr>
            <a:stCxn id="19" idx="2"/>
            <a:endCxn id="21" idx="0"/>
          </p:cNvCxnSpPr>
          <p:nvPr/>
        </p:nvCxnSpPr>
        <p:spPr>
          <a:xfrm rot="10800000">
            <a:off x="5440017" y="3101872"/>
            <a:ext cx="778006" cy="774274"/>
          </a:xfrm>
          <a:prstGeom prst="bentConnector3">
            <a:avLst>
              <a:gd name="adj1" fmla="val 50000"/>
            </a:avLst>
          </a:prstGeom>
          <a:ln w="38100">
            <a:headEnd type="triangle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5" name="Conector Angulado 54"/>
          <p:cNvCxnSpPr>
            <a:stCxn id="21" idx="0"/>
            <a:endCxn id="50" idx="2"/>
          </p:cNvCxnSpPr>
          <p:nvPr/>
        </p:nvCxnSpPr>
        <p:spPr>
          <a:xfrm>
            <a:off x="5440017" y="3101872"/>
            <a:ext cx="778006" cy="2085062"/>
          </a:xfrm>
          <a:prstGeom prst="bentConnector3">
            <a:avLst>
              <a:gd name="adj1" fmla="val 50000"/>
            </a:avLst>
          </a:prstGeom>
          <a:ln w="38100">
            <a:headEnd type="triangle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5" name="Retângulo Arredondado 64"/>
          <p:cNvSpPr/>
          <p:nvPr/>
        </p:nvSpPr>
        <p:spPr>
          <a:xfrm rot="5400000">
            <a:off x="8662846" y="3213444"/>
            <a:ext cx="728869" cy="13517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CaixaDeTexto 65"/>
          <p:cNvSpPr txBox="1"/>
          <p:nvPr/>
        </p:nvSpPr>
        <p:spPr>
          <a:xfrm>
            <a:off x="8503819" y="3704638"/>
            <a:ext cx="10469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Interface5</a:t>
            </a:r>
          </a:p>
        </p:txBody>
      </p:sp>
      <p:cxnSp>
        <p:nvCxnSpPr>
          <p:cNvPr id="67" name="Conector Angulado 66"/>
          <p:cNvCxnSpPr>
            <a:stCxn id="65" idx="2"/>
            <a:endCxn id="19" idx="0"/>
          </p:cNvCxnSpPr>
          <p:nvPr/>
        </p:nvCxnSpPr>
        <p:spPr>
          <a:xfrm rot="10800000">
            <a:off x="7569744" y="3876147"/>
            <a:ext cx="781676" cy="13159"/>
          </a:xfrm>
          <a:prstGeom prst="bentConnector3">
            <a:avLst>
              <a:gd name="adj1" fmla="val 50000"/>
            </a:avLst>
          </a:prstGeom>
          <a:ln w="38100">
            <a:headEnd type="triangle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1" name="Conector Angulado 70"/>
          <p:cNvCxnSpPr>
            <a:stCxn id="21" idx="0"/>
            <a:endCxn id="65" idx="1"/>
          </p:cNvCxnSpPr>
          <p:nvPr/>
        </p:nvCxnSpPr>
        <p:spPr>
          <a:xfrm>
            <a:off x="5440017" y="3101872"/>
            <a:ext cx="3587263" cy="422998"/>
          </a:xfrm>
          <a:prstGeom prst="bentConnector2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Angulado 71"/>
          <p:cNvCxnSpPr>
            <a:stCxn id="50" idx="0"/>
            <a:endCxn id="65" idx="3"/>
          </p:cNvCxnSpPr>
          <p:nvPr/>
        </p:nvCxnSpPr>
        <p:spPr>
          <a:xfrm flipV="1">
            <a:off x="7569744" y="4253739"/>
            <a:ext cx="1457536" cy="933195"/>
          </a:xfrm>
          <a:prstGeom prst="bentConnector2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tângulo Arredondado 74"/>
          <p:cNvSpPr/>
          <p:nvPr/>
        </p:nvSpPr>
        <p:spPr>
          <a:xfrm rot="5400000">
            <a:off x="10255043" y="1889497"/>
            <a:ext cx="728869" cy="1351721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CaixaDeTexto 75"/>
          <p:cNvSpPr txBox="1"/>
          <p:nvPr/>
        </p:nvSpPr>
        <p:spPr>
          <a:xfrm>
            <a:off x="10096016" y="2380691"/>
            <a:ext cx="10469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MW</a:t>
            </a:r>
          </a:p>
        </p:txBody>
      </p:sp>
      <p:cxnSp>
        <p:nvCxnSpPr>
          <p:cNvPr id="77" name="Conector Angulado 76"/>
          <p:cNvCxnSpPr>
            <a:stCxn id="23" idx="0"/>
            <a:endCxn id="75" idx="2"/>
          </p:cNvCxnSpPr>
          <p:nvPr/>
        </p:nvCxnSpPr>
        <p:spPr>
          <a:xfrm>
            <a:off x="7569744" y="2565358"/>
            <a:ext cx="2373873" cy="1270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89911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1540</TotalTime>
  <Words>650</Words>
  <Application>Microsoft Office PowerPoint</Application>
  <PresentationFormat>Widescreen</PresentationFormat>
  <Paragraphs>47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Tw Cen MT</vt:lpstr>
      <vt:lpstr>Circuito</vt:lpstr>
      <vt:lpstr>Interfaces do grupo de Desenvolvimento Mobile</vt:lpstr>
      <vt:lpstr>Interface 0 (home)</vt:lpstr>
      <vt:lpstr>Interface 1 (apresentação das sugestões)</vt:lpstr>
      <vt:lpstr>Interface 2 (turmas de dado slot de horário)</vt:lpstr>
      <vt:lpstr>Interface 3 (resumo das decisões do usuário)</vt:lpstr>
      <vt:lpstr>Interface 4 (lista de disciplinas sugeridas)</vt:lpstr>
      <vt:lpstr>Interface 5 (turmas de uma determinada disciplina)</vt:lpstr>
      <vt:lpstr>Interface 6 (busca)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Filipe Afonso Nogueira Borges</dc:creator>
  <cp:lastModifiedBy>Filipe Afonso Nogueira Borges</cp:lastModifiedBy>
  <cp:revision>33</cp:revision>
  <dcterms:created xsi:type="dcterms:W3CDTF">2016-10-13T15:29:36Z</dcterms:created>
  <dcterms:modified xsi:type="dcterms:W3CDTF">2016-10-24T13:25:38Z</dcterms:modified>
</cp:coreProperties>
</file>